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56" r:id="rId2"/>
    <p:sldId id="257" r:id="rId3"/>
    <p:sldId id="262" r:id="rId4"/>
    <p:sldId id="258" r:id="rId5"/>
    <p:sldId id="259" r:id="rId6"/>
    <p:sldId id="263"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7FE4122-0E73-4265-962C-934C1244A218}">
          <p14:sldIdLst>
            <p14:sldId id="256"/>
          </p14:sldIdLst>
        </p14:section>
        <p14:section name="Untitled Section" id="{8424D59E-07CA-4ECD-BBA4-C9DE475FAA2A}">
          <p14:sldIdLst>
            <p14:sldId id="257"/>
            <p14:sldId id="262"/>
            <p14:sldId id="258"/>
            <p14:sldId id="259"/>
            <p14:sldId id="263"/>
            <p14:sldId id="260"/>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AAAE"/>
    <a:srgbClr val="3248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60"/>
  </p:normalViewPr>
  <p:slideViewPr>
    <p:cSldViewPr snapToGrid="0">
      <p:cViewPr varScale="1">
        <p:scale>
          <a:sx n="68" d="100"/>
          <a:sy n="68" d="100"/>
        </p:scale>
        <p:origin x="7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1D20983-E3F1-483C-B57C-8C06D19A3A51}"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629C16-9446-42DA-96D2-87435130A0B5}" type="slidenum">
              <a:rPr lang="en-IN" smtClean="0"/>
              <a:t>‹#›</a:t>
            </a:fld>
            <a:endParaRPr lang="en-IN"/>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480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D20983-E3F1-483C-B57C-8C06D19A3A51}"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629C16-9446-42DA-96D2-87435130A0B5}" type="slidenum">
              <a:rPr lang="en-IN" smtClean="0"/>
              <a:t>‹#›</a:t>
            </a:fld>
            <a:endParaRPr lang="en-IN"/>
          </a:p>
        </p:txBody>
      </p:sp>
    </p:spTree>
    <p:extLst>
      <p:ext uri="{BB962C8B-B14F-4D97-AF65-F5344CB8AC3E}">
        <p14:creationId xmlns:p14="http://schemas.microsoft.com/office/powerpoint/2010/main" val="1810816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D20983-E3F1-483C-B57C-8C06D19A3A51}"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629C16-9446-42DA-96D2-87435130A0B5}"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378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D20983-E3F1-483C-B57C-8C06D19A3A51}"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629C16-9446-42DA-96D2-87435130A0B5}" type="slidenum">
              <a:rPr lang="en-IN" smtClean="0"/>
              <a:t>‹#›</a:t>
            </a:fld>
            <a:endParaRPr lang="en-IN"/>
          </a:p>
        </p:txBody>
      </p:sp>
    </p:spTree>
    <p:extLst>
      <p:ext uri="{BB962C8B-B14F-4D97-AF65-F5344CB8AC3E}">
        <p14:creationId xmlns:p14="http://schemas.microsoft.com/office/powerpoint/2010/main" val="2251029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D20983-E3F1-483C-B57C-8C06D19A3A51}"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629C16-9446-42DA-96D2-87435130A0B5}" type="slidenum">
              <a:rPr lang="en-IN" smtClean="0"/>
              <a:t>‹#›</a:t>
            </a:fld>
            <a:endParaRPr lang="en-IN"/>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1440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D20983-E3F1-483C-B57C-8C06D19A3A51}"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629C16-9446-42DA-96D2-87435130A0B5}" type="slidenum">
              <a:rPr lang="en-IN" smtClean="0"/>
              <a:t>‹#›</a:t>
            </a:fld>
            <a:endParaRPr lang="en-IN"/>
          </a:p>
        </p:txBody>
      </p:sp>
    </p:spTree>
    <p:extLst>
      <p:ext uri="{BB962C8B-B14F-4D97-AF65-F5344CB8AC3E}">
        <p14:creationId xmlns:p14="http://schemas.microsoft.com/office/powerpoint/2010/main" val="2733795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D20983-E3F1-483C-B57C-8C06D19A3A51}" type="datetimeFigureOut">
              <a:rPr lang="en-IN" smtClean="0"/>
              <a:t>01-08-2024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629C16-9446-42DA-96D2-87435130A0B5}" type="slidenum">
              <a:rPr lang="en-IN" smtClean="0"/>
              <a:t>‹#›</a:t>
            </a:fld>
            <a:endParaRPr lang="en-IN"/>
          </a:p>
        </p:txBody>
      </p:sp>
    </p:spTree>
    <p:extLst>
      <p:ext uri="{BB962C8B-B14F-4D97-AF65-F5344CB8AC3E}">
        <p14:creationId xmlns:p14="http://schemas.microsoft.com/office/powerpoint/2010/main" val="2452559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D20983-E3F1-483C-B57C-8C06D19A3A51}" type="datetimeFigureOut">
              <a:rPr lang="en-IN" smtClean="0"/>
              <a:t>01-08-2024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629C16-9446-42DA-96D2-87435130A0B5}" type="slidenum">
              <a:rPr lang="en-IN" smtClean="0"/>
              <a:t>‹#›</a:t>
            </a:fld>
            <a:endParaRPr lang="en-IN"/>
          </a:p>
        </p:txBody>
      </p:sp>
    </p:spTree>
    <p:extLst>
      <p:ext uri="{BB962C8B-B14F-4D97-AF65-F5344CB8AC3E}">
        <p14:creationId xmlns:p14="http://schemas.microsoft.com/office/powerpoint/2010/main" val="1936863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D20983-E3F1-483C-B57C-8C06D19A3A51}" type="datetimeFigureOut">
              <a:rPr lang="en-IN" smtClean="0"/>
              <a:t>01-08-2024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629C16-9446-42DA-96D2-87435130A0B5}" type="slidenum">
              <a:rPr lang="en-IN" smtClean="0"/>
              <a:t>‹#›</a:t>
            </a:fld>
            <a:endParaRPr lang="en-IN"/>
          </a:p>
        </p:txBody>
      </p:sp>
    </p:spTree>
    <p:extLst>
      <p:ext uri="{BB962C8B-B14F-4D97-AF65-F5344CB8AC3E}">
        <p14:creationId xmlns:p14="http://schemas.microsoft.com/office/powerpoint/2010/main" val="2664420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D20983-E3F1-483C-B57C-8C06D19A3A51}"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629C16-9446-42DA-96D2-87435130A0B5}" type="slidenum">
              <a:rPr lang="en-IN" smtClean="0"/>
              <a:t>‹#›</a:t>
            </a:fld>
            <a:endParaRPr lang="en-IN"/>
          </a:p>
        </p:txBody>
      </p:sp>
    </p:spTree>
    <p:extLst>
      <p:ext uri="{BB962C8B-B14F-4D97-AF65-F5344CB8AC3E}">
        <p14:creationId xmlns:p14="http://schemas.microsoft.com/office/powerpoint/2010/main" val="1442495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D20983-E3F1-483C-B57C-8C06D19A3A51}"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629C16-9446-42DA-96D2-87435130A0B5}" type="slidenum">
              <a:rPr lang="en-IN" smtClean="0"/>
              <a:t>‹#›</a:t>
            </a:fld>
            <a:endParaRPr lang="en-IN"/>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232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31D20983-E3F1-483C-B57C-8C06D19A3A51}" type="datetimeFigureOut">
              <a:rPr lang="en-IN" smtClean="0"/>
              <a:t>01-08-2024</a:t>
            </a:fld>
            <a:endParaRPr lang="en-IN"/>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IN"/>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02629C16-9446-42DA-96D2-87435130A0B5}"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6628407"/>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F83A-7BFC-6DB2-2624-27F8BBA21CBB}"/>
              </a:ext>
            </a:extLst>
          </p:cNvPr>
          <p:cNvSpPr>
            <a:spLocks noGrp="1"/>
          </p:cNvSpPr>
          <p:nvPr>
            <p:ph type="ctrTitle"/>
          </p:nvPr>
        </p:nvSpPr>
        <p:spPr>
          <a:xfrm>
            <a:off x="457200" y="4960137"/>
            <a:ext cx="11734800" cy="1463040"/>
          </a:xfrm>
        </p:spPr>
        <p:txBody>
          <a:bodyPr/>
          <a:lstStyle/>
          <a:p>
            <a:pPr algn="ctr"/>
            <a:r>
              <a:rPr lang="en-US" dirty="0">
                <a:latin typeface="Times New Roman" panose="02020603050405020304" pitchFamily="18" charset="0"/>
                <a:cs typeface="Times New Roman" panose="02020603050405020304" pitchFamily="18" charset="0"/>
              </a:rPr>
              <a:t>Report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0659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8D3C-D36A-13DB-93E5-CFF4D0F11F45}"/>
              </a:ext>
            </a:extLst>
          </p:cNvPr>
          <p:cNvSpPr>
            <a:spLocks noGrp="1"/>
          </p:cNvSpPr>
          <p:nvPr>
            <p:ph type="title"/>
          </p:nvPr>
        </p:nvSpPr>
        <p:spPr>
          <a:xfrm>
            <a:off x="838200" y="130629"/>
            <a:ext cx="10515600" cy="976954"/>
          </a:xfrm>
        </p:spPr>
        <p:txBody>
          <a:bodyPr>
            <a:normAutofit/>
          </a:bodyPr>
          <a:lstStyle/>
          <a:p>
            <a:pPr algn="ctr"/>
            <a:r>
              <a:rPr lang="en-US" sz="3200" u="sng" dirty="0">
                <a:latin typeface="Times New Roman" panose="02020603050405020304" pitchFamily="18" charset="0"/>
                <a:cs typeface="Times New Roman" panose="02020603050405020304" pitchFamily="18" charset="0"/>
              </a:rPr>
              <a:t>Product Analysis</a:t>
            </a:r>
            <a:endParaRPr lang="en-IN" sz="32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95FAC4-BE3A-B1AB-936F-5642B1BDB8C1}"/>
              </a:ext>
            </a:extLst>
          </p:cNvPr>
          <p:cNvSpPr>
            <a:spLocks noGrp="1"/>
          </p:cNvSpPr>
          <p:nvPr>
            <p:ph idx="1"/>
          </p:nvPr>
        </p:nvSpPr>
        <p:spPr>
          <a:xfrm>
            <a:off x="838200" y="957943"/>
            <a:ext cx="11353800" cy="5900057"/>
          </a:xfrm>
        </p:spPr>
        <p:txBody>
          <a:bodyPr>
            <a:normAutofit/>
          </a:bodyPr>
          <a:lstStyle/>
          <a:p>
            <a:pPr marL="0" indent="0">
              <a:buNone/>
            </a:pPr>
            <a:r>
              <a:rPr lang="en-US" sz="1800" b="0" i="0" dirty="0">
                <a:solidFill>
                  <a:srgbClr val="1F1F1F"/>
                </a:solidFill>
                <a:effectLst/>
                <a:highlight>
                  <a:srgbClr val="FFFFFF"/>
                </a:highlight>
                <a:latin typeface="Times New Roman" panose="02020603050405020304" pitchFamily="18" charset="0"/>
                <a:cs typeface="Times New Roman" panose="02020603050405020304" pitchFamily="18" charset="0"/>
              </a:rPr>
              <a:t>Product analytics data is used to determine what kind of user experience </a:t>
            </a:r>
            <a:r>
              <a:rPr lang="en-US" sz="1800" dirty="0">
                <a:solidFill>
                  <a:srgbClr val="1F1F1F"/>
                </a:solidFill>
                <a:highlight>
                  <a:srgbClr val="FFFFFF"/>
                </a:highlight>
                <a:latin typeface="Times New Roman" panose="02020603050405020304" pitchFamily="18" charset="0"/>
                <a:cs typeface="Times New Roman" panose="02020603050405020304" pitchFamily="18" charset="0"/>
              </a:rPr>
              <a:t>of </a:t>
            </a:r>
            <a:r>
              <a:rPr lang="en-US" sz="1800" b="0" i="0" dirty="0">
                <a:solidFill>
                  <a:srgbClr val="1F1F1F"/>
                </a:solidFill>
                <a:effectLst/>
                <a:highlight>
                  <a:srgbClr val="FFFFFF"/>
                </a:highlight>
                <a:latin typeface="Times New Roman" panose="02020603050405020304" pitchFamily="18" charset="0"/>
                <a:cs typeface="Times New Roman" panose="02020603050405020304" pitchFamily="18" charset="0"/>
              </a:rPr>
              <a:t>our product or service offers, using real customer feedback and behavioral data to inform future product updates or improvements.</a:t>
            </a:r>
          </a:p>
          <a:p>
            <a:pPr marL="342900" indent="-342900">
              <a:buFont typeface="+mj-lt"/>
              <a:buAutoNum type="arabicPeriod"/>
            </a:pPr>
            <a:r>
              <a:rPr lang="en-IN" sz="1800" b="1" u="sng" dirty="0">
                <a:latin typeface="Times New Roman" panose="02020603050405020304" pitchFamily="18" charset="0"/>
                <a:cs typeface="Times New Roman" panose="02020603050405020304" pitchFamily="18" charset="0"/>
              </a:rPr>
              <a:t>Product Analysis Based on the Quantity :</a:t>
            </a:r>
          </a:p>
          <a:p>
            <a:pPr marL="0" indent="0">
              <a:buNone/>
            </a:pPr>
            <a:r>
              <a:rPr lang="en-IN" sz="1800"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visualizing the product data, I conclude that the WWI Desktop PC2.33 X2330 Black is the best-selling product with an overall quantity sold of 550 units.</a:t>
            </a:r>
          </a:p>
          <a:p>
            <a:pPr marL="0" indent="0">
              <a:buNone/>
            </a:pPr>
            <a:r>
              <a:rPr lang="en-US" altLang="en-US" sz="1800" dirty="0">
                <a:latin typeface="Times New Roman" panose="02020603050405020304" pitchFamily="18" charset="0"/>
                <a:cs typeface="Times New Roman" panose="02020603050405020304" pitchFamily="18" charset="0"/>
              </a:rPr>
              <a:t>Here we can clearly see the Bar-graph , Pie-chart and table of top 5 product sold.</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888B7193-C8B4-52CF-DEBC-A275BD85A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44378"/>
            <a:ext cx="3878579" cy="2301240"/>
          </a:xfrm>
          <a:prstGeom prst="rect">
            <a:avLst/>
          </a:prstGeom>
        </p:spPr>
      </p:pic>
      <p:graphicFrame>
        <p:nvGraphicFramePr>
          <p:cNvPr id="15" name="Table 14">
            <a:extLst>
              <a:ext uri="{FF2B5EF4-FFF2-40B4-BE49-F238E27FC236}">
                <a16:creationId xmlns:a16="http://schemas.microsoft.com/office/drawing/2014/main" id="{5D0438DA-70E3-489F-A9E7-16219864E1F9}"/>
              </a:ext>
            </a:extLst>
          </p:cNvPr>
          <p:cNvGraphicFramePr>
            <a:graphicFrameLocks noGrp="1"/>
          </p:cNvGraphicFramePr>
          <p:nvPr>
            <p:extLst>
              <p:ext uri="{D42A27DB-BD31-4B8C-83A1-F6EECF244321}">
                <p14:modId xmlns:p14="http://schemas.microsoft.com/office/powerpoint/2010/main" val="183128417"/>
              </p:ext>
            </p:extLst>
          </p:nvPr>
        </p:nvGraphicFramePr>
        <p:xfrm>
          <a:off x="8157801" y="3244377"/>
          <a:ext cx="3878579" cy="2301240"/>
        </p:xfrm>
        <a:graphic>
          <a:graphicData uri="http://schemas.openxmlformats.org/drawingml/2006/table">
            <a:tbl>
              <a:tblPr firstRow="1" bandRow="1">
                <a:tableStyleId>{5C22544A-7EE6-4342-B048-85BDC9FD1C3A}</a:tableStyleId>
              </a:tblPr>
              <a:tblGrid>
                <a:gridCol w="1219669">
                  <a:extLst>
                    <a:ext uri="{9D8B030D-6E8A-4147-A177-3AD203B41FA5}">
                      <a16:colId xmlns:a16="http://schemas.microsoft.com/office/drawing/2014/main" val="3793002268"/>
                    </a:ext>
                  </a:extLst>
                </a:gridCol>
                <a:gridCol w="1329455">
                  <a:extLst>
                    <a:ext uri="{9D8B030D-6E8A-4147-A177-3AD203B41FA5}">
                      <a16:colId xmlns:a16="http://schemas.microsoft.com/office/drawing/2014/main" val="4162174333"/>
                    </a:ext>
                  </a:extLst>
                </a:gridCol>
                <a:gridCol w="1329455">
                  <a:extLst>
                    <a:ext uri="{9D8B030D-6E8A-4147-A177-3AD203B41FA5}">
                      <a16:colId xmlns:a16="http://schemas.microsoft.com/office/drawing/2014/main" val="4033288687"/>
                    </a:ext>
                  </a:extLst>
                </a:gridCol>
              </a:tblGrid>
              <a:tr h="259080">
                <a:tc>
                  <a:txBody>
                    <a:bodyPr/>
                    <a:lstStyle/>
                    <a:p>
                      <a:r>
                        <a:rPr lang="en-US" sz="1100" dirty="0">
                          <a:latin typeface="Times New Roman" panose="02020603050405020304" pitchFamily="18" charset="0"/>
                          <a:cs typeface="Times New Roman" panose="02020603050405020304" pitchFamily="18" charset="0"/>
                        </a:rPr>
                        <a:t>Product</a:t>
                      </a:r>
                      <a:endParaRPr lang="en-IN" sz="1100" dirty="0">
                        <a:latin typeface="Times New Roman" panose="02020603050405020304" pitchFamily="18" charset="0"/>
                        <a:cs typeface="Times New Roman" panose="02020603050405020304" pitchFamily="18" charset="0"/>
                      </a:endParaRPr>
                    </a:p>
                  </a:txBody>
                  <a:tcPr>
                    <a:solidFill>
                      <a:srgbClr val="324856">
                        <a:alpha val="44000"/>
                      </a:srgbClr>
                    </a:solidFill>
                  </a:tcPr>
                </a:tc>
                <a:tc>
                  <a:txBody>
                    <a:bodyPr/>
                    <a:lstStyle/>
                    <a:p>
                      <a:r>
                        <a:rPr lang="en-US" sz="1100" dirty="0">
                          <a:latin typeface="Times New Roman" panose="02020603050405020304" pitchFamily="18" charset="0"/>
                          <a:cs typeface="Times New Roman" panose="02020603050405020304" pitchFamily="18" charset="0"/>
                        </a:rPr>
                        <a:t>Category</a:t>
                      </a:r>
                      <a:endParaRPr lang="en-IN" sz="1100" dirty="0">
                        <a:latin typeface="Times New Roman" panose="02020603050405020304" pitchFamily="18" charset="0"/>
                        <a:cs typeface="Times New Roman" panose="02020603050405020304" pitchFamily="18" charset="0"/>
                      </a:endParaRPr>
                    </a:p>
                  </a:txBody>
                  <a:tcPr>
                    <a:solidFill>
                      <a:srgbClr val="324856">
                        <a:alpha val="44000"/>
                      </a:srgbClr>
                    </a:solidFill>
                  </a:tcPr>
                </a:tc>
                <a:tc>
                  <a:txBody>
                    <a:bodyPr/>
                    <a:lstStyle/>
                    <a:p>
                      <a:r>
                        <a:rPr lang="en-US" sz="1100" dirty="0">
                          <a:latin typeface="Times New Roman" panose="02020603050405020304" pitchFamily="18" charset="0"/>
                          <a:cs typeface="Times New Roman" panose="02020603050405020304" pitchFamily="18" charset="0"/>
                        </a:rPr>
                        <a:t>Quantity</a:t>
                      </a:r>
                      <a:endParaRPr lang="en-IN" sz="1100" dirty="0">
                        <a:latin typeface="Times New Roman" panose="02020603050405020304" pitchFamily="18" charset="0"/>
                        <a:cs typeface="Times New Roman" panose="02020603050405020304" pitchFamily="18" charset="0"/>
                      </a:endParaRPr>
                    </a:p>
                  </a:txBody>
                  <a:tcPr>
                    <a:solidFill>
                      <a:srgbClr val="324856">
                        <a:alpha val="44000"/>
                      </a:srgbClr>
                    </a:solidFill>
                  </a:tcPr>
                </a:tc>
                <a:extLst>
                  <a:ext uri="{0D108BD9-81ED-4DB2-BD59-A6C34878D82A}">
                    <a16:rowId xmlns:a16="http://schemas.microsoft.com/office/drawing/2014/main" val="2112549543"/>
                  </a:ext>
                </a:extLst>
              </a:tr>
              <a:tr h="335280">
                <a:tc>
                  <a:txBody>
                    <a:bodyPr/>
                    <a:lstStyle/>
                    <a:p>
                      <a:r>
                        <a:rPr lang="en-US" sz="800" dirty="0">
                          <a:latin typeface="Times New Roman" panose="02020603050405020304" pitchFamily="18" charset="0"/>
                          <a:cs typeface="Times New Roman" panose="02020603050405020304" pitchFamily="18" charset="0"/>
                        </a:rPr>
                        <a:t>WWI Desktop PC2.33 X2330 Black</a:t>
                      </a:r>
                    </a:p>
                  </a:txBody>
                  <a:tcPr anchor="ctr">
                    <a:solidFill>
                      <a:srgbClr val="324856">
                        <a:alpha val="44000"/>
                      </a:srgbClr>
                    </a:solidFill>
                  </a:tcPr>
                </a:tc>
                <a:tc>
                  <a:txBody>
                    <a:bodyPr/>
                    <a:lstStyle/>
                    <a:p>
                      <a:r>
                        <a:rPr lang="en-IN" sz="800" dirty="0">
                          <a:latin typeface="Times New Roman" panose="02020603050405020304" pitchFamily="18" charset="0"/>
                          <a:cs typeface="Times New Roman" panose="02020603050405020304" pitchFamily="18" charset="0"/>
                        </a:rPr>
                        <a:t>Computers</a:t>
                      </a:r>
                    </a:p>
                  </a:txBody>
                  <a:tcPr anchor="ctr">
                    <a:solidFill>
                      <a:srgbClr val="324856">
                        <a:alpha val="44000"/>
                      </a:srgbClr>
                    </a:solidFill>
                  </a:tcPr>
                </a:tc>
                <a:tc>
                  <a:txBody>
                    <a:bodyPr/>
                    <a:lstStyle/>
                    <a:p>
                      <a:r>
                        <a:rPr lang="en-IN" sz="800" dirty="0">
                          <a:latin typeface="Times New Roman" panose="02020603050405020304" pitchFamily="18" charset="0"/>
                          <a:cs typeface="Times New Roman" panose="02020603050405020304" pitchFamily="18" charset="0"/>
                        </a:rPr>
                        <a:t>550</a:t>
                      </a:r>
                    </a:p>
                  </a:txBody>
                  <a:tcPr anchor="ctr">
                    <a:solidFill>
                      <a:srgbClr val="324856">
                        <a:alpha val="44000"/>
                      </a:srgbClr>
                    </a:solidFill>
                  </a:tcPr>
                </a:tc>
                <a:extLst>
                  <a:ext uri="{0D108BD9-81ED-4DB2-BD59-A6C34878D82A}">
                    <a16:rowId xmlns:a16="http://schemas.microsoft.com/office/drawing/2014/main" val="1305599025"/>
                  </a:ext>
                </a:extLst>
              </a:tr>
              <a:tr h="335280">
                <a:tc>
                  <a:txBody>
                    <a:bodyPr/>
                    <a:lstStyle/>
                    <a:p>
                      <a:r>
                        <a:rPr lang="en-US" sz="800" dirty="0">
                          <a:latin typeface="Times New Roman" panose="02020603050405020304" pitchFamily="18" charset="0"/>
                          <a:cs typeface="Times New Roman" panose="02020603050405020304" pitchFamily="18" charset="0"/>
                        </a:rPr>
                        <a:t>WWI Desktop PC1.80 E1800 White</a:t>
                      </a:r>
                    </a:p>
                  </a:txBody>
                  <a:tcPr anchor="ctr">
                    <a:solidFill>
                      <a:srgbClr val="324856">
                        <a:alpha val="44000"/>
                      </a:srgbClr>
                    </a:solidFill>
                  </a:tcPr>
                </a:tc>
                <a:tc>
                  <a:txBody>
                    <a:bodyPr/>
                    <a:lstStyle/>
                    <a:p>
                      <a:r>
                        <a:rPr lang="en-IN" sz="800" dirty="0">
                          <a:latin typeface="Times New Roman" panose="02020603050405020304" pitchFamily="18" charset="0"/>
                          <a:cs typeface="Times New Roman" panose="02020603050405020304" pitchFamily="18" charset="0"/>
                        </a:rPr>
                        <a:t>Computers</a:t>
                      </a:r>
                    </a:p>
                  </a:txBody>
                  <a:tcPr anchor="ctr">
                    <a:solidFill>
                      <a:srgbClr val="324856">
                        <a:alpha val="44000"/>
                      </a:srgbClr>
                    </a:solidFill>
                  </a:tcPr>
                </a:tc>
                <a:tc>
                  <a:txBody>
                    <a:bodyPr/>
                    <a:lstStyle/>
                    <a:p>
                      <a:r>
                        <a:rPr lang="en-IN" sz="800" dirty="0">
                          <a:latin typeface="Times New Roman" panose="02020603050405020304" pitchFamily="18" charset="0"/>
                          <a:cs typeface="Times New Roman" panose="02020603050405020304" pitchFamily="18" charset="0"/>
                        </a:rPr>
                        <a:t>538</a:t>
                      </a:r>
                    </a:p>
                  </a:txBody>
                  <a:tcPr anchor="ctr">
                    <a:solidFill>
                      <a:srgbClr val="324856">
                        <a:alpha val="44000"/>
                      </a:srgbClr>
                    </a:solidFill>
                  </a:tcPr>
                </a:tc>
                <a:extLst>
                  <a:ext uri="{0D108BD9-81ED-4DB2-BD59-A6C34878D82A}">
                    <a16:rowId xmlns:a16="http://schemas.microsoft.com/office/drawing/2014/main" val="291357436"/>
                  </a:ext>
                </a:extLst>
              </a:tr>
              <a:tr h="457200">
                <a:tc>
                  <a:txBody>
                    <a:bodyPr/>
                    <a:lstStyle/>
                    <a:p>
                      <a:r>
                        <a:rPr lang="en-US" sz="800" dirty="0">
                          <a:latin typeface="Times New Roman" panose="02020603050405020304" pitchFamily="18" charset="0"/>
                          <a:cs typeface="Times New Roman" panose="02020603050405020304" pitchFamily="18" charset="0"/>
                        </a:rPr>
                        <a:t>Adventure Works Desktop PC2.30 MD230 White</a:t>
                      </a:r>
                    </a:p>
                  </a:txBody>
                  <a:tcPr anchor="ctr">
                    <a:solidFill>
                      <a:srgbClr val="324856">
                        <a:alpha val="44000"/>
                      </a:srgbClr>
                    </a:solidFill>
                  </a:tcPr>
                </a:tc>
                <a:tc>
                  <a:txBody>
                    <a:bodyPr/>
                    <a:lstStyle/>
                    <a:p>
                      <a:r>
                        <a:rPr lang="en-IN" sz="800" dirty="0">
                          <a:latin typeface="Times New Roman" panose="02020603050405020304" pitchFamily="18" charset="0"/>
                          <a:cs typeface="Times New Roman" panose="02020603050405020304" pitchFamily="18" charset="0"/>
                        </a:rPr>
                        <a:t>Computers</a:t>
                      </a:r>
                    </a:p>
                  </a:txBody>
                  <a:tcPr anchor="ctr">
                    <a:solidFill>
                      <a:srgbClr val="324856">
                        <a:alpha val="44000"/>
                      </a:srgbClr>
                    </a:solidFill>
                  </a:tcPr>
                </a:tc>
                <a:tc>
                  <a:txBody>
                    <a:bodyPr/>
                    <a:lstStyle/>
                    <a:p>
                      <a:r>
                        <a:rPr lang="en-IN" sz="800">
                          <a:latin typeface="Times New Roman" panose="02020603050405020304" pitchFamily="18" charset="0"/>
                          <a:cs typeface="Times New Roman" panose="02020603050405020304" pitchFamily="18" charset="0"/>
                        </a:rPr>
                        <a:t>521</a:t>
                      </a:r>
                    </a:p>
                  </a:txBody>
                  <a:tcPr anchor="ctr">
                    <a:solidFill>
                      <a:srgbClr val="324856">
                        <a:alpha val="44000"/>
                      </a:srgbClr>
                    </a:solidFill>
                  </a:tcPr>
                </a:tc>
                <a:extLst>
                  <a:ext uri="{0D108BD9-81ED-4DB2-BD59-A6C34878D82A}">
                    <a16:rowId xmlns:a16="http://schemas.microsoft.com/office/drawing/2014/main" val="2361873031"/>
                  </a:ext>
                </a:extLst>
              </a:tr>
              <a:tr h="457200">
                <a:tc>
                  <a:txBody>
                    <a:bodyPr/>
                    <a:lstStyle/>
                    <a:p>
                      <a:r>
                        <a:rPr lang="en-US" sz="800" dirty="0">
                          <a:latin typeface="Times New Roman" panose="02020603050405020304" pitchFamily="18" charset="0"/>
                          <a:cs typeface="Times New Roman" panose="02020603050405020304" pitchFamily="18" charset="0"/>
                        </a:rPr>
                        <a:t>Adventure Works Desktop PC1.60 ED160 Black</a:t>
                      </a:r>
                    </a:p>
                  </a:txBody>
                  <a:tcPr anchor="ctr">
                    <a:solidFill>
                      <a:srgbClr val="324856">
                        <a:alpha val="44000"/>
                      </a:srgbClr>
                    </a:solidFill>
                  </a:tcPr>
                </a:tc>
                <a:tc>
                  <a:txBody>
                    <a:bodyPr/>
                    <a:lstStyle/>
                    <a:p>
                      <a:r>
                        <a:rPr lang="en-IN" sz="800" dirty="0">
                          <a:latin typeface="Times New Roman" panose="02020603050405020304" pitchFamily="18" charset="0"/>
                          <a:cs typeface="Times New Roman" panose="02020603050405020304" pitchFamily="18" charset="0"/>
                        </a:rPr>
                        <a:t>Computers</a:t>
                      </a:r>
                    </a:p>
                  </a:txBody>
                  <a:tcPr anchor="ctr">
                    <a:solidFill>
                      <a:srgbClr val="324856">
                        <a:alpha val="44000"/>
                      </a:srgbClr>
                    </a:solidFill>
                  </a:tcPr>
                </a:tc>
                <a:tc>
                  <a:txBody>
                    <a:bodyPr/>
                    <a:lstStyle/>
                    <a:p>
                      <a:r>
                        <a:rPr lang="en-IN" sz="800" dirty="0">
                          <a:latin typeface="Times New Roman" panose="02020603050405020304" pitchFamily="18" charset="0"/>
                          <a:cs typeface="Times New Roman" panose="02020603050405020304" pitchFamily="18" charset="0"/>
                        </a:rPr>
                        <a:t>521</a:t>
                      </a:r>
                    </a:p>
                  </a:txBody>
                  <a:tcPr anchor="ctr">
                    <a:solidFill>
                      <a:srgbClr val="324856">
                        <a:alpha val="44000"/>
                      </a:srgbClr>
                    </a:solidFill>
                  </a:tcPr>
                </a:tc>
                <a:extLst>
                  <a:ext uri="{0D108BD9-81ED-4DB2-BD59-A6C34878D82A}">
                    <a16:rowId xmlns:a16="http://schemas.microsoft.com/office/drawing/2014/main" val="1341521803"/>
                  </a:ext>
                </a:extLst>
              </a:tr>
              <a:tr h="457200">
                <a:tc>
                  <a:txBody>
                    <a:bodyPr/>
                    <a:lstStyle/>
                    <a:p>
                      <a:r>
                        <a:rPr lang="en-US" sz="800" dirty="0">
                          <a:latin typeface="Times New Roman" panose="02020603050405020304" pitchFamily="18" charset="0"/>
                          <a:cs typeface="Times New Roman" panose="02020603050405020304" pitchFamily="18" charset="0"/>
                        </a:rPr>
                        <a:t>Adventure Works Desktop PC1.80 ED180 Black</a:t>
                      </a:r>
                    </a:p>
                  </a:txBody>
                  <a:tcPr anchor="ctr">
                    <a:solidFill>
                      <a:srgbClr val="324856">
                        <a:alpha val="44000"/>
                      </a:srgbClr>
                    </a:solidFill>
                  </a:tcPr>
                </a:tc>
                <a:tc>
                  <a:txBody>
                    <a:bodyPr/>
                    <a:lstStyle/>
                    <a:p>
                      <a:r>
                        <a:rPr lang="en-IN" sz="800" dirty="0">
                          <a:latin typeface="Times New Roman" panose="02020603050405020304" pitchFamily="18" charset="0"/>
                          <a:cs typeface="Times New Roman" panose="02020603050405020304" pitchFamily="18" charset="0"/>
                        </a:rPr>
                        <a:t>Computers</a:t>
                      </a:r>
                    </a:p>
                  </a:txBody>
                  <a:tcPr anchor="ctr">
                    <a:solidFill>
                      <a:srgbClr val="324856">
                        <a:alpha val="44000"/>
                      </a:srgbClr>
                    </a:solidFill>
                  </a:tcPr>
                </a:tc>
                <a:tc>
                  <a:txBody>
                    <a:bodyPr/>
                    <a:lstStyle/>
                    <a:p>
                      <a:r>
                        <a:rPr lang="en-IN" sz="800" dirty="0">
                          <a:latin typeface="Times New Roman" panose="02020603050405020304" pitchFamily="18" charset="0"/>
                          <a:cs typeface="Times New Roman" panose="02020603050405020304" pitchFamily="18" charset="0"/>
                        </a:rPr>
                        <a:t>520</a:t>
                      </a:r>
                    </a:p>
                  </a:txBody>
                  <a:tcPr anchor="ctr">
                    <a:solidFill>
                      <a:srgbClr val="324856">
                        <a:alpha val="44000"/>
                      </a:srgbClr>
                    </a:solidFill>
                  </a:tcPr>
                </a:tc>
                <a:extLst>
                  <a:ext uri="{0D108BD9-81ED-4DB2-BD59-A6C34878D82A}">
                    <a16:rowId xmlns:a16="http://schemas.microsoft.com/office/drawing/2014/main" val="3410422542"/>
                  </a:ext>
                </a:extLst>
              </a:tr>
            </a:tbl>
          </a:graphicData>
        </a:graphic>
      </p:graphicFrame>
      <p:pic>
        <p:nvPicPr>
          <p:cNvPr id="17" name="Picture 16">
            <a:extLst>
              <a:ext uri="{FF2B5EF4-FFF2-40B4-BE49-F238E27FC236}">
                <a16:creationId xmlns:a16="http://schemas.microsoft.com/office/drawing/2014/main" id="{512D0C6F-EF32-A574-1D89-BBD690FB8D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1281" y="3244376"/>
            <a:ext cx="2943467" cy="2301240"/>
          </a:xfrm>
          <a:prstGeom prst="rect">
            <a:avLst/>
          </a:prstGeom>
        </p:spPr>
      </p:pic>
    </p:spTree>
    <p:extLst>
      <p:ext uri="{BB962C8B-B14F-4D97-AF65-F5344CB8AC3E}">
        <p14:creationId xmlns:p14="http://schemas.microsoft.com/office/powerpoint/2010/main" val="274786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6FC3-80ED-B40D-534A-068DBA2E8E03}"/>
              </a:ext>
            </a:extLst>
          </p:cNvPr>
          <p:cNvSpPr>
            <a:spLocks noGrp="1"/>
          </p:cNvSpPr>
          <p:nvPr>
            <p:ph type="title"/>
          </p:nvPr>
        </p:nvSpPr>
        <p:spPr>
          <a:xfrm>
            <a:off x="0" y="272420"/>
            <a:ext cx="12192000" cy="1077409"/>
          </a:xfrm>
        </p:spPr>
        <p:txBody>
          <a:bodyPr>
            <a:normAutofit/>
          </a:bodyPr>
          <a:lstStyle/>
          <a:p>
            <a:pPr algn="ctr"/>
            <a:r>
              <a:rPr lang="en-US" sz="3200" u="sng" dirty="0">
                <a:latin typeface="Times New Roman" panose="02020603050405020304" pitchFamily="18" charset="0"/>
                <a:cs typeface="Times New Roman" panose="02020603050405020304" pitchFamily="18" charset="0"/>
              </a:rPr>
              <a:t>Product Analysis</a:t>
            </a:r>
            <a:endParaRPr lang="en-IN" sz="3200" dirty="0"/>
          </a:p>
        </p:txBody>
      </p:sp>
      <p:sp>
        <p:nvSpPr>
          <p:cNvPr id="11" name="Content Placeholder 10">
            <a:extLst>
              <a:ext uri="{FF2B5EF4-FFF2-40B4-BE49-F238E27FC236}">
                <a16:creationId xmlns:a16="http://schemas.microsoft.com/office/drawing/2014/main" id="{FF058A4C-E2CC-5173-BEE5-DCF13F9CEB20}"/>
              </a:ext>
            </a:extLst>
          </p:cNvPr>
          <p:cNvSpPr>
            <a:spLocks noGrp="1"/>
          </p:cNvSpPr>
          <p:nvPr>
            <p:ph idx="1"/>
          </p:nvPr>
        </p:nvSpPr>
        <p:spPr>
          <a:xfrm>
            <a:off x="344098" y="1219200"/>
            <a:ext cx="11009702" cy="4957763"/>
          </a:xfrm>
        </p:spPr>
        <p:txBody>
          <a:bodyPr/>
          <a:lstStyle/>
          <a:p>
            <a:pPr marL="0" indent="0">
              <a:buNone/>
            </a:pPr>
            <a:r>
              <a:rPr lang="en-US" sz="1800" b="1" u="sng" dirty="0">
                <a:latin typeface="Times New Roman" panose="02020603050405020304" pitchFamily="18" charset="0"/>
                <a:cs typeface="Times New Roman" panose="02020603050405020304" pitchFamily="18" charset="0"/>
              </a:rPr>
              <a:t>2.Product Analysis Based on the  Profit:</a:t>
            </a:r>
          </a:p>
          <a:p>
            <a:pPr marL="0" indent="0">
              <a:buNone/>
            </a:pPr>
            <a:r>
              <a:rPr lang="en-US" sz="1800" dirty="0">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analyzing the product profit, </a:t>
            </a:r>
            <a:r>
              <a:rPr lang="en-US" altLang="en-US" sz="1400" dirty="0">
                <a:latin typeface="Times New Roman" panose="02020603050405020304" pitchFamily="18" charset="0"/>
                <a:cs typeface="Times New Roman" panose="02020603050405020304" pitchFamily="18" charset="0"/>
              </a:rPr>
              <a:t>I</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conclude that the highest profit product is the WWI Desktop PC2.33 X2330 Black, with a profit of $202,177.08. Below, I show the prices of the top 5 products</a:t>
            </a:r>
            <a:r>
              <a:rPr lang="en-US" sz="1400" b="1" dirty="0">
                <a:latin typeface="Times New Roman" panose="02020603050405020304" pitchFamily="18" charset="0"/>
                <a:cs typeface="Times New Roman" panose="02020603050405020304" pitchFamily="18" charset="0"/>
              </a:rPr>
              <a:t>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u="sng" dirty="0">
                <a:latin typeface="Times New Roman" panose="02020603050405020304" pitchFamily="18" charset="0"/>
                <a:cs typeface="Times New Roman" panose="02020603050405020304" pitchFamily="18" charset="0"/>
              </a:rPr>
              <a:t>                                   </a:t>
            </a:r>
            <a:r>
              <a:rPr lang="en-US" dirty="0"/>
              <a:t>                   </a:t>
            </a:r>
            <a:endParaRPr lang="en-IN" dirty="0"/>
          </a:p>
        </p:txBody>
      </p:sp>
      <p:pic>
        <p:nvPicPr>
          <p:cNvPr id="15" name="Picture 14">
            <a:extLst>
              <a:ext uri="{FF2B5EF4-FFF2-40B4-BE49-F238E27FC236}">
                <a16:creationId xmlns:a16="http://schemas.microsoft.com/office/drawing/2014/main" id="{478C3209-FE65-B549-864D-5A95BC81B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098" y="2403298"/>
            <a:ext cx="5886450" cy="3235502"/>
          </a:xfrm>
          <a:prstGeom prst="rect">
            <a:avLst/>
          </a:prstGeom>
        </p:spPr>
      </p:pic>
      <p:sp>
        <p:nvSpPr>
          <p:cNvPr id="18" name="Rectangle 1">
            <a:extLst>
              <a:ext uri="{FF2B5EF4-FFF2-40B4-BE49-F238E27FC236}">
                <a16:creationId xmlns:a16="http://schemas.microsoft.com/office/drawing/2014/main" id="{E74BB412-42AC-637F-6253-D4F51E7972F3}"/>
              </a:ext>
            </a:extLst>
          </p:cNvPr>
          <p:cNvSpPr>
            <a:spLocks noChangeArrowheads="1"/>
          </p:cNvSpPr>
          <p:nvPr/>
        </p:nvSpPr>
        <p:spPr bwMode="auto">
          <a:xfrm>
            <a:off x="88900" y="272420"/>
            <a:ext cx="25519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9" name="Table 18">
            <a:extLst>
              <a:ext uri="{FF2B5EF4-FFF2-40B4-BE49-F238E27FC236}">
                <a16:creationId xmlns:a16="http://schemas.microsoft.com/office/drawing/2014/main" id="{ABE6A0D7-0E4C-ADAA-7488-9BF6057A03C9}"/>
              </a:ext>
            </a:extLst>
          </p:cNvPr>
          <p:cNvGraphicFramePr>
            <a:graphicFrameLocks noGrp="1"/>
          </p:cNvGraphicFramePr>
          <p:nvPr>
            <p:extLst>
              <p:ext uri="{D42A27DB-BD31-4B8C-83A1-F6EECF244321}">
                <p14:modId xmlns:p14="http://schemas.microsoft.com/office/powerpoint/2010/main" val="4100706350"/>
              </p:ext>
            </p:extLst>
          </p:nvPr>
        </p:nvGraphicFramePr>
        <p:xfrm>
          <a:off x="6727210" y="2403298"/>
          <a:ext cx="4970688" cy="3220937"/>
        </p:xfrm>
        <a:graphic>
          <a:graphicData uri="http://schemas.openxmlformats.org/drawingml/2006/table">
            <a:tbl>
              <a:tblPr firstRow="1" bandRow="1">
                <a:tableStyleId>{5C22544A-7EE6-4342-B048-85BDC9FD1C3A}</a:tableStyleId>
              </a:tblPr>
              <a:tblGrid>
                <a:gridCol w="1656896">
                  <a:extLst>
                    <a:ext uri="{9D8B030D-6E8A-4147-A177-3AD203B41FA5}">
                      <a16:colId xmlns:a16="http://schemas.microsoft.com/office/drawing/2014/main" val="3106310647"/>
                    </a:ext>
                  </a:extLst>
                </a:gridCol>
                <a:gridCol w="1656896">
                  <a:extLst>
                    <a:ext uri="{9D8B030D-6E8A-4147-A177-3AD203B41FA5}">
                      <a16:colId xmlns:a16="http://schemas.microsoft.com/office/drawing/2014/main" val="386387119"/>
                    </a:ext>
                  </a:extLst>
                </a:gridCol>
                <a:gridCol w="1656896">
                  <a:extLst>
                    <a:ext uri="{9D8B030D-6E8A-4147-A177-3AD203B41FA5}">
                      <a16:colId xmlns:a16="http://schemas.microsoft.com/office/drawing/2014/main" val="1132706869"/>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lt1"/>
                          </a:solidFill>
                          <a:latin typeface="Times New Roman" panose="02020603050405020304" pitchFamily="18" charset="0"/>
                          <a:ea typeface="+mn-ea"/>
                          <a:cs typeface="Times New Roman" panose="02020603050405020304" pitchFamily="18" charset="0"/>
                        </a:rPr>
                        <a:t>Product Name</a:t>
                      </a:r>
                    </a:p>
                  </a:txBody>
                  <a:tcPr marT="41564" marB="41564">
                    <a:solidFill>
                      <a:srgbClr val="A0AAAE">
                        <a:alpha val="72000"/>
                      </a:srgbClr>
                    </a:solidFill>
                  </a:tcPr>
                </a:tc>
                <a:tc>
                  <a:txBody>
                    <a:bodyPr/>
                    <a:lstStyle/>
                    <a:p>
                      <a:r>
                        <a:rPr lang="en-US" sz="1600" b="1" i="0" u="none" strike="noStrike" kern="1200" baseline="0" dirty="0">
                          <a:solidFill>
                            <a:schemeClr val="lt1"/>
                          </a:solidFill>
                          <a:latin typeface="Times New Roman" panose="02020603050405020304" pitchFamily="18" charset="0"/>
                          <a:ea typeface="+mn-ea"/>
                          <a:cs typeface="Times New Roman" panose="02020603050405020304" pitchFamily="18" charset="0"/>
                        </a:rPr>
                        <a:t>Currency</a:t>
                      </a:r>
                      <a:endParaRPr lang="en-IN" sz="1600" b="1" dirty="0">
                        <a:latin typeface="Times New Roman" panose="02020603050405020304" pitchFamily="18" charset="0"/>
                        <a:cs typeface="Times New Roman" panose="02020603050405020304" pitchFamily="18" charset="0"/>
                      </a:endParaRPr>
                    </a:p>
                  </a:txBody>
                  <a:tcPr marT="41564" marB="41564">
                    <a:solidFill>
                      <a:srgbClr val="A0AAAE">
                        <a:alpha val="72000"/>
                      </a:srgbClr>
                    </a:solidFill>
                  </a:tcPr>
                </a:tc>
                <a:tc>
                  <a:txBody>
                    <a:bodyPr/>
                    <a:lstStyle/>
                    <a:p>
                      <a:r>
                        <a:rPr lang="en-US" sz="1600" b="1" i="0" u="none" strike="noStrike" kern="1200" baseline="0" dirty="0">
                          <a:solidFill>
                            <a:schemeClr val="lt1"/>
                          </a:solidFill>
                          <a:latin typeface="Times New Roman" panose="02020603050405020304" pitchFamily="18" charset="0"/>
                          <a:ea typeface="+mn-ea"/>
                          <a:cs typeface="Times New Roman" panose="02020603050405020304" pitchFamily="18" charset="0"/>
                        </a:rPr>
                        <a:t>Profit</a:t>
                      </a:r>
                      <a:endParaRPr lang="en-IN" sz="1600" b="1" dirty="0">
                        <a:latin typeface="Times New Roman" panose="02020603050405020304" pitchFamily="18" charset="0"/>
                        <a:cs typeface="Times New Roman" panose="02020603050405020304" pitchFamily="18" charset="0"/>
                      </a:endParaRPr>
                    </a:p>
                  </a:txBody>
                  <a:tcPr marT="41564" marB="41564">
                    <a:solidFill>
                      <a:srgbClr val="A0AAAE">
                        <a:alpha val="72000"/>
                      </a:srgbClr>
                    </a:solidFill>
                  </a:tcPr>
                </a:tc>
                <a:extLst>
                  <a:ext uri="{0D108BD9-81ED-4DB2-BD59-A6C34878D82A}">
                    <a16:rowId xmlns:a16="http://schemas.microsoft.com/office/drawing/2014/main" val="727499491"/>
                  </a:ext>
                </a:extLst>
              </a:tr>
              <a:tr h="461705">
                <a:tc>
                  <a:txBody>
                    <a:bodyPr/>
                    <a:lstStyle/>
                    <a:p>
                      <a:r>
                        <a:rPr lang="en-US" sz="1100" dirty="0">
                          <a:latin typeface="Times New Roman" panose="02020603050405020304" pitchFamily="18" charset="0"/>
                          <a:cs typeface="Times New Roman" panose="02020603050405020304" pitchFamily="18" charset="0"/>
                        </a:rPr>
                        <a:t>WWI Desktop PC2.33 X2330 Black</a:t>
                      </a:r>
                    </a:p>
                  </a:txBody>
                  <a:tcPr marT="41564" marB="41564" anchor="ctr">
                    <a:solidFill>
                      <a:srgbClr val="A0AAAE">
                        <a:alpha val="72000"/>
                      </a:srgbClr>
                    </a:solidFill>
                  </a:tcPr>
                </a:tc>
                <a:tc>
                  <a:txBody>
                    <a:bodyPr/>
                    <a:lstStyle/>
                    <a:p>
                      <a:r>
                        <a:rPr lang="en-IN" sz="1100" dirty="0">
                          <a:latin typeface="Times New Roman" panose="02020603050405020304" pitchFamily="18" charset="0"/>
                          <a:cs typeface="Times New Roman" panose="02020603050405020304" pitchFamily="18" charset="0"/>
                        </a:rPr>
                        <a:t>USD</a:t>
                      </a:r>
                    </a:p>
                  </a:txBody>
                  <a:tcPr marT="41564" marB="41564" anchor="ctr">
                    <a:solidFill>
                      <a:srgbClr val="A0AAAE">
                        <a:alpha val="72000"/>
                      </a:srgbClr>
                    </a:solidFill>
                  </a:tcPr>
                </a:tc>
                <a:tc>
                  <a:txBody>
                    <a:bodyPr/>
                    <a:lstStyle/>
                    <a:p>
                      <a:r>
                        <a:rPr lang="en-IN" sz="1100" dirty="0">
                          <a:latin typeface="Times New Roman" panose="02020603050405020304" pitchFamily="18" charset="0"/>
                          <a:cs typeface="Times New Roman" panose="02020603050405020304" pitchFamily="18" charset="0"/>
                        </a:rPr>
                        <a:t>202177.08</a:t>
                      </a:r>
                    </a:p>
                  </a:txBody>
                  <a:tcPr marT="41564" marB="41564" anchor="ctr">
                    <a:solidFill>
                      <a:srgbClr val="A0AAAE">
                        <a:alpha val="72000"/>
                      </a:srgbClr>
                    </a:solidFill>
                  </a:tcPr>
                </a:tc>
                <a:extLst>
                  <a:ext uri="{0D108BD9-81ED-4DB2-BD59-A6C34878D82A}">
                    <a16:rowId xmlns:a16="http://schemas.microsoft.com/office/drawing/2014/main" val="1250797104"/>
                  </a:ext>
                </a:extLst>
              </a:tr>
              <a:tr h="646693">
                <a:tc>
                  <a:txBody>
                    <a:bodyPr/>
                    <a:lstStyle/>
                    <a:p>
                      <a:r>
                        <a:rPr lang="en-US" sz="1100" dirty="0">
                          <a:latin typeface="Times New Roman" panose="02020603050405020304" pitchFamily="18" charset="0"/>
                          <a:cs typeface="Times New Roman" panose="02020603050405020304" pitchFamily="18" charset="0"/>
                        </a:rPr>
                        <a:t>Adventure Works Desktop PC2.33 XD233 White</a:t>
                      </a:r>
                    </a:p>
                  </a:txBody>
                  <a:tcPr marT="41564" marB="41564" anchor="ctr">
                    <a:solidFill>
                      <a:srgbClr val="A0AAAE">
                        <a:alpha val="72000"/>
                      </a:srgbClr>
                    </a:solidFill>
                  </a:tcPr>
                </a:tc>
                <a:tc>
                  <a:txBody>
                    <a:bodyPr/>
                    <a:lstStyle/>
                    <a:p>
                      <a:r>
                        <a:rPr lang="en-IN" sz="1100" dirty="0">
                          <a:latin typeface="Times New Roman" panose="02020603050405020304" pitchFamily="18" charset="0"/>
                          <a:cs typeface="Times New Roman" panose="02020603050405020304" pitchFamily="18" charset="0"/>
                        </a:rPr>
                        <a:t>USD</a:t>
                      </a:r>
                    </a:p>
                  </a:txBody>
                  <a:tcPr marT="41564" marB="41564" anchor="ctr">
                    <a:solidFill>
                      <a:srgbClr val="A0AAAE">
                        <a:alpha val="72000"/>
                      </a:srgbClr>
                    </a:solidFill>
                  </a:tcPr>
                </a:tc>
                <a:tc>
                  <a:txBody>
                    <a:bodyPr/>
                    <a:lstStyle/>
                    <a:p>
                      <a:r>
                        <a:rPr lang="en-IN" sz="1100" dirty="0">
                          <a:latin typeface="Times New Roman" panose="02020603050405020304" pitchFamily="18" charset="0"/>
                          <a:cs typeface="Times New Roman" panose="02020603050405020304" pitchFamily="18" charset="0"/>
                        </a:rPr>
                        <a:t>176242.4</a:t>
                      </a:r>
                    </a:p>
                  </a:txBody>
                  <a:tcPr marT="41564" marB="41564" anchor="ctr">
                    <a:solidFill>
                      <a:srgbClr val="A0AAAE">
                        <a:alpha val="72000"/>
                      </a:srgbClr>
                    </a:solidFill>
                  </a:tcPr>
                </a:tc>
                <a:extLst>
                  <a:ext uri="{0D108BD9-81ED-4DB2-BD59-A6C34878D82A}">
                    <a16:rowId xmlns:a16="http://schemas.microsoft.com/office/drawing/2014/main" val="1946599823"/>
                  </a:ext>
                </a:extLst>
              </a:tr>
              <a:tr h="646693">
                <a:tc>
                  <a:txBody>
                    <a:bodyPr/>
                    <a:lstStyle/>
                    <a:p>
                      <a:r>
                        <a:rPr lang="en-US" sz="1100" dirty="0">
                          <a:latin typeface="Times New Roman" panose="02020603050405020304" pitchFamily="18" charset="0"/>
                          <a:cs typeface="Times New Roman" panose="02020603050405020304" pitchFamily="18" charset="0"/>
                        </a:rPr>
                        <a:t>Adventure Works Desktop PC2.33 XD233 Black</a:t>
                      </a:r>
                    </a:p>
                  </a:txBody>
                  <a:tcPr marT="41564" marB="41564" anchor="ctr">
                    <a:solidFill>
                      <a:srgbClr val="A0AAAE">
                        <a:alpha val="72000"/>
                      </a:srgbClr>
                    </a:solidFill>
                  </a:tcPr>
                </a:tc>
                <a:tc>
                  <a:txBody>
                    <a:bodyPr/>
                    <a:lstStyle/>
                    <a:p>
                      <a:r>
                        <a:rPr lang="en-IN" sz="1100" dirty="0">
                          <a:latin typeface="Times New Roman" panose="02020603050405020304" pitchFamily="18" charset="0"/>
                          <a:cs typeface="Times New Roman" panose="02020603050405020304" pitchFamily="18" charset="0"/>
                        </a:rPr>
                        <a:t>USD</a:t>
                      </a:r>
                    </a:p>
                  </a:txBody>
                  <a:tcPr marT="41564" marB="41564" anchor="ctr">
                    <a:solidFill>
                      <a:srgbClr val="A0AAAE">
                        <a:alpha val="72000"/>
                      </a:srgbClr>
                    </a:solidFill>
                  </a:tcPr>
                </a:tc>
                <a:tc>
                  <a:txBody>
                    <a:bodyPr/>
                    <a:lstStyle/>
                    <a:p>
                      <a:r>
                        <a:rPr lang="en-IN" sz="1100" dirty="0">
                          <a:latin typeface="Times New Roman" panose="02020603050405020304" pitchFamily="18" charset="0"/>
                          <a:cs typeface="Times New Roman" panose="02020603050405020304" pitchFamily="18" charset="0"/>
                        </a:rPr>
                        <a:t>173002.65</a:t>
                      </a:r>
                    </a:p>
                  </a:txBody>
                  <a:tcPr marT="41564" marB="41564" anchor="ctr">
                    <a:solidFill>
                      <a:srgbClr val="A0AAAE">
                        <a:alpha val="72000"/>
                      </a:srgbClr>
                    </a:solidFill>
                  </a:tcPr>
                </a:tc>
                <a:extLst>
                  <a:ext uri="{0D108BD9-81ED-4DB2-BD59-A6C34878D82A}">
                    <a16:rowId xmlns:a16="http://schemas.microsoft.com/office/drawing/2014/main" val="228739901"/>
                  </a:ext>
                </a:extLst>
              </a:tr>
              <a:tr h="461705">
                <a:tc>
                  <a:txBody>
                    <a:bodyPr/>
                    <a:lstStyle/>
                    <a:p>
                      <a:r>
                        <a:rPr lang="en-US" sz="1100" dirty="0">
                          <a:latin typeface="Times New Roman" panose="02020603050405020304" pitchFamily="18" charset="0"/>
                          <a:cs typeface="Times New Roman" panose="02020603050405020304" pitchFamily="18" charset="0"/>
                        </a:rPr>
                        <a:t>WWI Desktop PC2.33 X2330 White</a:t>
                      </a:r>
                    </a:p>
                  </a:txBody>
                  <a:tcPr marT="41564" marB="41564" anchor="ctr">
                    <a:solidFill>
                      <a:srgbClr val="A0AAAE">
                        <a:alpha val="72000"/>
                      </a:srgbClr>
                    </a:solidFill>
                  </a:tcPr>
                </a:tc>
                <a:tc>
                  <a:txBody>
                    <a:bodyPr/>
                    <a:lstStyle/>
                    <a:p>
                      <a:r>
                        <a:rPr lang="en-IN" sz="1100">
                          <a:latin typeface="Times New Roman" panose="02020603050405020304" pitchFamily="18" charset="0"/>
                          <a:cs typeface="Times New Roman" panose="02020603050405020304" pitchFamily="18" charset="0"/>
                        </a:rPr>
                        <a:t>USD</a:t>
                      </a:r>
                    </a:p>
                  </a:txBody>
                  <a:tcPr marT="41564" marB="41564" anchor="ctr">
                    <a:solidFill>
                      <a:srgbClr val="A0AAAE">
                        <a:alpha val="72000"/>
                      </a:srgbClr>
                    </a:solidFill>
                  </a:tcPr>
                </a:tc>
                <a:tc>
                  <a:txBody>
                    <a:bodyPr/>
                    <a:lstStyle/>
                    <a:p>
                      <a:r>
                        <a:rPr lang="en-IN" sz="1100" dirty="0">
                          <a:latin typeface="Times New Roman" panose="02020603050405020304" pitchFamily="18" charset="0"/>
                          <a:cs typeface="Times New Roman" panose="02020603050405020304" pitchFamily="18" charset="0"/>
                        </a:rPr>
                        <a:t>159160.68</a:t>
                      </a:r>
                    </a:p>
                  </a:txBody>
                  <a:tcPr marT="41564" marB="41564" anchor="ctr">
                    <a:solidFill>
                      <a:srgbClr val="A0AAAE">
                        <a:alpha val="72000"/>
                      </a:srgbClr>
                    </a:solidFill>
                  </a:tcPr>
                </a:tc>
                <a:extLst>
                  <a:ext uri="{0D108BD9-81ED-4DB2-BD59-A6C34878D82A}">
                    <a16:rowId xmlns:a16="http://schemas.microsoft.com/office/drawing/2014/main" val="2650383249"/>
                  </a:ext>
                </a:extLst>
              </a:tr>
              <a:tr h="646693">
                <a:tc>
                  <a:txBody>
                    <a:bodyPr/>
                    <a:lstStyle/>
                    <a:p>
                      <a:r>
                        <a:rPr lang="en-US" sz="1100" dirty="0">
                          <a:latin typeface="Times New Roman" panose="02020603050405020304" pitchFamily="18" charset="0"/>
                          <a:cs typeface="Times New Roman" panose="02020603050405020304" pitchFamily="18" charset="0"/>
                        </a:rPr>
                        <a:t>Adventure Works Desktop PC2.33 XD233 Brown</a:t>
                      </a:r>
                    </a:p>
                  </a:txBody>
                  <a:tcPr marT="41564" marB="41564" anchor="ctr">
                    <a:solidFill>
                      <a:srgbClr val="A0AAAE">
                        <a:alpha val="72000"/>
                      </a:srgbClr>
                    </a:solidFill>
                  </a:tcPr>
                </a:tc>
                <a:tc>
                  <a:txBody>
                    <a:bodyPr/>
                    <a:lstStyle/>
                    <a:p>
                      <a:r>
                        <a:rPr lang="en-IN" sz="1100" dirty="0">
                          <a:latin typeface="Times New Roman" panose="02020603050405020304" pitchFamily="18" charset="0"/>
                          <a:cs typeface="Times New Roman" panose="02020603050405020304" pitchFamily="18" charset="0"/>
                        </a:rPr>
                        <a:t>USD</a:t>
                      </a:r>
                    </a:p>
                  </a:txBody>
                  <a:tcPr marT="41564" marB="41564" anchor="ctr">
                    <a:solidFill>
                      <a:srgbClr val="A0AAAE">
                        <a:alpha val="72000"/>
                      </a:srgbClr>
                    </a:solidFill>
                  </a:tcPr>
                </a:tc>
                <a:tc>
                  <a:txBody>
                    <a:bodyPr/>
                    <a:lstStyle/>
                    <a:p>
                      <a:r>
                        <a:rPr lang="en-IN" sz="1100" dirty="0">
                          <a:latin typeface="Times New Roman" panose="02020603050405020304" pitchFamily="18" charset="0"/>
                          <a:cs typeface="Times New Roman" panose="02020603050405020304" pitchFamily="18" charset="0"/>
                        </a:rPr>
                        <a:t>155508</a:t>
                      </a:r>
                    </a:p>
                  </a:txBody>
                  <a:tcPr marT="41564" marB="41564" anchor="ctr">
                    <a:solidFill>
                      <a:srgbClr val="A0AAAE">
                        <a:alpha val="72000"/>
                      </a:srgbClr>
                    </a:solidFill>
                  </a:tcPr>
                </a:tc>
                <a:extLst>
                  <a:ext uri="{0D108BD9-81ED-4DB2-BD59-A6C34878D82A}">
                    <a16:rowId xmlns:a16="http://schemas.microsoft.com/office/drawing/2014/main" val="2445277962"/>
                  </a:ext>
                </a:extLst>
              </a:tr>
            </a:tbl>
          </a:graphicData>
        </a:graphic>
      </p:graphicFrame>
    </p:spTree>
    <p:extLst>
      <p:ext uri="{BB962C8B-B14F-4D97-AF65-F5344CB8AC3E}">
        <p14:creationId xmlns:p14="http://schemas.microsoft.com/office/powerpoint/2010/main" val="280436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FFBE3-DF6E-1C32-E4F0-A9868272DBAA}"/>
              </a:ext>
            </a:extLst>
          </p:cNvPr>
          <p:cNvSpPr>
            <a:spLocks noGrp="1"/>
          </p:cNvSpPr>
          <p:nvPr>
            <p:ph type="title"/>
          </p:nvPr>
        </p:nvSpPr>
        <p:spPr/>
        <p:txBody>
          <a:bodyPr>
            <a:normAutofit/>
          </a:bodyPr>
          <a:lstStyle/>
          <a:p>
            <a:pPr algn="ctr"/>
            <a:r>
              <a:rPr lang="en-US" sz="3200" u="sng" dirty="0">
                <a:latin typeface="Times New Roman" panose="02020603050405020304" pitchFamily="18" charset="0"/>
                <a:cs typeface="Times New Roman" panose="02020603050405020304" pitchFamily="18" charset="0"/>
              </a:rPr>
              <a:t>AGE ANALYSIS</a:t>
            </a:r>
            <a:endParaRPr lang="en-IN" sz="32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58C14F-C443-FA17-C403-ABE3CC82DF98}"/>
              </a:ext>
            </a:extLst>
          </p:cNvPr>
          <p:cNvSpPr>
            <a:spLocks noGrp="1"/>
          </p:cNvSpPr>
          <p:nvPr>
            <p:ph idx="1"/>
          </p:nvPr>
        </p:nvSpPr>
        <p:spPr>
          <a:xfrm>
            <a:off x="838200" y="1690688"/>
            <a:ext cx="10329672" cy="4843462"/>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Age analysis is the process of understanding people's interests with respect to different age categories by using real-time data.</a:t>
            </a:r>
          </a:p>
          <a:p>
            <a:pPr marL="0" indent="0">
              <a:buNone/>
            </a:pPr>
            <a:endParaRPr lang="en-US" sz="1800" dirty="0">
              <a:latin typeface="Times New Roman" panose="02020603050405020304" pitchFamily="18" charset="0"/>
              <a:cs typeface="Times New Roman" panose="02020603050405020304" pitchFamily="18" charset="0"/>
            </a:endParaRPr>
          </a:p>
          <a:p>
            <a:pPr marL="342900" indent="-342900">
              <a:buAutoNum type="arabicPeriod"/>
            </a:pPr>
            <a:r>
              <a:rPr lang="en-US" sz="1800" b="1" dirty="0">
                <a:latin typeface="Times New Roman" panose="02020603050405020304" pitchFamily="18" charset="0"/>
                <a:cs typeface="Times New Roman" panose="02020603050405020304" pitchFamily="18" charset="0"/>
              </a:rPr>
              <a:t>Category of product purchases based on age:</a:t>
            </a:r>
          </a:p>
          <a:p>
            <a:pPr marL="0" indent="0">
              <a:buNone/>
            </a:pP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products purchased by people based on age categories clearly show </a:t>
            </a:r>
          </a:p>
          <a:p>
            <a:pPr marL="0" indent="0">
              <a:buNone/>
            </a:pPr>
            <a:r>
              <a:rPr lang="en-US" sz="1800" dirty="0">
                <a:latin typeface="Times New Roman" panose="02020603050405020304" pitchFamily="18" charset="0"/>
                <a:cs typeface="Times New Roman" panose="02020603050405020304" pitchFamily="18" charset="0"/>
              </a:rPr>
              <a:t>that the highest purchases are from those aged 60 and over .From the graph, </a:t>
            </a:r>
          </a:p>
          <a:p>
            <a:pPr marL="0" indent="0">
              <a:buNone/>
            </a:pPr>
            <a:r>
              <a:rPr lang="en-US" sz="1800" dirty="0">
                <a:latin typeface="Times New Roman" panose="02020603050405020304" pitchFamily="18" charset="0"/>
                <a:cs typeface="Times New Roman" panose="02020603050405020304" pitchFamily="18" charset="0"/>
              </a:rPr>
              <a:t>we analyze that computers are the highest purchased category. </a:t>
            </a:r>
          </a:p>
          <a:p>
            <a:pPr marL="0" indent="0">
              <a:buNone/>
            </a:pPr>
            <a:r>
              <a:rPr lang="en-US" sz="1800" dirty="0">
                <a:latin typeface="Times New Roman" panose="02020603050405020304" pitchFamily="18" charset="0"/>
                <a:cs typeface="Times New Roman" panose="02020603050405020304" pitchFamily="18" charset="0"/>
              </a:rPr>
              <a:t>Surprisingly, older adults also purchase gaming products."</a:t>
            </a: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19150FB0-7780-6F63-5F33-01F2E8019A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3841" y="2440496"/>
            <a:ext cx="3756074" cy="3343846"/>
          </a:xfrm>
          <a:prstGeom prst="rect">
            <a:avLst/>
          </a:prstGeom>
        </p:spPr>
      </p:pic>
    </p:spTree>
    <p:extLst>
      <p:ext uri="{BB962C8B-B14F-4D97-AF65-F5344CB8AC3E}">
        <p14:creationId xmlns:p14="http://schemas.microsoft.com/office/powerpoint/2010/main" val="4293853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4491-D0C4-256D-49AF-59E9BB52FB2F}"/>
              </a:ext>
            </a:extLst>
          </p:cNvPr>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 </a:t>
            </a:r>
            <a:r>
              <a:rPr lang="en-US" sz="3200" u="sng" dirty="0">
                <a:latin typeface="Times New Roman" panose="02020603050405020304" pitchFamily="18" charset="0"/>
                <a:cs typeface="Times New Roman" panose="02020603050405020304" pitchFamily="18" charset="0"/>
              </a:rPr>
              <a:t>Gender Analysis</a:t>
            </a:r>
            <a:endParaRPr lang="en-IN" sz="32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DD15CB-A321-ABB7-9ADB-3DBFC506B9D5}"/>
              </a:ext>
            </a:extLst>
          </p:cNvPr>
          <p:cNvSpPr>
            <a:spLocks noGrp="1"/>
          </p:cNvSpPr>
          <p:nvPr>
            <p:ph idx="1"/>
          </p:nvPr>
        </p:nvSpPr>
        <p:spPr>
          <a:xfrm>
            <a:off x="1024128" y="1589649"/>
            <a:ext cx="11037243" cy="4800656"/>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Gender Analysis is the process of understanding the people`s interest with respect to gender.</a:t>
            </a:r>
          </a:p>
          <a:p>
            <a:pPr marL="342900" indent="-342900">
              <a:buFont typeface="+mj-lt"/>
              <a:buAutoNum type="arabicPeriod"/>
            </a:pPr>
            <a:r>
              <a:rPr lang="en-US" sz="1800" b="1" u="sng" dirty="0">
                <a:latin typeface="Times New Roman" panose="02020603050405020304" pitchFamily="18" charset="0"/>
                <a:cs typeface="Times New Roman" panose="02020603050405020304" pitchFamily="18" charset="0"/>
              </a:rPr>
              <a:t>Gender Analysis Based on the color:</a:t>
            </a:r>
          </a:p>
          <a:p>
            <a:pPr marL="0" indent="0">
              <a:buNone/>
            </a:pP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outlook and color of the product are the most important factors for customers when selecting a product. Here, I am analyzing the color preferences of products with respect to gender. I conclude that black is the most preferred color, irrespective of gender.</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9FB004A-CF72-5876-10FC-9D938DA7B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8016" y="3601329"/>
            <a:ext cx="5359713" cy="3080467"/>
          </a:xfrm>
          <a:prstGeom prst="rect">
            <a:avLst/>
          </a:prstGeom>
        </p:spPr>
      </p:pic>
    </p:spTree>
    <p:extLst>
      <p:ext uri="{BB962C8B-B14F-4D97-AF65-F5344CB8AC3E}">
        <p14:creationId xmlns:p14="http://schemas.microsoft.com/office/powerpoint/2010/main" val="893026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6E70-9537-FF4C-549D-572973DD9FE8}"/>
              </a:ext>
            </a:extLst>
          </p:cNvPr>
          <p:cNvSpPr>
            <a:spLocks noGrp="1"/>
          </p:cNvSpPr>
          <p:nvPr>
            <p:ph type="title"/>
          </p:nvPr>
        </p:nvSpPr>
        <p:spPr/>
        <p:txBody>
          <a:bodyPr>
            <a:normAutofit/>
          </a:bodyPr>
          <a:lstStyle/>
          <a:p>
            <a:pPr algn="ctr"/>
            <a:r>
              <a:rPr lang="en-US" sz="3200" u="sng" dirty="0">
                <a:latin typeface="Times New Roman" panose="02020603050405020304" pitchFamily="18" charset="0"/>
                <a:cs typeface="Times New Roman" panose="02020603050405020304" pitchFamily="18" charset="0"/>
              </a:rPr>
              <a:t>Gender Analysis</a:t>
            </a:r>
            <a:endParaRPr lang="en-IN" sz="3200" dirty="0"/>
          </a:p>
        </p:txBody>
      </p:sp>
      <p:sp>
        <p:nvSpPr>
          <p:cNvPr id="3" name="Content Placeholder 2">
            <a:extLst>
              <a:ext uri="{FF2B5EF4-FFF2-40B4-BE49-F238E27FC236}">
                <a16:creationId xmlns:a16="http://schemas.microsoft.com/office/drawing/2014/main" id="{62CF9A40-83C4-A79A-4DD6-2D2DAAB648CE}"/>
              </a:ext>
            </a:extLst>
          </p:cNvPr>
          <p:cNvSpPr>
            <a:spLocks noGrp="1"/>
          </p:cNvSpPr>
          <p:nvPr>
            <p:ph idx="1"/>
          </p:nvPr>
        </p:nvSpPr>
        <p:spPr>
          <a:xfrm>
            <a:off x="1024128" y="1814286"/>
            <a:ext cx="9720071" cy="4495074"/>
          </a:xfrm>
        </p:spPr>
        <p:txBody>
          <a:bodyPr/>
          <a:lstStyle/>
          <a:p>
            <a:r>
              <a:rPr lang="en-US" sz="1800" b="1" dirty="0">
                <a:latin typeface="Times New Roman" panose="02020603050405020304" pitchFamily="18" charset="0"/>
                <a:cs typeface="Times New Roman" panose="02020603050405020304" pitchFamily="18" charset="0"/>
              </a:rPr>
              <a:t>2.</a:t>
            </a:r>
            <a:r>
              <a:rPr lang="en-US" sz="1800" b="1" u="sng" dirty="0">
                <a:latin typeface="Times New Roman" panose="02020603050405020304" pitchFamily="18" charset="0"/>
                <a:cs typeface="Times New Roman" panose="02020603050405020304" pitchFamily="18" charset="0"/>
              </a:rPr>
              <a:t>Gender Analysis Based on the Category of Purchase:</a:t>
            </a:r>
          </a:p>
          <a:p>
            <a:r>
              <a:rPr lang="en-US" sz="18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interest in purchasing products varies by gender. Males tend to focus more on tech products, while women are more interested in music, movies, audiobooks, cameras, and camcorders                          </a:t>
            </a:r>
            <a:endParaRPr lang="en-IN"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64FA132-F2BB-16F2-9B50-C3A62D61E7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6977" y="3264245"/>
            <a:ext cx="6042112" cy="3008539"/>
          </a:xfrm>
          <a:prstGeom prst="rect">
            <a:avLst/>
          </a:prstGeom>
        </p:spPr>
      </p:pic>
      <p:graphicFrame>
        <p:nvGraphicFramePr>
          <p:cNvPr id="4" name="Table 3">
            <a:extLst>
              <a:ext uri="{FF2B5EF4-FFF2-40B4-BE49-F238E27FC236}">
                <a16:creationId xmlns:a16="http://schemas.microsoft.com/office/drawing/2014/main" id="{589B454C-7615-B610-733C-134869F7B027}"/>
              </a:ext>
            </a:extLst>
          </p:cNvPr>
          <p:cNvGraphicFramePr>
            <a:graphicFrameLocks noGrp="1"/>
          </p:cNvGraphicFramePr>
          <p:nvPr>
            <p:extLst>
              <p:ext uri="{D42A27DB-BD31-4B8C-83A1-F6EECF244321}">
                <p14:modId xmlns:p14="http://schemas.microsoft.com/office/powerpoint/2010/main" val="351279898"/>
              </p:ext>
            </p:extLst>
          </p:nvPr>
        </p:nvGraphicFramePr>
        <p:xfrm>
          <a:off x="1023938" y="4114482"/>
          <a:ext cx="9720262" cy="365760"/>
        </p:xfrm>
        <a:graphic>
          <a:graphicData uri="http://schemas.openxmlformats.org/drawingml/2006/table">
            <a:tbl>
              <a:tblPr/>
              <a:tblGrid>
                <a:gridCol w="9720262">
                  <a:extLst>
                    <a:ext uri="{9D8B030D-6E8A-4147-A177-3AD203B41FA5}">
                      <a16:colId xmlns:a16="http://schemas.microsoft.com/office/drawing/2014/main" val="1286761144"/>
                    </a:ext>
                  </a:extLst>
                </a:gridCol>
              </a:tblGrid>
              <a:tr h="0">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2192709075"/>
                  </a:ext>
                </a:extLst>
              </a:tr>
            </a:tbl>
          </a:graphicData>
        </a:graphic>
      </p:graphicFrame>
    </p:spTree>
    <p:extLst>
      <p:ext uri="{BB962C8B-B14F-4D97-AF65-F5344CB8AC3E}">
        <p14:creationId xmlns:p14="http://schemas.microsoft.com/office/powerpoint/2010/main" val="1883564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83F82-AE26-4984-B3B6-4B09A3D7E9D6}"/>
              </a:ext>
            </a:extLst>
          </p:cNvPr>
          <p:cNvSpPr>
            <a:spLocks noGrp="1"/>
          </p:cNvSpPr>
          <p:nvPr>
            <p:ph type="title"/>
          </p:nvPr>
        </p:nvSpPr>
        <p:spPr/>
        <p:txBody>
          <a:bodyPr>
            <a:normAutofit/>
          </a:bodyPr>
          <a:lstStyle/>
          <a:p>
            <a:pPr algn="ctr"/>
            <a:r>
              <a:rPr lang="en-US" sz="3200" u="sng" dirty="0">
                <a:latin typeface="Times New Roman" panose="02020603050405020304" pitchFamily="18" charset="0"/>
                <a:cs typeface="Times New Roman" panose="02020603050405020304" pitchFamily="18" charset="0"/>
              </a:rPr>
              <a:t>Store analysis</a:t>
            </a:r>
            <a:endParaRPr lang="en-IN" sz="32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99ACD9-63CF-68E9-267C-358C6CF40D78}"/>
              </a:ext>
            </a:extLst>
          </p:cNvPr>
          <p:cNvSpPr>
            <a:spLocks noGrp="1"/>
          </p:cNvSpPr>
          <p:nvPr>
            <p:ph idx="1"/>
          </p:nvPr>
        </p:nvSpPr>
        <p:spPr>
          <a:xfrm>
            <a:off x="1024128" y="1519311"/>
            <a:ext cx="10430490" cy="5205045"/>
          </a:xfrm>
        </p:spPr>
        <p:txBody>
          <a:bodyPr/>
          <a:lstStyle/>
          <a:p>
            <a:pPr marL="0" indent="0">
              <a:buNone/>
            </a:pPr>
            <a:r>
              <a:rPr lang="en-US" sz="1800" dirty="0">
                <a:latin typeface="Times New Roman" panose="02020603050405020304" pitchFamily="18" charset="0"/>
                <a:cs typeface="Times New Roman" panose="02020603050405020304" pitchFamily="18" charset="0"/>
              </a:rPr>
              <a:t>Store analysis is the process of understanding the market by examining the revenue of various stores</a:t>
            </a:r>
            <a:r>
              <a:rPr lang="en-US" dirty="0"/>
              <a:t>.</a:t>
            </a:r>
          </a:p>
          <a:p>
            <a:pPr marL="0" indent="0">
              <a:buNone/>
            </a:pPr>
            <a:r>
              <a:rPr lang="en-US" b="1" dirty="0">
                <a:latin typeface="Times New Roman" panose="02020603050405020304" pitchFamily="18" charset="0"/>
                <a:cs typeface="Times New Roman" panose="02020603050405020304" pitchFamily="18" charset="0"/>
              </a:rPr>
              <a:t>Store Analysis based on the stores:</a:t>
            </a:r>
          </a:p>
          <a:p>
            <a:pPr marL="0" indent="0">
              <a:buNone/>
            </a:pPr>
            <a:r>
              <a:rPr lang="en-US" dirty="0"/>
              <a:t>                                    </a:t>
            </a:r>
            <a:r>
              <a:rPr lang="en-US" sz="1800" dirty="0">
                <a:latin typeface="Times New Roman" panose="02020603050405020304" pitchFamily="18" charset="0"/>
                <a:cs typeface="Times New Roman" panose="02020603050405020304" pitchFamily="18" charset="0"/>
              </a:rPr>
              <a:t>Analyze the store collection based on the profit generated. Clearly, online sales generate higher revenue than physical stores, but overall sales in physical stores in the United States exceed those from online stores</a:t>
            </a:r>
            <a:r>
              <a:rPr lang="en-US" dirty="0"/>
              <a:t>.</a:t>
            </a:r>
            <a:endParaRPr lang="en-US" sz="18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12144270-3528-51CF-97DF-0271569B5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973" y="3713871"/>
            <a:ext cx="8598818" cy="3010485"/>
          </a:xfrm>
          <a:prstGeom prst="rect">
            <a:avLst/>
          </a:prstGeom>
        </p:spPr>
      </p:pic>
    </p:spTree>
    <p:extLst>
      <p:ext uri="{BB962C8B-B14F-4D97-AF65-F5344CB8AC3E}">
        <p14:creationId xmlns:p14="http://schemas.microsoft.com/office/powerpoint/2010/main" val="415134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C2F9-807F-BCBF-A2BD-C4DBA87B4585}"/>
              </a:ext>
            </a:extLst>
          </p:cNvPr>
          <p:cNvSpPr>
            <a:spLocks noGrp="1"/>
          </p:cNvSpPr>
          <p:nvPr>
            <p:ph type="title"/>
          </p:nvPr>
        </p:nvSpPr>
        <p:spPr/>
        <p:txBody>
          <a:bodyPr>
            <a:normAutofit/>
          </a:bodyPr>
          <a:lstStyle/>
          <a:p>
            <a:pPr algn="ctr"/>
            <a:r>
              <a:rPr lang="en-US" sz="3200" u="sng" dirty="0">
                <a:latin typeface="Times New Roman" panose="02020603050405020304" pitchFamily="18" charset="0"/>
                <a:cs typeface="Times New Roman" panose="02020603050405020304" pitchFamily="18" charset="0"/>
              </a:rPr>
              <a:t>Brand-wise Analysis</a:t>
            </a:r>
            <a:endParaRPr lang="en-IN" sz="32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66ECA8-B130-2327-061B-614DE8342F9A}"/>
              </a:ext>
            </a:extLst>
          </p:cNvPr>
          <p:cNvSpPr>
            <a:spLocks noGrp="1"/>
          </p:cNvSpPr>
          <p:nvPr>
            <p:ph idx="1"/>
          </p:nvPr>
        </p:nvSpPr>
        <p:spPr>
          <a:xfrm>
            <a:off x="1024128" y="1744393"/>
            <a:ext cx="9720071" cy="4766133"/>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Brand analysis is the process of understanding the market by examining the profit of the brand with respect to different countries.</a:t>
            </a:r>
          </a:p>
          <a:p>
            <a:pPr marL="0" indent="0">
              <a:buNone/>
            </a:pPr>
            <a:r>
              <a:rPr lang="en-US" sz="1600" dirty="0">
                <a:latin typeface="Times New Roman" panose="02020603050405020304" pitchFamily="18" charset="0"/>
                <a:cs typeface="Times New Roman" panose="02020603050405020304" pitchFamily="18" charset="0"/>
              </a:rPr>
              <a:t>Based on the analysis, all the companies hold a strong market presence in the United States. Adventure Works has a strong hold in all countries.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E295F54-A21F-0C88-21E2-B56709CC0B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1" y="3244010"/>
            <a:ext cx="8360934" cy="3266518"/>
          </a:xfrm>
          <a:prstGeom prst="rect">
            <a:avLst/>
          </a:prstGeom>
        </p:spPr>
      </p:pic>
    </p:spTree>
    <p:extLst>
      <p:ext uri="{BB962C8B-B14F-4D97-AF65-F5344CB8AC3E}">
        <p14:creationId xmlns:p14="http://schemas.microsoft.com/office/powerpoint/2010/main" val="62251367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233</TotalTime>
  <Words>545</Words>
  <Application>Microsoft Office PowerPoint</Application>
  <PresentationFormat>Widescreen</PresentationFormat>
  <Paragraphs>73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Times New Roman</vt:lpstr>
      <vt:lpstr>Tw Cen MT</vt:lpstr>
      <vt:lpstr>Tw Cen MT Condensed</vt:lpstr>
      <vt:lpstr>Wingdings 3</vt:lpstr>
      <vt:lpstr>Integral</vt:lpstr>
      <vt:lpstr>Report</vt:lpstr>
      <vt:lpstr>Product Analysis</vt:lpstr>
      <vt:lpstr>Product Analysis</vt:lpstr>
      <vt:lpstr>AGE ANALYSIS</vt:lpstr>
      <vt:lpstr> Gender Analysis</vt:lpstr>
      <vt:lpstr>Gender Analysis</vt:lpstr>
      <vt:lpstr>Store analysis</vt:lpstr>
      <vt:lpstr>Brand-wise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Srinivas KANNAN</dc:creator>
  <cp:lastModifiedBy>Srinivas KANNAN</cp:lastModifiedBy>
  <cp:revision>1</cp:revision>
  <dcterms:created xsi:type="dcterms:W3CDTF">2024-08-01T13:47:33Z</dcterms:created>
  <dcterms:modified xsi:type="dcterms:W3CDTF">2024-08-01T17:40:40Z</dcterms:modified>
</cp:coreProperties>
</file>