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750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3D5F41-DAC3-4B48-8A81-630BCD9D8F85}" type="datetimeFigureOut">
              <a:rPr lang="fr-FR" smtClean="0"/>
              <a:t>05/06/2020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6A5C66-1D58-4497-AD22-BA4FD973C4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7189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santé : lien de confiance car transparence + service qui aiguille le consommateur dans ses achats = les utilisateurs sont à fortiori dépendant de l’application pour faire leurs achats alors que l’application ne peut remplacer un nutritionniste + ils risque d’être à la merci des bonnes ou mauvaises intentions de la société </a:t>
            </a:r>
            <a:endParaRPr lang="fr-FR" dirty="0">
              <a:effectLst/>
            </a:endParaRPr>
          </a:p>
          <a:p>
            <a:pPr rtl="0"/>
            <a:endParaRPr lang="fr-F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Vente de données : L’utilisation massive de l’application permet de dresser le profil socioéconomique de chaque utilisateur, risque de vente de ses données aux fabricants ou autres entreprises</a:t>
            </a:r>
            <a:endParaRPr lang="fr-FR" dirty="0">
              <a:effectLst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6A5C66-1D58-4497-AD22-BA4FD973C4C9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7284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C9720E-125F-47E9-84FF-05190B22F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BA446FF-61B2-4CFE-AFC3-9FC01381D3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A0D022-60B4-40F2-A9BA-71BB14E6F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16197-1C99-46B3-9378-DC9CFB814848}" type="datetimeFigureOut">
              <a:rPr lang="fr-FR" smtClean="0"/>
              <a:t>05/06/2020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BD83E0-B6F1-46C4-9911-197595A6D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B9B91E-DDF2-4855-9343-6E7D3C5DB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BCE6-AC90-443E-862F-8AEC2B422B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505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9C1310-3636-4BB8-AE3A-BC4EFBF96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A3A424D-7A18-49AB-A52B-888ECFBC03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0D6B15-3F14-4951-A8F9-DB6156AE0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16197-1C99-46B3-9378-DC9CFB814848}" type="datetimeFigureOut">
              <a:rPr lang="fr-FR" smtClean="0"/>
              <a:t>05/06/2020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9A89FF-6CB6-420B-A65D-A9CC14298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E9EA39-1FE9-4AE1-B4F8-CB2D3006F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BCE6-AC90-443E-862F-8AEC2B422B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0115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1C1573E-0B15-459F-96C0-552EC56E44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7F41940-A3C7-4F9F-90AD-71A457D2D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6E0EBE-4632-45D5-A107-E7CBD76BB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16197-1C99-46B3-9378-DC9CFB814848}" type="datetimeFigureOut">
              <a:rPr lang="fr-FR" smtClean="0"/>
              <a:t>05/06/2020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23D1C4-8E6A-4BDD-8A46-51B7524B0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FB58BC-BBEA-454C-ACA9-FEC181F60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BCE6-AC90-443E-862F-8AEC2B422B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7307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00F7FF-11C7-4510-A631-A7276427F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438C20-2FA0-418B-A538-26D390F60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E45FDE-AC0E-49A0-A745-11DBDBC99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16197-1C99-46B3-9378-DC9CFB814848}" type="datetimeFigureOut">
              <a:rPr lang="fr-FR" smtClean="0"/>
              <a:t>05/06/2020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A13994-1C1A-4238-AA35-23DB066B2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3EA54E-08AB-4E95-8247-3DBEEA22E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BCE6-AC90-443E-862F-8AEC2B422B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2023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9B5578-89DE-4063-A369-573B81907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26A9BD-3C9E-432D-B88E-A048B06C0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7BA24D-74DA-4900-A0CF-273DCD65A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16197-1C99-46B3-9378-DC9CFB814848}" type="datetimeFigureOut">
              <a:rPr lang="fr-FR" smtClean="0"/>
              <a:t>05/06/2020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1A2EDB-83EF-4D68-B683-80A1A92EC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DA7EA5-EE55-4AB0-B9F0-2867A260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BCE6-AC90-443E-862F-8AEC2B422B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6438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434951-059F-4E07-A8D0-ABBB17529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AC3528-7C92-4684-B13A-337B3D33F7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8FBC6D9-E237-472B-9EC5-8644B6A4DD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828713C-5172-454C-B392-357B068B2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16197-1C99-46B3-9378-DC9CFB814848}" type="datetimeFigureOut">
              <a:rPr lang="fr-FR" smtClean="0"/>
              <a:t>05/06/2020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5158302-0369-417F-97AC-10E57960E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2E9B30E-4C98-429A-B2EF-80F2E1880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BCE6-AC90-443E-862F-8AEC2B422B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1620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463C2D-F2E3-4A6A-848C-19DC73798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705B66D-F727-4356-99F0-7390B0AC0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2716434-E845-403F-91C5-409B26FB47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D0083EA-E6BD-4358-8B8E-269C2EE934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32C2A73-F1AE-47DE-B0F8-45F7E44EF5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464CC24-6B04-4C21-90F2-8E940DC59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16197-1C99-46B3-9378-DC9CFB814848}" type="datetimeFigureOut">
              <a:rPr lang="fr-FR" smtClean="0"/>
              <a:t>05/06/2020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2BAC79E-9DB4-4E65-B792-6A1C29368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57812DB-65C6-4169-A1A0-443045686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BCE6-AC90-443E-862F-8AEC2B422B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6747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800988-1D19-4EA7-A291-220749794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AE09CEF-AD72-44C4-9A00-600B6D1E1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16197-1C99-46B3-9378-DC9CFB814848}" type="datetimeFigureOut">
              <a:rPr lang="fr-FR" smtClean="0"/>
              <a:t>05/06/2020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42D1B2D-BA2A-4B66-834B-DF395F659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5F2F13A-D8BE-4D0B-9755-DAB71F665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BCE6-AC90-443E-862F-8AEC2B422B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3474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A3271C-870B-4FA0-8456-D48D23DCA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16197-1C99-46B3-9378-DC9CFB814848}" type="datetimeFigureOut">
              <a:rPr lang="fr-FR" smtClean="0"/>
              <a:t>05/06/2020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B8847CC-DD91-4A9C-91C9-8CDDB12E7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6E47DB4-E2D9-40D8-8A74-C09D21932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BCE6-AC90-443E-862F-8AEC2B422B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9284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1F45D5-7539-406F-AED0-2480BE05D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33F25F-FB13-4A3A-91C6-B4E3B27A6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031BE9D-D1FE-4DF7-A41C-E10BB957B5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E42FC31-BEDB-45CC-8475-1341C9B6D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16197-1C99-46B3-9378-DC9CFB814848}" type="datetimeFigureOut">
              <a:rPr lang="fr-FR" smtClean="0"/>
              <a:t>05/06/2020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E62F658-9769-4C45-9B57-E6D154625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C1D1BF8-E736-430D-AEDF-721B9A98D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BCE6-AC90-443E-862F-8AEC2B422B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4437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81C373-A3AD-46F5-B4AC-138B22730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3CF516E-A8B2-46AF-AD36-11729333F6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93FF870-1537-47BF-9F13-8440990DD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220B5B0-19D2-490F-88FA-9AAC26225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16197-1C99-46B3-9378-DC9CFB814848}" type="datetimeFigureOut">
              <a:rPr lang="fr-FR" smtClean="0"/>
              <a:t>05/06/2020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75E39D4-CA8F-4390-B86E-327B3C495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3DF5410-C7DE-46FD-B8A0-1FF6B665C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BCE6-AC90-443E-862F-8AEC2B422B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3542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F72075D-5530-456C-892A-366F2CC22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43F93D4-7E1D-4463-8EA4-6A5D92D36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DC5E9C-8F49-4BF7-A3F2-3B64AFD1CE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16197-1C99-46B3-9378-DC9CFB814848}" type="datetimeFigureOut">
              <a:rPr lang="fr-FR" smtClean="0"/>
              <a:t>05/06/2020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8D66D4-8714-4F9F-B935-FB0BB29F74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486CB1-965A-409C-80CB-D56ECAA963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7BCE6-AC90-443E-862F-8AEC2B422B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520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312D5782-03C2-4E6E-AB18-9DCEE70AC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927" y="329448"/>
            <a:ext cx="9144000" cy="456615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fr-FR" sz="3200" dirty="0"/>
              <a:t>Phase de prétraitement :</a:t>
            </a:r>
          </a:p>
        </p:txBody>
      </p:sp>
      <p:sp>
        <p:nvSpPr>
          <p:cNvPr id="5" name="Flèche : courbe vers la gauche 4">
            <a:extLst>
              <a:ext uri="{FF2B5EF4-FFF2-40B4-BE49-F238E27FC236}">
                <a16:creationId xmlns:a16="http://schemas.microsoft.com/office/drawing/2014/main" id="{E2E27E11-5D9F-4418-9157-7691BC7D8C70}"/>
              </a:ext>
            </a:extLst>
          </p:cNvPr>
          <p:cNvSpPr/>
          <p:nvPr/>
        </p:nvSpPr>
        <p:spPr>
          <a:xfrm>
            <a:off x="4225127" y="1564651"/>
            <a:ext cx="47625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" name="Flèche : courbe vers la gauche 5">
            <a:extLst>
              <a:ext uri="{FF2B5EF4-FFF2-40B4-BE49-F238E27FC236}">
                <a16:creationId xmlns:a16="http://schemas.microsoft.com/office/drawing/2014/main" id="{764F9F57-A59D-485D-A904-45F23CFE75E5}"/>
              </a:ext>
            </a:extLst>
          </p:cNvPr>
          <p:cNvSpPr/>
          <p:nvPr/>
        </p:nvSpPr>
        <p:spPr>
          <a:xfrm>
            <a:off x="4225127" y="2696020"/>
            <a:ext cx="47625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0A399A3-D5DE-43B9-B4A3-0F2EBDC8700A}"/>
              </a:ext>
            </a:extLst>
          </p:cNvPr>
          <p:cNvSpPr txBox="1"/>
          <p:nvPr/>
        </p:nvSpPr>
        <p:spPr>
          <a:xfrm>
            <a:off x="4840438" y="1126958"/>
            <a:ext cx="15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imread</a:t>
            </a:r>
            <a:r>
              <a:rPr lang="fr-FR" dirty="0"/>
              <a:t>()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D63EA6A-7A3B-4065-A668-02C689AFEB7D}"/>
              </a:ext>
            </a:extLst>
          </p:cNvPr>
          <p:cNvSpPr txBox="1"/>
          <p:nvPr/>
        </p:nvSpPr>
        <p:spPr>
          <a:xfrm>
            <a:off x="4840438" y="1837185"/>
            <a:ext cx="15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rgb2gray()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56D9DEA-9785-47E2-ABEF-D8FF0721EF11}"/>
              </a:ext>
            </a:extLst>
          </p:cNvPr>
          <p:cNvSpPr txBox="1"/>
          <p:nvPr/>
        </p:nvSpPr>
        <p:spPr>
          <a:xfrm>
            <a:off x="4840438" y="2968554"/>
            <a:ext cx="15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imbothat</a:t>
            </a:r>
            <a:r>
              <a:rPr lang="fr-FR" dirty="0"/>
              <a:t>()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07FEBD97-54C0-410E-9386-18F45CD9CA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27" y="978350"/>
            <a:ext cx="3582477" cy="5529949"/>
          </a:xfrm>
          <a:prstGeom prst="rect">
            <a:avLst/>
          </a:prstGeom>
        </p:spPr>
      </p:pic>
      <p:sp>
        <p:nvSpPr>
          <p:cNvPr id="15" name="Flèche : courbe vers la gauche 14">
            <a:extLst>
              <a:ext uri="{FF2B5EF4-FFF2-40B4-BE49-F238E27FC236}">
                <a16:creationId xmlns:a16="http://schemas.microsoft.com/office/drawing/2014/main" id="{36CDCD18-D9EA-43FB-9CB2-2F93D00A42E3}"/>
              </a:ext>
            </a:extLst>
          </p:cNvPr>
          <p:cNvSpPr/>
          <p:nvPr/>
        </p:nvSpPr>
        <p:spPr>
          <a:xfrm>
            <a:off x="4225127" y="3831009"/>
            <a:ext cx="47625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6" name="Flèche : courbe vers la gauche 15">
            <a:extLst>
              <a:ext uri="{FF2B5EF4-FFF2-40B4-BE49-F238E27FC236}">
                <a16:creationId xmlns:a16="http://schemas.microsoft.com/office/drawing/2014/main" id="{BD60486F-49FD-4511-873E-E343720E7AB5}"/>
              </a:ext>
            </a:extLst>
          </p:cNvPr>
          <p:cNvSpPr/>
          <p:nvPr/>
        </p:nvSpPr>
        <p:spPr>
          <a:xfrm>
            <a:off x="4242744" y="4965998"/>
            <a:ext cx="47625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7D59CCF-449E-43F5-B2E1-6651F78E6E35}"/>
              </a:ext>
            </a:extLst>
          </p:cNvPr>
          <p:cNvSpPr txBox="1"/>
          <p:nvPr/>
        </p:nvSpPr>
        <p:spPr>
          <a:xfrm>
            <a:off x="4840438" y="4099923"/>
            <a:ext cx="15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imadjust</a:t>
            </a:r>
            <a:r>
              <a:rPr lang="fr-FR" dirty="0"/>
              <a:t>()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0D42F52-3C72-46B2-BD4A-B73003FD2717}"/>
              </a:ext>
            </a:extLst>
          </p:cNvPr>
          <p:cNvSpPr txBox="1"/>
          <p:nvPr/>
        </p:nvSpPr>
        <p:spPr>
          <a:xfrm>
            <a:off x="4840438" y="5092710"/>
            <a:ext cx="15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imbinarize</a:t>
            </a:r>
            <a:r>
              <a:rPr lang="fr-F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30307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68D191-842E-4D15-8068-E6E81739A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Décodage et dernières difficultés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91F64F-D4D4-483B-A683-A073FB9BA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E68F491-9651-4FAB-92B9-743F4EB26D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77" t="32197" r="27423" b="18550"/>
          <a:stretch/>
        </p:blipFill>
        <p:spPr bwMode="auto">
          <a:xfrm>
            <a:off x="309490" y="2447129"/>
            <a:ext cx="6935372" cy="355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F4F6870-071E-4E25-ABF8-3B0C593108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84" t="21115" r="18654" b="15407"/>
          <a:stretch/>
        </p:blipFill>
        <p:spPr bwMode="auto">
          <a:xfrm>
            <a:off x="7818559" y="1448972"/>
            <a:ext cx="4063951" cy="266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8919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A4A248-E73E-41F4-81A1-F22994AA2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Quelles dérives à anticiper ? 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BFA94AA4-297F-4C76-AE5B-8907ECCB5EAE}"/>
              </a:ext>
            </a:extLst>
          </p:cNvPr>
          <p:cNvSpPr/>
          <p:nvPr/>
        </p:nvSpPr>
        <p:spPr>
          <a:xfrm>
            <a:off x="1151732" y="2667567"/>
            <a:ext cx="2849336" cy="39223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122E485-A849-46B0-9BC5-12D36BEA721A}"/>
              </a:ext>
            </a:extLst>
          </p:cNvPr>
          <p:cNvSpPr txBox="1"/>
          <p:nvPr/>
        </p:nvSpPr>
        <p:spPr>
          <a:xfrm>
            <a:off x="1138125" y="2667567"/>
            <a:ext cx="2876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Application très bon marché 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CC2F5464-7592-4267-BBF4-FC1CC65CB51B}"/>
              </a:ext>
            </a:extLst>
          </p:cNvPr>
          <p:cNvSpPr/>
          <p:nvPr/>
        </p:nvSpPr>
        <p:spPr>
          <a:xfrm>
            <a:off x="1138125" y="3473791"/>
            <a:ext cx="2849336" cy="39223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B015EE0-E2BA-4F70-8D28-14C8A60260CA}"/>
              </a:ext>
            </a:extLst>
          </p:cNvPr>
          <p:cNvSpPr/>
          <p:nvPr/>
        </p:nvSpPr>
        <p:spPr>
          <a:xfrm>
            <a:off x="1138124" y="4269141"/>
            <a:ext cx="2849336" cy="39223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4FFAB79-D4BE-49CB-82FB-D01C3913B45C}"/>
              </a:ext>
            </a:extLst>
          </p:cNvPr>
          <p:cNvSpPr txBox="1"/>
          <p:nvPr/>
        </p:nvSpPr>
        <p:spPr>
          <a:xfrm>
            <a:off x="1248342" y="3485244"/>
            <a:ext cx="2656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Diffusion limitée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25F7A6C-FBDA-47AD-9B09-A7EB61E2C811}"/>
              </a:ext>
            </a:extLst>
          </p:cNvPr>
          <p:cNvSpPr txBox="1"/>
          <p:nvPr/>
        </p:nvSpPr>
        <p:spPr>
          <a:xfrm>
            <a:off x="1234735" y="4260505"/>
            <a:ext cx="2656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Dérives possibles limités</a:t>
            </a:r>
          </a:p>
        </p:txBody>
      </p:sp>
      <p:sp>
        <p:nvSpPr>
          <p:cNvPr id="12" name="Flèche : bas 11">
            <a:extLst>
              <a:ext uri="{FF2B5EF4-FFF2-40B4-BE49-F238E27FC236}">
                <a16:creationId xmlns:a16="http://schemas.microsoft.com/office/drawing/2014/main" id="{86B5FECC-6293-4E1B-B722-E0BBEFAC1915}"/>
              </a:ext>
            </a:extLst>
          </p:cNvPr>
          <p:cNvSpPr/>
          <p:nvPr/>
        </p:nvSpPr>
        <p:spPr>
          <a:xfrm>
            <a:off x="2486176" y="3070679"/>
            <a:ext cx="180447" cy="3922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 : bas 12">
            <a:extLst>
              <a:ext uri="{FF2B5EF4-FFF2-40B4-BE49-F238E27FC236}">
                <a16:creationId xmlns:a16="http://schemas.microsoft.com/office/drawing/2014/main" id="{4526131B-4C7F-46A8-9688-26F306F7E827}"/>
              </a:ext>
            </a:extLst>
          </p:cNvPr>
          <p:cNvSpPr/>
          <p:nvPr/>
        </p:nvSpPr>
        <p:spPr>
          <a:xfrm>
            <a:off x="2472569" y="3876903"/>
            <a:ext cx="180447" cy="3922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 : bas 13">
            <a:extLst>
              <a:ext uri="{FF2B5EF4-FFF2-40B4-BE49-F238E27FC236}">
                <a16:creationId xmlns:a16="http://schemas.microsoft.com/office/drawing/2014/main" id="{BC220B8E-3E65-4642-BA1C-93B6462687D1}"/>
              </a:ext>
            </a:extLst>
          </p:cNvPr>
          <p:cNvSpPr/>
          <p:nvPr/>
        </p:nvSpPr>
        <p:spPr>
          <a:xfrm rot="16200000">
            <a:off x="5727168" y="980604"/>
            <a:ext cx="202617" cy="3682033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F86C8E7-2B05-4255-ADAD-C4F07801C561}"/>
              </a:ext>
            </a:extLst>
          </p:cNvPr>
          <p:cNvSpPr txBox="1"/>
          <p:nvPr/>
        </p:nvSpPr>
        <p:spPr>
          <a:xfrm>
            <a:off x="4158291" y="2394314"/>
            <a:ext cx="3367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Interface graphique fonctionnelle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EBEC446-26A4-404C-B473-C830BAE3B67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492" y="2578980"/>
            <a:ext cx="4488726" cy="2296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lèche : bas 16">
            <a:extLst>
              <a:ext uri="{FF2B5EF4-FFF2-40B4-BE49-F238E27FC236}">
                <a16:creationId xmlns:a16="http://schemas.microsoft.com/office/drawing/2014/main" id="{EC1D5C08-C644-4A25-A725-DC1CEDB8821C}"/>
              </a:ext>
            </a:extLst>
          </p:cNvPr>
          <p:cNvSpPr/>
          <p:nvPr/>
        </p:nvSpPr>
        <p:spPr>
          <a:xfrm rot="5400000">
            <a:off x="5719619" y="1861349"/>
            <a:ext cx="231318" cy="3668425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1FEC334-79F8-45D4-A0A5-2070551C73C1}"/>
              </a:ext>
            </a:extLst>
          </p:cNvPr>
          <p:cNvSpPr txBox="1"/>
          <p:nvPr/>
        </p:nvSpPr>
        <p:spPr>
          <a:xfrm>
            <a:off x="4251278" y="3220603"/>
            <a:ext cx="327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Application peu utilisé </a:t>
            </a:r>
          </a:p>
        </p:txBody>
      </p:sp>
    </p:spTree>
    <p:extLst>
      <p:ext uri="{BB962C8B-B14F-4D97-AF65-F5344CB8AC3E}">
        <p14:creationId xmlns:p14="http://schemas.microsoft.com/office/powerpoint/2010/main" val="703851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9A7659-48E7-4062-B2B3-C08DD126E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Application à haut niveau d’investissement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4F8094-DFCD-4E4E-93AD-CAA730D73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7B15E9DE-2F57-4277-B9D7-C14A5AFFE1F9}"/>
              </a:ext>
            </a:extLst>
          </p:cNvPr>
          <p:cNvSpPr/>
          <p:nvPr/>
        </p:nvSpPr>
        <p:spPr>
          <a:xfrm>
            <a:off x="4734636" y="2014234"/>
            <a:ext cx="2722727" cy="685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  <a:p>
            <a:pPr algn="ctr"/>
            <a:r>
              <a:rPr lang="fr-FR" dirty="0"/>
              <a:t>Equipe de développement conséquente </a:t>
            </a:r>
          </a:p>
          <a:p>
            <a:pPr algn="ctr"/>
            <a:endParaRPr lang="fr-FR" dirty="0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17C79510-CEF6-402F-8441-4704763E0016}"/>
              </a:ext>
            </a:extLst>
          </p:cNvPr>
          <p:cNvSpPr/>
          <p:nvPr/>
        </p:nvSpPr>
        <p:spPr>
          <a:xfrm>
            <a:off x="4734633" y="3116399"/>
            <a:ext cx="2695433" cy="5826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  <a:p>
            <a:pPr algn="ctr"/>
            <a:r>
              <a:rPr lang="fr-FR" dirty="0"/>
              <a:t>Large diffusion de l’application </a:t>
            </a:r>
          </a:p>
          <a:p>
            <a:pPr algn="ctr"/>
            <a:endParaRPr lang="fr-FR" dirty="0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8366DB37-0B86-4D88-B79C-922B47F291C4}"/>
              </a:ext>
            </a:extLst>
          </p:cNvPr>
          <p:cNvSpPr/>
          <p:nvPr/>
        </p:nvSpPr>
        <p:spPr>
          <a:xfrm>
            <a:off x="4734634" y="4115450"/>
            <a:ext cx="2695433" cy="520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Dérives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5B476202-031C-47B9-ACF7-7F880D0C20FE}"/>
              </a:ext>
            </a:extLst>
          </p:cNvPr>
          <p:cNvSpPr/>
          <p:nvPr/>
        </p:nvSpPr>
        <p:spPr>
          <a:xfrm>
            <a:off x="2550992" y="5052375"/>
            <a:ext cx="2695433" cy="520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Santé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A513C068-8266-4694-9C2A-AC6F06A899BF}"/>
              </a:ext>
            </a:extLst>
          </p:cNvPr>
          <p:cNvSpPr/>
          <p:nvPr/>
        </p:nvSpPr>
        <p:spPr>
          <a:xfrm>
            <a:off x="6945575" y="5052374"/>
            <a:ext cx="2695433" cy="520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Ventes de données</a:t>
            </a:r>
          </a:p>
        </p:txBody>
      </p:sp>
      <p:sp>
        <p:nvSpPr>
          <p:cNvPr id="13" name="Flèche : bas 12">
            <a:extLst>
              <a:ext uri="{FF2B5EF4-FFF2-40B4-BE49-F238E27FC236}">
                <a16:creationId xmlns:a16="http://schemas.microsoft.com/office/drawing/2014/main" id="{7538C6FD-5369-4484-8A32-9F57F1987FA3}"/>
              </a:ext>
            </a:extLst>
          </p:cNvPr>
          <p:cNvSpPr/>
          <p:nvPr/>
        </p:nvSpPr>
        <p:spPr>
          <a:xfrm>
            <a:off x="6042543" y="2710263"/>
            <a:ext cx="106911" cy="40613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 : bas 13">
            <a:extLst>
              <a:ext uri="{FF2B5EF4-FFF2-40B4-BE49-F238E27FC236}">
                <a16:creationId xmlns:a16="http://schemas.microsoft.com/office/drawing/2014/main" id="{3477CFA6-D5C1-4DD1-97B2-C0F8EEA3F0DD}"/>
              </a:ext>
            </a:extLst>
          </p:cNvPr>
          <p:cNvSpPr/>
          <p:nvPr/>
        </p:nvSpPr>
        <p:spPr>
          <a:xfrm>
            <a:off x="6042543" y="3709314"/>
            <a:ext cx="106911" cy="40613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èche : bas 15">
            <a:extLst>
              <a:ext uri="{FF2B5EF4-FFF2-40B4-BE49-F238E27FC236}">
                <a16:creationId xmlns:a16="http://schemas.microsoft.com/office/drawing/2014/main" id="{50110750-5FA9-4424-A3F0-193DF8E7A6F4}"/>
              </a:ext>
            </a:extLst>
          </p:cNvPr>
          <p:cNvSpPr/>
          <p:nvPr/>
        </p:nvSpPr>
        <p:spPr>
          <a:xfrm>
            <a:off x="4930251" y="4646238"/>
            <a:ext cx="106911" cy="40613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 : bas 16">
            <a:extLst>
              <a:ext uri="{FF2B5EF4-FFF2-40B4-BE49-F238E27FC236}">
                <a16:creationId xmlns:a16="http://schemas.microsoft.com/office/drawing/2014/main" id="{88CA8085-C7C9-4E30-B740-D9AF16D206A5}"/>
              </a:ext>
            </a:extLst>
          </p:cNvPr>
          <p:cNvSpPr/>
          <p:nvPr/>
        </p:nvSpPr>
        <p:spPr>
          <a:xfrm>
            <a:off x="7154838" y="4646238"/>
            <a:ext cx="106911" cy="40613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6990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DD3375-778E-4660-B1FE-9D965A69C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Filtre top </a:t>
            </a:r>
            <a:r>
              <a:rPr lang="fr-FR" dirty="0" err="1"/>
              <a:t>hat</a:t>
            </a:r>
            <a:r>
              <a:rPr lang="fr-FR" dirty="0"/>
              <a:t> black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68C9DE6-2A61-4034-8346-8ABDA552C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54889"/>
            <a:ext cx="2389747" cy="173477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B3190F2-2738-4323-AC52-05FBE8B5A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59481"/>
            <a:ext cx="2389747" cy="164627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7839A99-08C8-4ED1-A202-4514730EA3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3885" y="4159481"/>
            <a:ext cx="2345989" cy="1710984"/>
          </a:xfrm>
          <a:prstGeom prst="rect">
            <a:avLst/>
          </a:prstGeom>
        </p:spPr>
      </p:pic>
      <p:sp>
        <p:nvSpPr>
          <p:cNvPr id="7" name="Flèche : bas 6">
            <a:extLst>
              <a:ext uri="{FF2B5EF4-FFF2-40B4-BE49-F238E27FC236}">
                <a16:creationId xmlns:a16="http://schemas.microsoft.com/office/drawing/2014/main" id="{61457E84-005D-47BE-971F-F5605087054D}"/>
              </a:ext>
            </a:extLst>
          </p:cNvPr>
          <p:cNvSpPr/>
          <p:nvPr/>
        </p:nvSpPr>
        <p:spPr>
          <a:xfrm>
            <a:off x="1214925" y="3429000"/>
            <a:ext cx="276990" cy="5654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 : virage 8">
            <a:extLst>
              <a:ext uri="{FF2B5EF4-FFF2-40B4-BE49-F238E27FC236}">
                <a16:creationId xmlns:a16="http://schemas.microsoft.com/office/drawing/2014/main" id="{21404E09-B5CD-4D25-97C1-49645172913D}"/>
              </a:ext>
            </a:extLst>
          </p:cNvPr>
          <p:cNvSpPr/>
          <p:nvPr/>
        </p:nvSpPr>
        <p:spPr>
          <a:xfrm>
            <a:off x="5311302" y="1868795"/>
            <a:ext cx="1245141" cy="171098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3E9B1639-3A07-4BE9-9B79-6BF0883FF94A}"/>
              </a:ext>
            </a:extLst>
          </p:cNvPr>
          <p:cNvSpPr/>
          <p:nvPr/>
        </p:nvSpPr>
        <p:spPr>
          <a:xfrm>
            <a:off x="3445568" y="1804931"/>
            <a:ext cx="3117360" cy="7029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8A616B68-B932-4E43-89C8-77F793E2AB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3523" y="1646347"/>
            <a:ext cx="2466135" cy="168735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2192641A-C196-49D1-8C07-4B1E78A8F3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96128" y="3994484"/>
            <a:ext cx="2466135" cy="1771964"/>
          </a:xfrm>
          <a:prstGeom prst="rect">
            <a:avLst/>
          </a:prstGeom>
        </p:spPr>
      </p:pic>
      <p:sp>
        <p:nvSpPr>
          <p:cNvPr id="13" name="Flèche : virage 12">
            <a:extLst>
              <a:ext uri="{FF2B5EF4-FFF2-40B4-BE49-F238E27FC236}">
                <a16:creationId xmlns:a16="http://schemas.microsoft.com/office/drawing/2014/main" id="{2203FB3D-4723-42E9-A155-B0F074EC9115}"/>
              </a:ext>
            </a:extLst>
          </p:cNvPr>
          <p:cNvSpPr/>
          <p:nvPr/>
        </p:nvSpPr>
        <p:spPr>
          <a:xfrm rot="5400000">
            <a:off x="9419138" y="2404621"/>
            <a:ext cx="1148080" cy="87593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71AE702-906D-4075-8CCE-E3154D100137}"/>
              </a:ext>
            </a:extLst>
          </p:cNvPr>
          <p:cNvSpPr txBox="1"/>
          <p:nvPr/>
        </p:nvSpPr>
        <p:spPr>
          <a:xfrm>
            <a:off x="3250184" y="1651746"/>
            <a:ext cx="3837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Soustraction des deux images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71182FD-D13A-4489-A189-A1753AA73EFE}"/>
              </a:ext>
            </a:extLst>
          </p:cNvPr>
          <p:cNvSpPr txBox="1"/>
          <p:nvPr/>
        </p:nvSpPr>
        <p:spPr>
          <a:xfrm>
            <a:off x="1815730" y="3759469"/>
            <a:ext cx="1949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Seuillage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480206D-2713-4843-9536-3EA4AC2E9D62}"/>
              </a:ext>
            </a:extLst>
          </p:cNvPr>
          <p:cNvSpPr txBox="1"/>
          <p:nvPr/>
        </p:nvSpPr>
        <p:spPr>
          <a:xfrm>
            <a:off x="10375830" y="2339349"/>
            <a:ext cx="1544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Augmentation du contraste</a:t>
            </a:r>
          </a:p>
        </p:txBody>
      </p:sp>
    </p:spTree>
    <p:extLst>
      <p:ext uri="{BB962C8B-B14F-4D97-AF65-F5344CB8AC3E}">
        <p14:creationId xmlns:p14="http://schemas.microsoft.com/office/powerpoint/2010/main" val="315783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312D5782-03C2-4E6E-AB18-9DCEE70AC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927" y="329448"/>
            <a:ext cx="9144000" cy="456615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fr-FR" sz="3200" dirty="0"/>
              <a:t>Phase de prétraitement :</a:t>
            </a:r>
          </a:p>
        </p:txBody>
      </p:sp>
      <p:sp>
        <p:nvSpPr>
          <p:cNvPr id="5" name="Flèche : courbe vers la gauche 4">
            <a:extLst>
              <a:ext uri="{FF2B5EF4-FFF2-40B4-BE49-F238E27FC236}">
                <a16:creationId xmlns:a16="http://schemas.microsoft.com/office/drawing/2014/main" id="{E2E27E11-5D9F-4418-9157-7691BC7D8C70}"/>
              </a:ext>
            </a:extLst>
          </p:cNvPr>
          <p:cNvSpPr/>
          <p:nvPr/>
        </p:nvSpPr>
        <p:spPr>
          <a:xfrm>
            <a:off x="4225127" y="1564651"/>
            <a:ext cx="47625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" name="Flèche : courbe vers la gauche 5">
            <a:extLst>
              <a:ext uri="{FF2B5EF4-FFF2-40B4-BE49-F238E27FC236}">
                <a16:creationId xmlns:a16="http://schemas.microsoft.com/office/drawing/2014/main" id="{764F9F57-A59D-485D-A904-45F23CFE75E5}"/>
              </a:ext>
            </a:extLst>
          </p:cNvPr>
          <p:cNvSpPr/>
          <p:nvPr/>
        </p:nvSpPr>
        <p:spPr>
          <a:xfrm>
            <a:off x="4225127" y="2696020"/>
            <a:ext cx="47625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0A399A3-D5DE-43B9-B4A3-0F2EBDC8700A}"/>
              </a:ext>
            </a:extLst>
          </p:cNvPr>
          <p:cNvSpPr txBox="1"/>
          <p:nvPr/>
        </p:nvSpPr>
        <p:spPr>
          <a:xfrm>
            <a:off x="4840438" y="1126958"/>
            <a:ext cx="15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imread</a:t>
            </a:r>
            <a:r>
              <a:rPr lang="fr-FR" dirty="0"/>
              <a:t>()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D63EA6A-7A3B-4065-A668-02C689AFEB7D}"/>
              </a:ext>
            </a:extLst>
          </p:cNvPr>
          <p:cNvSpPr txBox="1"/>
          <p:nvPr/>
        </p:nvSpPr>
        <p:spPr>
          <a:xfrm>
            <a:off x="4840438" y="1837185"/>
            <a:ext cx="15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rgb2gray()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56D9DEA-9785-47E2-ABEF-D8FF0721EF11}"/>
              </a:ext>
            </a:extLst>
          </p:cNvPr>
          <p:cNvSpPr txBox="1"/>
          <p:nvPr/>
        </p:nvSpPr>
        <p:spPr>
          <a:xfrm>
            <a:off x="4840438" y="2968554"/>
            <a:ext cx="15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imbothat</a:t>
            </a:r>
            <a:r>
              <a:rPr lang="fr-FR" dirty="0"/>
              <a:t>()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07FEBD97-54C0-410E-9386-18F45CD9CA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27" y="978350"/>
            <a:ext cx="3582477" cy="5529949"/>
          </a:xfrm>
          <a:prstGeom prst="rect">
            <a:avLst/>
          </a:prstGeom>
        </p:spPr>
      </p:pic>
      <p:sp>
        <p:nvSpPr>
          <p:cNvPr id="15" name="Flèche : courbe vers la gauche 14">
            <a:extLst>
              <a:ext uri="{FF2B5EF4-FFF2-40B4-BE49-F238E27FC236}">
                <a16:creationId xmlns:a16="http://schemas.microsoft.com/office/drawing/2014/main" id="{36CDCD18-D9EA-43FB-9CB2-2F93D00A42E3}"/>
              </a:ext>
            </a:extLst>
          </p:cNvPr>
          <p:cNvSpPr/>
          <p:nvPr/>
        </p:nvSpPr>
        <p:spPr>
          <a:xfrm>
            <a:off x="4225127" y="3831009"/>
            <a:ext cx="47625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6" name="Flèche : courbe vers la gauche 15">
            <a:extLst>
              <a:ext uri="{FF2B5EF4-FFF2-40B4-BE49-F238E27FC236}">
                <a16:creationId xmlns:a16="http://schemas.microsoft.com/office/drawing/2014/main" id="{BD60486F-49FD-4511-873E-E343720E7AB5}"/>
              </a:ext>
            </a:extLst>
          </p:cNvPr>
          <p:cNvSpPr/>
          <p:nvPr/>
        </p:nvSpPr>
        <p:spPr>
          <a:xfrm>
            <a:off x="4242744" y="4965998"/>
            <a:ext cx="47625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7D59CCF-449E-43F5-B2E1-6651F78E6E35}"/>
              </a:ext>
            </a:extLst>
          </p:cNvPr>
          <p:cNvSpPr txBox="1"/>
          <p:nvPr/>
        </p:nvSpPr>
        <p:spPr>
          <a:xfrm>
            <a:off x="4840438" y="4099923"/>
            <a:ext cx="15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imadjust</a:t>
            </a:r>
            <a:r>
              <a:rPr lang="fr-FR" dirty="0"/>
              <a:t>()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0D42F52-3C72-46B2-BD4A-B73003FD2717}"/>
              </a:ext>
            </a:extLst>
          </p:cNvPr>
          <p:cNvSpPr txBox="1"/>
          <p:nvPr/>
        </p:nvSpPr>
        <p:spPr>
          <a:xfrm>
            <a:off x="4840438" y="5092710"/>
            <a:ext cx="15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imbinarize</a:t>
            </a:r>
            <a:r>
              <a:rPr lang="fr-FR" dirty="0"/>
              <a:t>()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CD7116ED-85F9-4A80-8BFF-75E3D61EA9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583" y="2862805"/>
            <a:ext cx="5416470" cy="3212899"/>
          </a:xfrm>
          <a:prstGeom prst="rect">
            <a:avLst/>
          </a:prstGeom>
        </p:spPr>
      </p:pic>
      <p:sp>
        <p:nvSpPr>
          <p:cNvPr id="19" name="Titre 1">
            <a:extLst>
              <a:ext uri="{FF2B5EF4-FFF2-40B4-BE49-F238E27FC236}">
                <a16:creationId xmlns:a16="http://schemas.microsoft.com/office/drawing/2014/main" id="{092A958F-3522-44F5-BC77-7557744D5BA5}"/>
              </a:ext>
            </a:extLst>
          </p:cNvPr>
          <p:cNvSpPr txBox="1">
            <a:spLocks/>
          </p:cNvSpPr>
          <p:nvPr/>
        </p:nvSpPr>
        <p:spPr>
          <a:xfrm>
            <a:off x="7112758" y="1311624"/>
            <a:ext cx="4262120" cy="6876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Augmentation du contraste</a:t>
            </a:r>
          </a:p>
        </p:txBody>
      </p:sp>
    </p:spTree>
    <p:extLst>
      <p:ext uri="{BB962C8B-B14F-4D97-AF65-F5344CB8AC3E}">
        <p14:creationId xmlns:p14="http://schemas.microsoft.com/office/powerpoint/2010/main" val="790076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312D5782-03C2-4E6E-AB18-9DCEE70AC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927" y="329448"/>
            <a:ext cx="9144000" cy="456615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fr-FR" sz="3200" dirty="0"/>
              <a:t>Phase de prétraitement :</a:t>
            </a:r>
          </a:p>
        </p:txBody>
      </p:sp>
      <p:sp>
        <p:nvSpPr>
          <p:cNvPr id="5" name="Flèche : courbe vers la gauche 4">
            <a:extLst>
              <a:ext uri="{FF2B5EF4-FFF2-40B4-BE49-F238E27FC236}">
                <a16:creationId xmlns:a16="http://schemas.microsoft.com/office/drawing/2014/main" id="{E2E27E11-5D9F-4418-9157-7691BC7D8C70}"/>
              </a:ext>
            </a:extLst>
          </p:cNvPr>
          <p:cNvSpPr/>
          <p:nvPr/>
        </p:nvSpPr>
        <p:spPr>
          <a:xfrm>
            <a:off x="4225127" y="1564651"/>
            <a:ext cx="47625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" name="Flèche : courbe vers la gauche 5">
            <a:extLst>
              <a:ext uri="{FF2B5EF4-FFF2-40B4-BE49-F238E27FC236}">
                <a16:creationId xmlns:a16="http://schemas.microsoft.com/office/drawing/2014/main" id="{764F9F57-A59D-485D-A904-45F23CFE75E5}"/>
              </a:ext>
            </a:extLst>
          </p:cNvPr>
          <p:cNvSpPr/>
          <p:nvPr/>
        </p:nvSpPr>
        <p:spPr>
          <a:xfrm>
            <a:off x="4225127" y="2696020"/>
            <a:ext cx="47625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0A399A3-D5DE-43B9-B4A3-0F2EBDC8700A}"/>
              </a:ext>
            </a:extLst>
          </p:cNvPr>
          <p:cNvSpPr txBox="1"/>
          <p:nvPr/>
        </p:nvSpPr>
        <p:spPr>
          <a:xfrm>
            <a:off x="4840438" y="1126958"/>
            <a:ext cx="15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imread</a:t>
            </a:r>
            <a:r>
              <a:rPr lang="fr-FR" dirty="0"/>
              <a:t>()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D63EA6A-7A3B-4065-A668-02C689AFEB7D}"/>
              </a:ext>
            </a:extLst>
          </p:cNvPr>
          <p:cNvSpPr txBox="1"/>
          <p:nvPr/>
        </p:nvSpPr>
        <p:spPr>
          <a:xfrm>
            <a:off x="4840438" y="1837185"/>
            <a:ext cx="15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rgb2gray()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56D9DEA-9785-47E2-ABEF-D8FF0721EF11}"/>
              </a:ext>
            </a:extLst>
          </p:cNvPr>
          <p:cNvSpPr txBox="1"/>
          <p:nvPr/>
        </p:nvSpPr>
        <p:spPr>
          <a:xfrm>
            <a:off x="4840438" y="2968554"/>
            <a:ext cx="15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imbothat</a:t>
            </a:r>
            <a:r>
              <a:rPr lang="fr-FR" dirty="0"/>
              <a:t>()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07FEBD97-54C0-410E-9386-18F45CD9CA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27" y="978350"/>
            <a:ext cx="3582477" cy="5529949"/>
          </a:xfrm>
          <a:prstGeom prst="rect">
            <a:avLst/>
          </a:prstGeom>
        </p:spPr>
      </p:pic>
      <p:sp>
        <p:nvSpPr>
          <p:cNvPr id="15" name="Flèche : courbe vers la gauche 14">
            <a:extLst>
              <a:ext uri="{FF2B5EF4-FFF2-40B4-BE49-F238E27FC236}">
                <a16:creationId xmlns:a16="http://schemas.microsoft.com/office/drawing/2014/main" id="{36CDCD18-D9EA-43FB-9CB2-2F93D00A42E3}"/>
              </a:ext>
            </a:extLst>
          </p:cNvPr>
          <p:cNvSpPr/>
          <p:nvPr/>
        </p:nvSpPr>
        <p:spPr>
          <a:xfrm>
            <a:off x="4225127" y="3831009"/>
            <a:ext cx="47625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6" name="Flèche : courbe vers la gauche 15">
            <a:extLst>
              <a:ext uri="{FF2B5EF4-FFF2-40B4-BE49-F238E27FC236}">
                <a16:creationId xmlns:a16="http://schemas.microsoft.com/office/drawing/2014/main" id="{BD60486F-49FD-4511-873E-E343720E7AB5}"/>
              </a:ext>
            </a:extLst>
          </p:cNvPr>
          <p:cNvSpPr/>
          <p:nvPr/>
        </p:nvSpPr>
        <p:spPr>
          <a:xfrm>
            <a:off x="4242744" y="4965998"/>
            <a:ext cx="47625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7D59CCF-449E-43F5-B2E1-6651F78E6E35}"/>
              </a:ext>
            </a:extLst>
          </p:cNvPr>
          <p:cNvSpPr txBox="1"/>
          <p:nvPr/>
        </p:nvSpPr>
        <p:spPr>
          <a:xfrm>
            <a:off x="4840438" y="4099923"/>
            <a:ext cx="15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imadjust</a:t>
            </a:r>
            <a:r>
              <a:rPr lang="fr-FR" dirty="0"/>
              <a:t>()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0D42F52-3C72-46B2-BD4A-B73003FD2717}"/>
              </a:ext>
            </a:extLst>
          </p:cNvPr>
          <p:cNvSpPr txBox="1"/>
          <p:nvPr/>
        </p:nvSpPr>
        <p:spPr>
          <a:xfrm>
            <a:off x="4840438" y="5092710"/>
            <a:ext cx="15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imbinarize</a:t>
            </a:r>
            <a:r>
              <a:rPr lang="fr-F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69947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312D5782-03C2-4E6E-AB18-9DCEE70AC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927" y="329448"/>
            <a:ext cx="9144000" cy="456615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fr-FR" sz="3200" dirty="0"/>
              <a:t>Extraction du code-barres: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04DAE1A-CA79-4327-82B0-C109846D6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40" y="743247"/>
            <a:ext cx="4127712" cy="5734345"/>
          </a:xfrm>
          <a:prstGeom prst="rect">
            <a:avLst/>
          </a:prstGeom>
        </p:spPr>
      </p:pic>
      <p:sp>
        <p:nvSpPr>
          <p:cNvPr id="19" name="Titre 1">
            <a:extLst>
              <a:ext uri="{FF2B5EF4-FFF2-40B4-BE49-F238E27FC236}">
                <a16:creationId xmlns:a16="http://schemas.microsoft.com/office/drawing/2014/main" id="{88178C5C-849B-40AD-96D3-B455ED26EBDE}"/>
              </a:ext>
            </a:extLst>
          </p:cNvPr>
          <p:cNvSpPr txBox="1">
            <a:spLocks/>
          </p:cNvSpPr>
          <p:nvPr/>
        </p:nvSpPr>
        <p:spPr>
          <a:xfrm>
            <a:off x="6365240" y="557755"/>
            <a:ext cx="4262120" cy="6876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Fonction </a:t>
            </a:r>
            <a:r>
              <a:rPr lang="fr-FR" sz="3600" dirty="0" err="1"/>
              <a:t>regionprops</a:t>
            </a:r>
            <a:r>
              <a:rPr lang="fr-FR" sz="3600" dirty="0"/>
              <a:t>()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9A62C315-8C0B-4DF5-B037-4DEB176B96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243"/>
          <a:stretch/>
        </p:blipFill>
        <p:spPr>
          <a:xfrm>
            <a:off x="5507693" y="2476313"/>
            <a:ext cx="2403704" cy="2311029"/>
          </a:xfrm>
          <a:prstGeom prst="rect">
            <a:avLst/>
          </a:prstGeom>
        </p:spPr>
      </p:pic>
      <p:grpSp>
        <p:nvGrpSpPr>
          <p:cNvPr id="24" name="Groupe 23">
            <a:extLst>
              <a:ext uri="{FF2B5EF4-FFF2-40B4-BE49-F238E27FC236}">
                <a16:creationId xmlns:a16="http://schemas.microsoft.com/office/drawing/2014/main" id="{7F53C3BD-DBE1-4C5B-B295-C721F88E5AA5}"/>
              </a:ext>
            </a:extLst>
          </p:cNvPr>
          <p:cNvGrpSpPr/>
          <p:nvPr/>
        </p:nvGrpSpPr>
        <p:grpSpPr>
          <a:xfrm>
            <a:off x="8065144" y="2680039"/>
            <a:ext cx="3564436" cy="2653961"/>
            <a:chOff x="8065144" y="2680039"/>
            <a:chExt cx="3564436" cy="2653961"/>
          </a:xfrm>
        </p:grpSpPr>
        <p:pic>
          <p:nvPicPr>
            <p:cNvPr id="25" name="Image 24">
              <a:extLst>
                <a:ext uri="{FF2B5EF4-FFF2-40B4-BE49-F238E27FC236}">
                  <a16:creationId xmlns:a16="http://schemas.microsoft.com/office/drawing/2014/main" id="{933C43CC-067D-4294-9DD1-9DDC2E4ADB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3987" y="3012531"/>
              <a:ext cx="2453387" cy="1368919"/>
            </a:xfrm>
            <a:prstGeom prst="rect">
              <a:avLst/>
            </a:prstGeom>
          </p:spPr>
        </p:pic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D9187010-9F42-4E75-97C5-C621514651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66444" y="3810765"/>
              <a:ext cx="1614238" cy="0"/>
            </a:xfrm>
            <a:prstGeom prst="line">
              <a:avLst/>
            </a:prstGeom>
            <a:ln w="38100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F7B71FE1-625A-4327-BD34-647E3C92DA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80682" y="3810765"/>
              <a:ext cx="1" cy="1006250"/>
            </a:xfrm>
            <a:prstGeom prst="line">
              <a:avLst/>
            </a:prstGeom>
            <a:ln w="38100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7976B036-6228-4C39-BE80-88B24CCEE156}"/>
                </a:ext>
              </a:extLst>
            </p:cNvPr>
            <p:cNvSpPr txBox="1"/>
            <p:nvPr/>
          </p:nvSpPr>
          <p:spPr>
            <a:xfrm>
              <a:off x="9890122" y="4817015"/>
              <a:ext cx="672166" cy="51698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dirty="0"/>
                <a:t>x</a:t>
              </a: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B90100D0-1AC2-4384-A676-199C9C5D056F}"/>
                </a:ext>
              </a:extLst>
            </p:cNvPr>
            <p:cNvSpPr txBox="1"/>
            <p:nvPr/>
          </p:nvSpPr>
          <p:spPr>
            <a:xfrm>
              <a:off x="8065144" y="3552272"/>
              <a:ext cx="401299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dirty="0"/>
                <a:t>y</a:t>
              </a:r>
            </a:p>
          </p:txBody>
        </p:sp>
        <p:cxnSp>
          <p:nvCxnSpPr>
            <p:cNvPr id="12" name="Connecteur droit avec flèche 11">
              <a:extLst>
                <a:ext uri="{FF2B5EF4-FFF2-40B4-BE49-F238E27FC236}">
                  <a16:creationId xmlns:a16="http://schemas.microsoft.com/office/drawing/2014/main" id="{488427CB-F220-493D-80C9-92F78AB2BC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53987" y="2680039"/>
              <a:ext cx="1677521" cy="899007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01831C7F-01CD-4FBE-9D55-FA0305A272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307374" y="2861979"/>
              <a:ext cx="322206" cy="516985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4897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312D5782-03C2-4E6E-AB18-9DCEE70AC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927" y="329448"/>
            <a:ext cx="9144000" cy="456615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fr-FR" sz="3200" dirty="0"/>
              <a:t>Extraction du code-barres: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04DAE1A-CA79-4327-82B0-C109846D6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40" y="743247"/>
            <a:ext cx="4127712" cy="5734345"/>
          </a:xfrm>
          <a:prstGeom prst="rect">
            <a:avLst/>
          </a:prstGeom>
        </p:spPr>
      </p:pic>
      <p:sp>
        <p:nvSpPr>
          <p:cNvPr id="19" name="Titre 1">
            <a:extLst>
              <a:ext uri="{FF2B5EF4-FFF2-40B4-BE49-F238E27FC236}">
                <a16:creationId xmlns:a16="http://schemas.microsoft.com/office/drawing/2014/main" id="{88178C5C-849B-40AD-96D3-B455ED26EBDE}"/>
              </a:ext>
            </a:extLst>
          </p:cNvPr>
          <p:cNvSpPr txBox="1">
            <a:spLocks/>
          </p:cNvSpPr>
          <p:nvPr/>
        </p:nvSpPr>
        <p:spPr>
          <a:xfrm>
            <a:off x="6365240" y="557755"/>
            <a:ext cx="4262120" cy="6876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Recherche des régions allongées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9A62C315-8C0B-4DF5-B037-4DEB176B96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243"/>
          <a:stretch/>
        </p:blipFill>
        <p:spPr>
          <a:xfrm>
            <a:off x="6168905" y="1539604"/>
            <a:ext cx="1664455" cy="1600282"/>
          </a:xfrm>
          <a:prstGeom prst="rect">
            <a:avLst/>
          </a:prstGeom>
        </p:spPr>
      </p:pic>
      <p:grpSp>
        <p:nvGrpSpPr>
          <p:cNvPr id="26" name="Groupe 25">
            <a:extLst>
              <a:ext uri="{FF2B5EF4-FFF2-40B4-BE49-F238E27FC236}">
                <a16:creationId xmlns:a16="http://schemas.microsoft.com/office/drawing/2014/main" id="{13B22F50-E5D5-4079-A7AA-D9829DE61D0E}"/>
              </a:ext>
            </a:extLst>
          </p:cNvPr>
          <p:cNvGrpSpPr/>
          <p:nvPr/>
        </p:nvGrpSpPr>
        <p:grpSpPr>
          <a:xfrm>
            <a:off x="8442961" y="1539604"/>
            <a:ext cx="2570479" cy="1600282"/>
            <a:chOff x="8853987" y="2680039"/>
            <a:chExt cx="2775593" cy="1701411"/>
          </a:xfrm>
        </p:grpSpPr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11317D2E-5293-4EBE-B007-2C6484BBF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3987" y="3012531"/>
              <a:ext cx="2453387" cy="1368919"/>
            </a:xfrm>
            <a:prstGeom prst="rect">
              <a:avLst/>
            </a:prstGeom>
          </p:spPr>
        </p:pic>
        <p:cxnSp>
          <p:nvCxnSpPr>
            <p:cNvPr id="28" name="Connecteur droit avec flèche 27">
              <a:extLst>
                <a:ext uri="{FF2B5EF4-FFF2-40B4-BE49-F238E27FC236}">
                  <a16:creationId xmlns:a16="http://schemas.microsoft.com/office/drawing/2014/main" id="{5E212679-643B-4C50-B597-7139894C5F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53987" y="2680039"/>
              <a:ext cx="1677521" cy="899007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avec flèche 28">
              <a:extLst>
                <a:ext uri="{FF2B5EF4-FFF2-40B4-BE49-F238E27FC236}">
                  <a16:creationId xmlns:a16="http://schemas.microsoft.com/office/drawing/2014/main" id="{4DB96EE9-43DA-4F1D-B759-C0F885D007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307374" y="2861979"/>
              <a:ext cx="322206" cy="516985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0691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312D5782-03C2-4E6E-AB18-9DCEE70AC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927" y="329448"/>
            <a:ext cx="9144000" cy="456615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fr-FR" sz="3200" dirty="0"/>
              <a:t>Extraction du code-barres: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04DAE1A-CA79-4327-82B0-C109846D6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40" y="743247"/>
            <a:ext cx="4127712" cy="5734345"/>
          </a:xfrm>
          <a:prstGeom prst="rect">
            <a:avLst/>
          </a:prstGeom>
        </p:spPr>
      </p:pic>
      <p:sp>
        <p:nvSpPr>
          <p:cNvPr id="19" name="Titre 1">
            <a:extLst>
              <a:ext uri="{FF2B5EF4-FFF2-40B4-BE49-F238E27FC236}">
                <a16:creationId xmlns:a16="http://schemas.microsoft.com/office/drawing/2014/main" id="{88178C5C-849B-40AD-96D3-B455ED26EBDE}"/>
              </a:ext>
            </a:extLst>
          </p:cNvPr>
          <p:cNvSpPr txBox="1">
            <a:spLocks/>
          </p:cNvSpPr>
          <p:nvPr/>
        </p:nvSpPr>
        <p:spPr>
          <a:xfrm>
            <a:off x="6365240" y="557755"/>
            <a:ext cx="4262120" cy="6876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Recherche des régions de même orientation</a:t>
            </a:r>
          </a:p>
        </p:txBody>
      </p:sp>
      <p:graphicFrame>
        <p:nvGraphicFramePr>
          <p:cNvPr id="20" name="Tableau 20">
            <a:extLst>
              <a:ext uri="{FF2B5EF4-FFF2-40B4-BE49-F238E27FC236}">
                <a16:creationId xmlns:a16="http://schemas.microsoft.com/office/drawing/2014/main" id="{8E018F01-C444-4F09-BC19-054C57355973}"/>
              </a:ext>
            </a:extLst>
          </p:cNvPr>
          <p:cNvGraphicFramePr>
            <a:graphicFrameLocks noGrp="1"/>
          </p:cNvGraphicFramePr>
          <p:nvPr/>
        </p:nvGraphicFramePr>
        <p:xfrm>
          <a:off x="6875779" y="3429000"/>
          <a:ext cx="3241040" cy="2708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208">
                  <a:extLst>
                    <a:ext uri="{9D8B030D-6E8A-4147-A177-3AD203B41FA5}">
                      <a16:colId xmlns:a16="http://schemas.microsoft.com/office/drawing/2014/main" val="2889070505"/>
                    </a:ext>
                  </a:extLst>
                </a:gridCol>
                <a:gridCol w="648208">
                  <a:extLst>
                    <a:ext uri="{9D8B030D-6E8A-4147-A177-3AD203B41FA5}">
                      <a16:colId xmlns:a16="http://schemas.microsoft.com/office/drawing/2014/main" val="2049288985"/>
                    </a:ext>
                  </a:extLst>
                </a:gridCol>
                <a:gridCol w="648208">
                  <a:extLst>
                    <a:ext uri="{9D8B030D-6E8A-4147-A177-3AD203B41FA5}">
                      <a16:colId xmlns:a16="http://schemas.microsoft.com/office/drawing/2014/main" val="3844699066"/>
                    </a:ext>
                  </a:extLst>
                </a:gridCol>
                <a:gridCol w="648208">
                  <a:extLst>
                    <a:ext uri="{9D8B030D-6E8A-4147-A177-3AD203B41FA5}">
                      <a16:colId xmlns:a16="http://schemas.microsoft.com/office/drawing/2014/main" val="614107677"/>
                    </a:ext>
                  </a:extLst>
                </a:gridCol>
                <a:gridCol w="648208">
                  <a:extLst>
                    <a:ext uri="{9D8B030D-6E8A-4147-A177-3AD203B41FA5}">
                      <a16:colId xmlns:a16="http://schemas.microsoft.com/office/drawing/2014/main" val="2273112165"/>
                    </a:ext>
                  </a:extLst>
                </a:gridCol>
              </a:tblGrid>
              <a:tr h="390472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Régions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481998"/>
                  </a:ext>
                </a:extLst>
              </a:tr>
              <a:tr h="39047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1859853"/>
                  </a:ext>
                </a:extLst>
              </a:tr>
              <a:tr h="39047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2693864"/>
                  </a:ext>
                </a:extLst>
              </a:tr>
              <a:tr h="39047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0311766"/>
                  </a:ext>
                </a:extLst>
              </a:tr>
              <a:tr h="39047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7890338"/>
                  </a:ext>
                </a:extLst>
              </a:tr>
              <a:tr h="217825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6990032"/>
                  </a:ext>
                </a:extLst>
              </a:tr>
              <a:tr h="390472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5753161"/>
                  </a:ext>
                </a:extLst>
              </a:tr>
            </a:tbl>
          </a:graphicData>
        </a:graphic>
      </p:graphicFrame>
      <p:pic>
        <p:nvPicPr>
          <p:cNvPr id="23" name="Image 22">
            <a:extLst>
              <a:ext uri="{FF2B5EF4-FFF2-40B4-BE49-F238E27FC236}">
                <a16:creationId xmlns:a16="http://schemas.microsoft.com/office/drawing/2014/main" id="{9A62C315-8C0B-4DF5-B037-4DEB176B96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243"/>
          <a:stretch/>
        </p:blipFill>
        <p:spPr>
          <a:xfrm>
            <a:off x="6168905" y="1539604"/>
            <a:ext cx="1664455" cy="1600282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933C43CC-067D-4294-9DD1-9DDC2E4ADB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619" y="1850770"/>
            <a:ext cx="1752690" cy="97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283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312D5782-03C2-4E6E-AB18-9DCEE70AC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927" y="329448"/>
            <a:ext cx="9144000" cy="456615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fr-FR" sz="3200" dirty="0"/>
              <a:t>Extraction du code-barres: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04DAE1A-CA79-4327-82B0-C109846D6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40" y="743247"/>
            <a:ext cx="4127712" cy="5734345"/>
          </a:xfrm>
          <a:prstGeom prst="rect">
            <a:avLst/>
          </a:prstGeom>
        </p:spPr>
      </p:pic>
      <p:sp>
        <p:nvSpPr>
          <p:cNvPr id="19" name="Titre 1">
            <a:extLst>
              <a:ext uri="{FF2B5EF4-FFF2-40B4-BE49-F238E27FC236}">
                <a16:creationId xmlns:a16="http://schemas.microsoft.com/office/drawing/2014/main" id="{88178C5C-849B-40AD-96D3-B455ED26EBDE}"/>
              </a:ext>
            </a:extLst>
          </p:cNvPr>
          <p:cNvSpPr txBox="1">
            <a:spLocks/>
          </p:cNvSpPr>
          <p:nvPr/>
        </p:nvSpPr>
        <p:spPr>
          <a:xfrm>
            <a:off x="6365240" y="557755"/>
            <a:ext cx="4262120" cy="6876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Recherche des régions voisines</a:t>
            </a:r>
          </a:p>
        </p:txBody>
      </p:sp>
      <p:pic>
        <p:nvPicPr>
          <p:cNvPr id="5" name="Image 4" descr="Une image contenant dessin, table&#10;&#10;Description générée automatiquement">
            <a:extLst>
              <a:ext uri="{FF2B5EF4-FFF2-40B4-BE49-F238E27FC236}">
                <a16:creationId xmlns:a16="http://schemas.microsoft.com/office/drawing/2014/main" id="{D3A1FB39-28EB-48BF-A9E8-95B94DD66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854" y="2065511"/>
            <a:ext cx="6952606" cy="175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390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312D5782-03C2-4E6E-AB18-9DCEE70AC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927" y="329448"/>
            <a:ext cx="9144000" cy="456615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fr-FR" sz="3200" dirty="0"/>
              <a:t>Extraction du code-barres: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04DAE1A-CA79-4327-82B0-C109846D6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40" y="743247"/>
            <a:ext cx="4127712" cy="5734345"/>
          </a:xfrm>
          <a:prstGeom prst="rect">
            <a:avLst/>
          </a:prstGeom>
        </p:spPr>
      </p:pic>
      <p:sp>
        <p:nvSpPr>
          <p:cNvPr id="19" name="Titre 1">
            <a:extLst>
              <a:ext uri="{FF2B5EF4-FFF2-40B4-BE49-F238E27FC236}">
                <a16:creationId xmlns:a16="http://schemas.microsoft.com/office/drawing/2014/main" id="{88178C5C-849B-40AD-96D3-B455ED26EBDE}"/>
              </a:ext>
            </a:extLst>
          </p:cNvPr>
          <p:cNvSpPr txBox="1">
            <a:spLocks/>
          </p:cNvSpPr>
          <p:nvPr/>
        </p:nvSpPr>
        <p:spPr>
          <a:xfrm>
            <a:off x="6365239" y="557755"/>
            <a:ext cx="4663831" cy="6876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Un filtre supplémentaire sur les tailles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F9E16A54-97AE-4024-84E9-FFE02334C3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808" t="44921" r="20846" b="25731"/>
          <a:stretch/>
        </p:blipFill>
        <p:spPr>
          <a:xfrm>
            <a:off x="4677691" y="1674056"/>
            <a:ext cx="7514309" cy="315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55178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255</Words>
  <Application>Microsoft Office PowerPoint</Application>
  <PresentationFormat>Grand écran</PresentationFormat>
  <Paragraphs>83</Paragraphs>
  <Slides>12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Thème Office</vt:lpstr>
      <vt:lpstr>Présentation PowerPoint</vt:lpstr>
      <vt:lpstr>Filtre top hat black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Décodage et dernières difficultés</vt:lpstr>
      <vt:lpstr>Quelles dérives à anticiper ? </vt:lpstr>
      <vt:lpstr>Application à haut niveau d’investissement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Gaël Métras</dc:creator>
  <cp:lastModifiedBy>Nassime Jamadi</cp:lastModifiedBy>
  <cp:revision>18</cp:revision>
  <dcterms:created xsi:type="dcterms:W3CDTF">2020-06-05T10:54:46Z</dcterms:created>
  <dcterms:modified xsi:type="dcterms:W3CDTF">2020-06-05T13:55:49Z</dcterms:modified>
</cp:coreProperties>
</file>