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69" r:id="rId3"/>
    <p:sldId id="270" r:id="rId4"/>
    <p:sldId id="256" r:id="rId5"/>
    <p:sldId id="257" r:id="rId6"/>
    <p:sldId id="259" r:id="rId7"/>
    <p:sldId id="272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5F41-DAC3-4B48-8A81-630BCD9D8F85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C66-1D58-4497-AD22-BA4FD973C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santé : lien de confiance car transparence + service qui aiguille le consommateur dans ses achats = les utilisateurs sont à fortiori dépendant de l’application pour faire leurs achats alors que l’application ne peut remplacer un nutritionniste + ils risque d’être à la merci des bonnes ou mauvaises intentions de la société </a:t>
            </a:r>
            <a:endParaRPr lang="fr-FR" dirty="0">
              <a:effectLst/>
            </a:endParaRPr>
          </a:p>
          <a:p>
            <a:pPr rtl="0"/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Vente de données : L’utilisation massive de l’application permet de dresser le profil socioéconomique de chaque utilisateur, risque de vente de ses données aux fabricants ou autres entreprises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A5C66-1D58-4497-AD22-BA4FD973C4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8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6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20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1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16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8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43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14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93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62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2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78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9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2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3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1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90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773BF-F6D0-4EBD-A4AC-9501E4C4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68" y="167957"/>
            <a:ext cx="9144000" cy="1071563"/>
          </a:xfrm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Arial Black" panose="020B0A04020102020204" pitchFamily="34" charset="0"/>
              </a:rPr>
              <a:t>Barcode</a:t>
            </a:r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 Reader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1D159-7F49-4109-A464-B3DA658D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6217921"/>
            <a:ext cx="9144000" cy="472122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BARGES Tanguy, METRAS Gaël, JAMADI </a:t>
            </a:r>
            <a:r>
              <a:rPr lang="fr-FR" b="1" dirty="0" err="1">
                <a:solidFill>
                  <a:schemeClr val="tx1"/>
                </a:solidFill>
              </a:rPr>
              <a:t>Nassime</a:t>
            </a:r>
            <a:r>
              <a:rPr lang="fr-FR" b="1" dirty="0">
                <a:solidFill>
                  <a:schemeClr val="tx1"/>
                </a:solidFill>
              </a:rPr>
              <a:t>, GAUDARD Gaëtan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6F38D-471A-4537-AB75-2FD05EBBA8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 b="5661"/>
          <a:stretch/>
        </p:blipFill>
        <p:spPr bwMode="auto">
          <a:xfrm>
            <a:off x="2491429" y="1583690"/>
            <a:ext cx="7209139" cy="3690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D79FF2-4510-4568-8768-7D76245D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620142"/>
            <a:ext cx="894080" cy="8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D149D3-D508-4DCE-9D11-1FD5DED70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2388856"/>
            <a:ext cx="1295400" cy="52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0BDEAF-89A3-4778-BF28-C6818ABA2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00645"/>
            <a:ext cx="1557020" cy="12446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5F52678-DEFB-44CD-9665-47113DEAEB2B}"/>
              </a:ext>
            </a:extLst>
          </p:cNvPr>
          <p:cNvSpPr txBox="1"/>
          <p:nvPr/>
        </p:nvSpPr>
        <p:spPr>
          <a:xfrm rot="1416452">
            <a:off x="696565" y="748914"/>
            <a:ext cx="979170" cy="74071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268591"/>
              </a:avLst>
            </a:prstTxWarp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arrouf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8E018F01-C444-4F09-BC19-054C57355973}"/>
              </a:ext>
            </a:extLst>
          </p:cNvPr>
          <p:cNvGraphicFramePr>
            <a:graphicFrameLocks noGrp="1"/>
          </p:cNvGraphicFramePr>
          <p:nvPr/>
        </p:nvGraphicFramePr>
        <p:xfrm>
          <a:off x="6875779" y="3429000"/>
          <a:ext cx="3241040" cy="274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208">
                  <a:extLst>
                    <a:ext uri="{9D8B030D-6E8A-4147-A177-3AD203B41FA5}">
                      <a16:colId xmlns:a16="http://schemas.microsoft.com/office/drawing/2014/main" val="288907050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04928898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3844699066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614107677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273112165"/>
                    </a:ext>
                  </a:extLst>
                </a:gridCol>
              </a:tblGrid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Régions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481998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59853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93864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311766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90338"/>
                  </a:ext>
                </a:extLst>
              </a:tr>
              <a:tr h="21782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90032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53161"/>
                  </a:ext>
                </a:extLst>
              </a:tr>
            </a:tbl>
          </a:graphicData>
        </a:graphic>
      </p:graphicFrame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3C43CC-067D-4294-9DD1-9DDC2E4A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19" y="1850770"/>
            <a:ext cx="1752690" cy="97795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CC09C3C-51D9-447E-8FDC-3046B9DCA6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2665E3B-F255-4DDB-9675-F24F7E645074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1FEBFF2-0A2C-4A41-86A0-FA1D982F02E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DFEBBAD-F9E5-47D4-B159-0254E3644EE4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81228B-FF27-4D44-82A3-9287AAED6F5D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 des régions de même orientation</a:t>
            </a:r>
          </a:p>
        </p:txBody>
      </p:sp>
    </p:spTree>
    <p:extLst>
      <p:ext uri="{BB962C8B-B14F-4D97-AF65-F5344CB8AC3E}">
        <p14:creationId xmlns:p14="http://schemas.microsoft.com/office/powerpoint/2010/main" val="35712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pic>
        <p:nvPicPr>
          <p:cNvPr id="5" name="Image 4" descr="Une image contenant dessin, table&#10;&#10;Description générée automatiquement">
            <a:extLst>
              <a:ext uri="{FF2B5EF4-FFF2-40B4-BE49-F238E27FC236}">
                <a16:creationId xmlns:a16="http://schemas.microsoft.com/office/drawing/2014/main" id="{D3A1FB39-28EB-48BF-A9E8-95B94DD6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54" y="2065511"/>
            <a:ext cx="6952606" cy="175259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538F1333-3D18-4650-A54D-8DC82C4BE855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2196299-DE29-40C8-8A3C-282B4222433D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017916E-2106-4FF9-949B-690843F4D8F8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C51B1170-50E1-4170-B1AF-17F386E7B35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C77302A8-0482-4D02-A1F8-FB56C4F54FA0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 des régions voisines</a:t>
            </a:r>
          </a:p>
        </p:txBody>
      </p:sp>
    </p:spTree>
    <p:extLst>
      <p:ext uri="{BB962C8B-B14F-4D97-AF65-F5344CB8AC3E}">
        <p14:creationId xmlns:p14="http://schemas.microsoft.com/office/powerpoint/2010/main" val="42323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9E16A54-97AE-4024-84E9-FFE02334C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8" t="44921" r="20846" b="25731"/>
          <a:stretch/>
        </p:blipFill>
        <p:spPr>
          <a:xfrm>
            <a:off x="4677691" y="1674056"/>
            <a:ext cx="7514309" cy="315116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5E08E4D-A027-4F6C-A972-AF17593ED337}"/>
              </a:ext>
            </a:extLst>
          </p:cNvPr>
          <p:cNvGrpSpPr/>
          <p:nvPr/>
        </p:nvGrpSpPr>
        <p:grpSpPr>
          <a:xfrm>
            <a:off x="11277600" y="5989082"/>
            <a:ext cx="822960" cy="589915"/>
            <a:chOff x="11277600" y="5989082"/>
            <a:chExt cx="822960" cy="589915"/>
          </a:xfrm>
          <a:solidFill>
            <a:srgbClr val="FFC000"/>
          </a:solidFill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E0424EF-8EC3-4BBE-8802-4A5D89D81865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88192AF-1D52-4110-AC07-4DCF082A7CD4}"/>
                </a:ext>
              </a:extLst>
            </p:cNvPr>
            <p:cNvSpPr txBox="1"/>
            <p:nvPr/>
          </p:nvSpPr>
          <p:spPr>
            <a:xfrm>
              <a:off x="1143000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6BE0EB46-0C9E-4EB9-B190-059DA679F43F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CB8BF64-286C-4DBA-8314-FB93BDCBD4D8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filtre supplémentaire sur les tailles</a:t>
            </a:r>
          </a:p>
        </p:txBody>
      </p:sp>
    </p:spTree>
    <p:extLst>
      <p:ext uri="{BB962C8B-B14F-4D97-AF65-F5344CB8AC3E}">
        <p14:creationId xmlns:p14="http://schemas.microsoft.com/office/powerpoint/2010/main" val="25085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E68F491-9651-4FAB-92B9-743F4EB26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32197" r="27423" b="18550"/>
          <a:stretch/>
        </p:blipFill>
        <p:spPr bwMode="auto">
          <a:xfrm>
            <a:off x="309490" y="2447129"/>
            <a:ext cx="6935372" cy="35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4F6870-071E-4E25-ABF8-3B0C59310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21115" r="18654" b="15407"/>
          <a:stretch/>
        </p:blipFill>
        <p:spPr bwMode="auto">
          <a:xfrm>
            <a:off x="7818559" y="1448972"/>
            <a:ext cx="4063951" cy="26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71D84417-2DDB-47CD-9FB8-0682EB906371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75ECEAD-8424-4F6D-B7EC-5B28CCDBB0A2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9FE3EA9-E4AE-4D72-AF72-72E561E0F895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3CAF6F7-D155-4121-9C3F-72914A2D587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Décodage et dernières difficultés</a:t>
            </a:r>
          </a:p>
        </p:txBody>
      </p:sp>
    </p:spTree>
    <p:extLst>
      <p:ext uri="{BB962C8B-B14F-4D97-AF65-F5344CB8AC3E}">
        <p14:creationId xmlns:p14="http://schemas.microsoft.com/office/powerpoint/2010/main" val="27589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BEC446-26A4-404C-B473-C830BAE3B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456" y="2578980"/>
            <a:ext cx="4124762" cy="211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A94AA4-297F-4C76-AE5B-8907ECCB5EAE}"/>
              </a:ext>
            </a:extLst>
          </p:cNvPr>
          <p:cNvSpPr/>
          <p:nvPr/>
        </p:nvSpPr>
        <p:spPr>
          <a:xfrm>
            <a:off x="843280" y="2296160"/>
            <a:ext cx="3157788" cy="763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22E485-A849-46B0-9BC5-12D36BEA721A}"/>
              </a:ext>
            </a:extLst>
          </p:cNvPr>
          <p:cNvSpPr txBox="1"/>
          <p:nvPr/>
        </p:nvSpPr>
        <p:spPr>
          <a:xfrm>
            <a:off x="837164" y="2386818"/>
            <a:ext cx="31564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Application très bon marchée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2F5464-7592-4267-BBF4-FC1CC65CB51B}"/>
              </a:ext>
            </a:extLst>
          </p:cNvPr>
          <p:cNvSpPr/>
          <p:nvPr/>
        </p:nvSpPr>
        <p:spPr>
          <a:xfrm>
            <a:off x="843280" y="3473791"/>
            <a:ext cx="3144181" cy="3661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015EE0-E2BA-4F70-8D28-14C8A60260CA}"/>
              </a:ext>
            </a:extLst>
          </p:cNvPr>
          <p:cNvSpPr/>
          <p:nvPr/>
        </p:nvSpPr>
        <p:spPr>
          <a:xfrm>
            <a:off x="843279" y="4269140"/>
            <a:ext cx="3144181" cy="4205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FFAB79-D4BE-49CB-82FB-D01C3913B45C}"/>
              </a:ext>
            </a:extLst>
          </p:cNvPr>
          <p:cNvSpPr txBox="1"/>
          <p:nvPr/>
        </p:nvSpPr>
        <p:spPr>
          <a:xfrm>
            <a:off x="856885" y="3485244"/>
            <a:ext cx="30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Diffusion limitée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5F7A6C-FBDA-47AD-9B09-A7EB61E2C811}"/>
              </a:ext>
            </a:extLst>
          </p:cNvPr>
          <p:cNvSpPr txBox="1"/>
          <p:nvPr/>
        </p:nvSpPr>
        <p:spPr>
          <a:xfrm>
            <a:off x="843278" y="4260504"/>
            <a:ext cx="30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Dérives possibles limitées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6B5FECC-6293-4E1B-B722-E0BBEFAC1915}"/>
              </a:ext>
            </a:extLst>
          </p:cNvPr>
          <p:cNvSpPr/>
          <p:nvPr/>
        </p:nvSpPr>
        <p:spPr>
          <a:xfrm>
            <a:off x="2486176" y="3070679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4526131B-4C7F-46A8-9688-26F306F7E827}"/>
              </a:ext>
            </a:extLst>
          </p:cNvPr>
          <p:cNvSpPr/>
          <p:nvPr/>
        </p:nvSpPr>
        <p:spPr>
          <a:xfrm>
            <a:off x="2472569" y="3876903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BC220B8E-3E65-4642-BA1C-93B6462687D1}"/>
              </a:ext>
            </a:extLst>
          </p:cNvPr>
          <p:cNvSpPr/>
          <p:nvPr/>
        </p:nvSpPr>
        <p:spPr>
          <a:xfrm rot="16200000">
            <a:off x="5888121" y="819650"/>
            <a:ext cx="231319" cy="40326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86C8E7-2B05-4255-ADAD-C4F07801C561}"/>
              </a:ext>
            </a:extLst>
          </p:cNvPr>
          <p:cNvSpPr txBox="1"/>
          <p:nvPr/>
        </p:nvSpPr>
        <p:spPr>
          <a:xfrm>
            <a:off x="3999692" y="2394314"/>
            <a:ext cx="40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Interface graphique fonctionnelle 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EC1D5C08-C644-4A25-A725-DC1CEDB8821C}"/>
              </a:ext>
            </a:extLst>
          </p:cNvPr>
          <p:cNvSpPr/>
          <p:nvPr/>
        </p:nvSpPr>
        <p:spPr>
          <a:xfrm rot="5400000">
            <a:off x="5894796" y="1686171"/>
            <a:ext cx="231321" cy="401878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FEC334-79F8-45D4-A0A5-2070551C73C1}"/>
              </a:ext>
            </a:extLst>
          </p:cNvPr>
          <p:cNvSpPr txBox="1"/>
          <p:nvPr/>
        </p:nvSpPr>
        <p:spPr>
          <a:xfrm>
            <a:off x="4251278" y="3220603"/>
            <a:ext cx="327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Application peu utilisée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92CD3EB-AFF3-4A86-9E10-572CD1B1477B}"/>
              </a:ext>
            </a:extLst>
          </p:cNvPr>
          <p:cNvGrpSpPr/>
          <p:nvPr/>
        </p:nvGrpSpPr>
        <p:grpSpPr>
          <a:xfrm>
            <a:off x="11277600" y="5989082"/>
            <a:ext cx="829818" cy="589915"/>
            <a:chOff x="11277600" y="5989082"/>
            <a:chExt cx="829818" cy="589915"/>
          </a:xfrm>
          <a:solidFill>
            <a:srgbClr val="FFC000"/>
          </a:solidFill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4107840-0BF4-48DD-921E-32ED137BF188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F0C3F77-C351-4015-8661-95482107EE56}"/>
                </a:ext>
              </a:extLst>
            </p:cNvPr>
            <p:cNvSpPr txBox="1"/>
            <p:nvPr/>
          </p:nvSpPr>
          <p:spPr>
            <a:xfrm>
              <a:off x="11436858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BFC25A73-F3E9-49E0-A1A6-1E685E4E7F77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Quelles dérives à anticiper ?</a:t>
            </a:r>
          </a:p>
        </p:txBody>
      </p:sp>
    </p:spTree>
    <p:extLst>
      <p:ext uri="{BB962C8B-B14F-4D97-AF65-F5344CB8AC3E}">
        <p14:creationId xmlns:p14="http://schemas.microsoft.com/office/powerpoint/2010/main" val="7038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5E9DE-2F57-4277-B9D7-C14A5AFFE1F9}"/>
              </a:ext>
            </a:extLst>
          </p:cNvPr>
          <p:cNvSpPr/>
          <p:nvPr/>
        </p:nvSpPr>
        <p:spPr>
          <a:xfrm>
            <a:off x="4734636" y="1763076"/>
            <a:ext cx="2722727" cy="93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b="1" dirty="0"/>
              <a:t>Equipe de développement conséquente </a:t>
            </a:r>
          </a:p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7C79510-CEF6-402F-8441-4704763E0016}"/>
              </a:ext>
            </a:extLst>
          </p:cNvPr>
          <p:cNvSpPr/>
          <p:nvPr/>
        </p:nvSpPr>
        <p:spPr>
          <a:xfrm>
            <a:off x="4734633" y="3116399"/>
            <a:ext cx="2695433" cy="582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b="1" dirty="0"/>
              <a:t>Large diffusion de l’application </a:t>
            </a:r>
          </a:p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66DB37-0B86-4D88-B79C-922B47F291C4}"/>
              </a:ext>
            </a:extLst>
          </p:cNvPr>
          <p:cNvSpPr/>
          <p:nvPr/>
        </p:nvSpPr>
        <p:spPr>
          <a:xfrm>
            <a:off x="4734634" y="4115450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Dérives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476202-031C-47B9-ACF7-7F880D0C20FE}"/>
              </a:ext>
            </a:extLst>
          </p:cNvPr>
          <p:cNvSpPr/>
          <p:nvPr/>
        </p:nvSpPr>
        <p:spPr>
          <a:xfrm>
            <a:off x="2550992" y="5052375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Santé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513C068-8266-4694-9C2A-AC6F06A899BF}"/>
              </a:ext>
            </a:extLst>
          </p:cNvPr>
          <p:cNvSpPr/>
          <p:nvPr/>
        </p:nvSpPr>
        <p:spPr>
          <a:xfrm>
            <a:off x="6945575" y="5052374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Ventes de données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7538C6FD-5369-4484-8A32-9F57F1987FA3}"/>
              </a:ext>
            </a:extLst>
          </p:cNvPr>
          <p:cNvSpPr/>
          <p:nvPr/>
        </p:nvSpPr>
        <p:spPr>
          <a:xfrm>
            <a:off x="6042543" y="2710263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477CFA6-D5C1-4DD1-97B2-C0F8EEA3F0DD}"/>
              </a:ext>
            </a:extLst>
          </p:cNvPr>
          <p:cNvSpPr/>
          <p:nvPr/>
        </p:nvSpPr>
        <p:spPr>
          <a:xfrm>
            <a:off x="6042543" y="3709314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50110750-5FA9-4424-A3F0-193DF8E7A6F4}"/>
              </a:ext>
            </a:extLst>
          </p:cNvPr>
          <p:cNvSpPr/>
          <p:nvPr/>
        </p:nvSpPr>
        <p:spPr>
          <a:xfrm>
            <a:off x="4930251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8CA8085-C7C9-4E30-B740-D9AF16D206A5}"/>
              </a:ext>
            </a:extLst>
          </p:cNvPr>
          <p:cNvSpPr/>
          <p:nvPr/>
        </p:nvSpPr>
        <p:spPr>
          <a:xfrm>
            <a:off x="7154838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70E95E1-C81C-4678-90BB-6C9C2FFF3DD2}"/>
              </a:ext>
            </a:extLst>
          </p:cNvPr>
          <p:cNvGrpSpPr/>
          <p:nvPr/>
        </p:nvGrpSpPr>
        <p:grpSpPr>
          <a:xfrm>
            <a:off x="11277600" y="5989082"/>
            <a:ext cx="843280" cy="589915"/>
            <a:chOff x="11277600" y="5989082"/>
            <a:chExt cx="843280" cy="589915"/>
          </a:xfrm>
          <a:solidFill>
            <a:srgbClr val="FFC000"/>
          </a:solidFill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B9F248D-CB2B-4D70-989E-A68B5BF72DE3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7FCA36A-519F-4E1C-8178-A09996B449E1}"/>
                </a:ext>
              </a:extLst>
            </p:cNvPr>
            <p:cNvSpPr txBox="1"/>
            <p:nvPr/>
          </p:nvSpPr>
          <p:spPr>
            <a:xfrm>
              <a:off x="1145032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ED3B3AF7-9343-4401-A6D9-DD8064906F7C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Application à haut niveau d’investissement</a:t>
            </a:r>
          </a:p>
        </p:txBody>
      </p:sp>
    </p:spTree>
    <p:extLst>
      <p:ext uri="{BB962C8B-B14F-4D97-AF65-F5344CB8AC3E}">
        <p14:creationId xmlns:p14="http://schemas.microsoft.com/office/powerpoint/2010/main" val="25669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EF7B7-7EB0-4640-B5D5-2110AF0D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728534"/>
            <a:ext cx="11054080" cy="6339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Signification des chiffres du code-barres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AEB8E-0BB6-4373-BA6A-8D419B0858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92" y="1981200"/>
            <a:ext cx="5835015" cy="363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7F1A34B-FB1E-4A91-A2A5-9D64C767E01B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C798596-4363-454C-9867-07FF24022DFC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4BABD89-AA31-4DCB-B10E-6C56439FA455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35B9A61-0449-4E21-911E-18F325888FB5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Fonctionnement d’un code-barres</a:t>
            </a:r>
          </a:p>
        </p:txBody>
      </p:sp>
    </p:spTree>
    <p:extLst>
      <p:ext uri="{BB962C8B-B14F-4D97-AF65-F5344CB8AC3E}">
        <p14:creationId xmlns:p14="http://schemas.microsoft.com/office/powerpoint/2010/main" val="48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7C3F230-AC8D-4ACC-95F6-6C0D7AE9EF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0" y="2003108"/>
            <a:ext cx="4215130" cy="285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636349-6683-485C-958C-BE58AD1605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2003108"/>
            <a:ext cx="3676650" cy="285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00C6CB-0742-42B3-A0DE-A653DFCA82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6" y="2003108"/>
            <a:ext cx="2215515" cy="28517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3BE673F-ED6A-4B6D-BD6C-519891FDDDDF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85C05F-4FD3-4055-9E92-BE840C8DC5E0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9336E55-7564-4CF3-898F-3D968D829106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187844D-01F3-41C3-A5DF-05ECC2D40301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Fonctionnement d’un code-barres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94B81EF-7E5B-4D38-81CB-2972B91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728534"/>
            <a:ext cx="11054080" cy="6339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L’encodage des chiffres :</a:t>
            </a:r>
          </a:p>
        </p:txBody>
      </p:sp>
    </p:spTree>
    <p:extLst>
      <p:ext uri="{BB962C8B-B14F-4D97-AF65-F5344CB8AC3E}">
        <p14:creationId xmlns:p14="http://schemas.microsoft.com/office/powerpoint/2010/main" val="97362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A38A0F44-5521-463A-A326-7CC97221794B}"/>
              </a:ext>
            </a:extLst>
          </p:cNvPr>
          <p:cNvGrpSpPr/>
          <p:nvPr/>
        </p:nvGrpSpPr>
        <p:grpSpPr>
          <a:xfrm>
            <a:off x="352927" y="978350"/>
            <a:ext cx="6043595" cy="5529949"/>
            <a:chOff x="352927" y="978350"/>
            <a:chExt cx="6043595" cy="5529949"/>
          </a:xfrm>
        </p:grpSpPr>
        <p:sp>
          <p:nvSpPr>
            <p:cNvPr id="5" name="Flèche : courbe vers la gauche 4">
              <a:extLst>
                <a:ext uri="{FF2B5EF4-FFF2-40B4-BE49-F238E27FC236}">
                  <a16:creationId xmlns:a16="http://schemas.microsoft.com/office/drawing/2014/main" id="{E2E27E11-5D9F-4418-9157-7691BC7D8C70}"/>
                </a:ext>
              </a:extLst>
            </p:cNvPr>
            <p:cNvSpPr/>
            <p:nvPr/>
          </p:nvSpPr>
          <p:spPr>
            <a:xfrm>
              <a:off x="4225127" y="1564651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Flèche : courbe vers la gauche 5">
              <a:extLst>
                <a:ext uri="{FF2B5EF4-FFF2-40B4-BE49-F238E27FC236}">
                  <a16:creationId xmlns:a16="http://schemas.microsoft.com/office/drawing/2014/main" id="{764F9F57-A59D-485D-A904-45F23CFE75E5}"/>
                </a:ext>
              </a:extLst>
            </p:cNvPr>
            <p:cNvSpPr/>
            <p:nvPr/>
          </p:nvSpPr>
          <p:spPr>
            <a:xfrm>
              <a:off x="4225127" y="2696020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0A399A3-D5DE-43B9-B4A3-0F2EBDC8700A}"/>
                </a:ext>
              </a:extLst>
            </p:cNvPr>
            <p:cNvSpPr txBox="1"/>
            <p:nvPr/>
          </p:nvSpPr>
          <p:spPr>
            <a:xfrm>
              <a:off x="4840438" y="1126958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imread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D63EA6A-7A3B-4065-A668-02C689AFEB7D}"/>
                </a:ext>
              </a:extLst>
            </p:cNvPr>
            <p:cNvSpPr txBox="1"/>
            <p:nvPr/>
          </p:nvSpPr>
          <p:spPr>
            <a:xfrm>
              <a:off x="4840438" y="1837185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rgb2gray()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6D9DEA-9785-47E2-ABEF-D8FF0721EF11}"/>
                </a:ext>
              </a:extLst>
            </p:cNvPr>
            <p:cNvSpPr txBox="1"/>
            <p:nvPr/>
          </p:nvSpPr>
          <p:spPr>
            <a:xfrm>
              <a:off x="4840438" y="2968554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imbothat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7FEBD97-54C0-410E-9386-18F45CD9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27" y="978350"/>
              <a:ext cx="3582477" cy="5529949"/>
            </a:xfrm>
            <a:prstGeom prst="rect">
              <a:avLst/>
            </a:prstGeom>
          </p:spPr>
        </p:pic>
        <p:sp>
          <p:nvSpPr>
            <p:cNvPr id="15" name="Flèche : courbe vers la gauche 14">
              <a:extLst>
                <a:ext uri="{FF2B5EF4-FFF2-40B4-BE49-F238E27FC236}">
                  <a16:creationId xmlns:a16="http://schemas.microsoft.com/office/drawing/2014/main" id="{36CDCD18-D9EA-43FB-9CB2-2F93D00A42E3}"/>
                </a:ext>
              </a:extLst>
            </p:cNvPr>
            <p:cNvSpPr/>
            <p:nvPr/>
          </p:nvSpPr>
          <p:spPr>
            <a:xfrm>
              <a:off x="4225127" y="3831009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Flèche : courbe vers la gauche 15">
              <a:extLst>
                <a:ext uri="{FF2B5EF4-FFF2-40B4-BE49-F238E27FC236}">
                  <a16:creationId xmlns:a16="http://schemas.microsoft.com/office/drawing/2014/main" id="{BD60486F-49FD-4511-873E-E343720E7AB5}"/>
                </a:ext>
              </a:extLst>
            </p:cNvPr>
            <p:cNvSpPr/>
            <p:nvPr/>
          </p:nvSpPr>
          <p:spPr>
            <a:xfrm>
              <a:off x="4242744" y="4965998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7D59CCF-449E-43F5-B2E1-6651F78E6E35}"/>
                </a:ext>
              </a:extLst>
            </p:cNvPr>
            <p:cNvSpPr txBox="1"/>
            <p:nvPr/>
          </p:nvSpPr>
          <p:spPr>
            <a:xfrm>
              <a:off x="4840438" y="4099923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imadjust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0D42F52-3C72-46B2-BD4A-B73003FD2717}"/>
                </a:ext>
              </a:extLst>
            </p:cNvPr>
            <p:cNvSpPr txBox="1"/>
            <p:nvPr/>
          </p:nvSpPr>
          <p:spPr>
            <a:xfrm>
              <a:off x="4840438" y="5092710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imbinarize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3B8A0CD-35A4-49EC-9E83-4CBC365C07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F48007-FE00-4089-BA06-C07015E187F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288C279-AB90-4A33-8AF2-5CA9137FCE4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D5C8C97C-83AD-4060-B5B7-240F44A13DA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</p:spTree>
    <p:extLst>
      <p:ext uri="{BB962C8B-B14F-4D97-AF65-F5344CB8AC3E}">
        <p14:creationId xmlns:p14="http://schemas.microsoft.com/office/powerpoint/2010/main" val="21303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8C9DE6-2A61-4034-8346-8ABDA55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889"/>
            <a:ext cx="2389747" cy="1734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3190F2-2738-4323-AC52-05FBE8B5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9481"/>
            <a:ext cx="2389747" cy="16462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839A99-08C8-4ED1-A202-4514730E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05" y="4128801"/>
            <a:ext cx="2345989" cy="1710984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61457E84-005D-47BE-971F-F5605087054D}"/>
              </a:ext>
            </a:extLst>
          </p:cNvPr>
          <p:cNvSpPr/>
          <p:nvPr/>
        </p:nvSpPr>
        <p:spPr>
          <a:xfrm>
            <a:off x="1214924" y="3428999"/>
            <a:ext cx="449851" cy="699801"/>
          </a:xfrm>
          <a:prstGeom prst="downArrow">
            <a:avLst>
              <a:gd name="adj1" fmla="val 42664"/>
              <a:gd name="adj2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21404E09-B5CD-4D25-97C1-49645172913D}"/>
              </a:ext>
            </a:extLst>
          </p:cNvPr>
          <p:cNvSpPr/>
          <p:nvPr/>
        </p:nvSpPr>
        <p:spPr>
          <a:xfrm>
            <a:off x="5311302" y="1868795"/>
            <a:ext cx="1914805" cy="1710984"/>
          </a:xfrm>
          <a:prstGeom prst="bentArrow">
            <a:avLst>
              <a:gd name="adj1" fmla="val 16093"/>
              <a:gd name="adj2" fmla="val 24592"/>
              <a:gd name="adj3" fmla="val 25000"/>
              <a:gd name="adj4" fmla="val 4375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E9B1639-3A07-4BE9-9B79-6BF0883FF94A}"/>
              </a:ext>
            </a:extLst>
          </p:cNvPr>
          <p:cNvSpPr/>
          <p:nvPr/>
        </p:nvSpPr>
        <p:spPr>
          <a:xfrm>
            <a:off x="3388515" y="1937599"/>
            <a:ext cx="3837592" cy="702993"/>
          </a:xfrm>
          <a:prstGeom prst="rightArrow">
            <a:avLst>
              <a:gd name="adj1" fmla="val 38438"/>
              <a:gd name="adj2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A616B68-B932-4E43-89C8-77F793E2A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061" y="1621852"/>
            <a:ext cx="2466135" cy="1687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92641A-C196-49D1-8C07-4B1E78A8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28" y="3994484"/>
            <a:ext cx="2466135" cy="1771964"/>
          </a:xfrm>
          <a:prstGeom prst="rect">
            <a:avLst/>
          </a:prstGeom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2203FB3D-4723-42E9-A155-B0F074EC9115}"/>
              </a:ext>
            </a:extLst>
          </p:cNvPr>
          <p:cNvSpPr/>
          <p:nvPr/>
        </p:nvSpPr>
        <p:spPr>
          <a:xfrm rot="5400000">
            <a:off x="9801789" y="2394633"/>
            <a:ext cx="1148080" cy="875931"/>
          </a:xfrm>
          <a:prstGeom prst="ben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AE702-906D-4075-8CCE-E3154D100137}"/>
              </a:ext>
            </a:extLst>
          </p:cNvPr>
          <p:cNvSpPr txBox="1"/>
          <p:nvPr/>
        </p:nvSpPr>
        <p:spPr>
          <a:xfrm>
            <a:off x="3388515" y="2104429"/>
            <a:ext cx="3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Soustraction des deux images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1182FD-D13A-4489-A189-A1753AA73EFE}"/>
              </a:ext>
            </a:extLst>
          </p:cNvPr>
          <p:cNvSpPr txBox="1"/>
          <p:nvPr/>
        </p:nvSpPr>
        <p:spPr>
          <a:xfrm>
            <a:off x="1538391" y="3556498"/>
            <a:ext cx="19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Seuillage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80206D-2713-4843-9536-3EA4AC2E9D62}"/>
              </a:ext>
            </a:extLst>
          </p:cNvPr>
          <p:cNvSpPr txBox="1"/>
          <p:nvPr/>
        </p:nvSpPr>
        <p:spPr>
          <a:xfrm>
            <a:off x="10000377" y="1641470"/>
            <a:ext cx="181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Augmentation du contraste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0B05190-A61F-4BF3-8C06-817314764EC3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58DC1E8-AF45-4374-BD22-059D97ECFACF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D131BC2-8D44-43D4-9632-0658A8802486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DBF8F06A-915E-4716-9866-D8457688E18E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51F949B6-AC74-4852-BAAB-8B9D5F27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728534"/>
            <a:ext cx="11054080" cy="6339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Filtre Top </a:t>
            </a:r>
            <a:r>
              <a:rPr lang="fr-FR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</a:t>
            </a: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black:</a:t>
            </a:r>
          </a:p>
        </p:txBody>
      </p:sp>
    </p:spTree>
    <p:extLst>
      <p:ext uri="{BB962C8B-B14F-4D97-AF65-F5344CB8AC3E}">
        <p14:creationId xmlns:p14="http://schemas.microsoft.com/office/powerpoint/2010/main" val="3157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D7116ED-85F9-4A80-8BFF-75E3D61EA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0" y="2008046"/>
            <a:ext cx="5416470" cy="3212899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B6BF90D1-E682-4193-ACB4-292DD4C8B696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E159DE-1F00-4A5B-B6F7-9A52BA8A3D3C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EACC70E-25B9-4468-840C-E1009EE3DD8B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90760E4-E5AF-4E74-B650-5D6CE99423B2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B729FB7-9E99-424B-9F28-2A922DB9948B}"/>
              </a:ext>
            </a:extLst>
          </p:cNvPr>
          <p:cNvGrpSpPr/>
          <p:nvPr/>
        </p:nvGrpSpPr>
        <p:grpSpPr>
          <a:xfrm>
            <a:off x="352927" y="978350"/>
            <a:ext cx="6043595" cy="5529949"/>
            <a:chOff x="352927" y="978350"/>
            <a:chExt cx="6043595" cy="5529949"/>
          </a:xfrm>
        </p:grpSpPr>
        <p:sp>
          <p:nvSpPr>
            <p:cNvPr id="25" name="Flèche : courbe vers la gauche 24">
              <a:extLst>
                <a:ext uri="{FF2B5EF4-FFF2-40B4-BE49-F238E27FC236}">
                  <a16:creationId xmlns:a16="http://schemas.microsoft.com/office/drawing/2014/main" id="{67D72A4C-B74F-4F54-9A99-162BECD52038}"/>
                </a:ext>
              </a:extLst>
            </p:cNvPr>
            <p:cNvSpPr/>
            <p:nvPr/>
          </p:nvSpPr>
          <p:spPr>
            <a:xfrm>
              <a:off x="4225127" y="1564651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6" name="Flèche : courbe vers la gauche 25">
              <a:extLst>
                <a:ext uri="{FF2B5EF4-FFF2-40B4-BE49-F238E27FC236}">
                  <a16:creationId xmlns:a16="http://schemas.microsoft.com/office/drawing/2014/main" id="{03A39A3E-A671-47F0-9E11-B630D43C3973}"/>
                </a:ext>
              </a:extLst>
            </p:cNvPr>
            <p:cNvSpPr/>
            <p:nvPr/>
          </p:nvSpPr>
          <p:spPr>
            <a:xfrm>
              <a:off x="4225127" y="2696020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9E2E10D-2D87-4AA2-9145-62480AA34AD0}"/>
                </a:ext>
              </a:extLst>
            </p:cNvPr>
            <p:cNvSpPr txBox="1"/>
            <p:nvPr/>
          </p:nvSpPr>
          <p:spPr>
            <a:xfrm>
              <a:off x="4840438" y="1126958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imread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3F4C542-A938-472D-BC42-90A0D2947BDA}"/>
                </a:ext>
              </a:extLst>
            </p:cNvPr>
            <p:cNvSpPr txBox="1"/>
            <p:nvPr/>
          </p:nvSpPr>
          <p:spPr>
            <a:xfrm>
              <a:off x="4840438" y="1837185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rgb2gray()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D346E73-874E-4968-8023-1585A20BD966}"/>
                </a:ext>
              </a:extLst>
            </p:cNvPr>
            <p:cNvSpPr txBox="1"/>
            <p:nvPr/>
          </p:nvSpPr>
          <p:spPr>
            <a:xfrm>
              <a:off x="4840438" y="2968554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imbothat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D939296-4D9F-4F6F-B969-5FAA457E5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27" y="978350"/>
              <a:ext cx="3582477" cy="5529949"/>
            </a:xfrm>
            <a:prstGeom prst="rect">
              <a:avLst/>
            </a:prstGeom>
          </p:spPr>
        </p:pic>
        <p:sp>
          <p:nvSpPr>
            <p:cNvPr id="31" name="Flèche : courbe vers la gauche 30">
              <a:extLst>
                <a:ext uri="{FF2B5EF4-FFF2-40B4-BE49-F238E27FC236}">
                  <a16:creationId xmlns:a16="http://schemas.microsoft.com/office/drawing/2014/main" id="{71084EAA-C9E0-4847-BC43-323913C7F8D8}"/>
                </a:ext>
              </a:extLst>
            </p:cNvPr>
            <p:cNvSpPr/>
            <p:nvPr/>
          </p:nvSpPr>
          <p:spPr>
            <a:xfrm>
              <a:off x="4225127" y="3831009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courbe vers la gauche 31">
              <a:extLst>
                <a:ext uri="{FF2B5EF4-FFF2-40B4-BE49-F238E27FC236}">
                  <a16:creationId xmlns:a16="http://schemas.microsoft.com/office/drawing/2014/main" id="{A7CA5F89-3E3B-4E44-A6A8-AA06E42DA3B0}"/>
                </a:ext>
              </a:extLst>
            </p:cNvPr>
            <p:cNvSpPr/>
            <p:nvPr/>
          </p:nvSpPr>
          <p:spPr>
            <a:xfrm>
              <a:off x="4242744" y="4965998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09976AB-5B93-4154-9B79-C040FEA092D3}"/>
                </a:ext>
              </a:extLst>
            </p:cNvPr>
            <p:cNvSpPr txBox="1"/>
            <p:nvPr/>
          </p:nvSpPr>
          <p:spPr>
            <a:xfrm>
              <a:off x="4840438" y="4099923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imadjust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A3A1F28-6CCA-49AD-AF31-17D22AFA8102}"/>
                </a:ext>
              </a:extLst>
            </p:cNvPr>
            <p:cNvSpPr txBox="1"/>
            <p:nvPr/>
          </p:nvSpPr>
          <p:spPr>
            <a:xfrm>
              <a:off x="4840438" y="5092710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imbinarize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sp>
        <p:nvSpPr>
          <p:cNvPr id="35" name="Titre 1">
            <a:extLst>
              <a:ext uri="{FF2B5EF4-FFF2-40B4-BE49-F238E27FC236}">
                <a16:creationId xmlns:a16="http://schemas.microsoft.com/office/drawing/2014/main" id="{1A1617C8-771A-41D7-A615-DB32B8E9F558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7900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E7EAC35-B011-4AE7-8FB1-0B0BE163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56" y="1440747"/>
            <a:ext cx="3313361" cy="4980373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A38A0F44-5521-463A-A326-7CC97221794B}"/>
              </a:ext>
            </a:extLst>
          </p:cNvPr>
          <p:cNvGrpSpPr/>
          <p:nvPr/>
        </p:nvGrpSpPr>
        <p:grpSpPr>
          <a:xfrm>
            <a:off x="352927" y="978350"/>
            <a:ext cx="6043595" cy="5529949"/>
            <a:chOff x="352927" y="978350"/>
            <a:chExt cx="6043595" cy="5529949"/>
          </a:xfrm>
        </p:grpSpPr>
        <p:sp>
          <p:nvSpPr>
            <p:cNvPr id="5" name="Flèche : courbe vers la gauche 4">
              <a:extLst>
                <a:ext uri="{FF2B5EF4-FFF2-40B4-BE49-F238E27FC236}">
                  <a16:creationId xmlns:a16="http://schemas.microsoft.com/office/drawing/2014/main" id="{E2E27E11-5D9F-4418-9157-7691BC7D8C70}"/>
                </a:ext>
              </a:extLst>
            </p:cNvPr>
            <p:cNvSpPr/>
            <p:nvPr/>
          </p:nvSpPr>
          <p:spPr>
            <a:xfrm>
              <a:off x="4225127" y="1564651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Flèche : courbe vers la gauche 5">
              <a:extLst>
                <a:ext uri="{FF2B5EF4-FFF2-40B4-BE49-F238E27FC236}">
                  <a16:creationId xmlns:a16="http://schemas.microsoft.com/office/drawing/2014/main" id="{764F9F57-A59D-485D-A904-45F23CFE75E5}"/>
                </a:ext>
              </a:extLst>
            </p:cNvPr>
            <p:cNvSpPr/>
            <p:nvPr/>
          </p:nvSpPr>
          <p:spPr>
            <a:xfrm>
              <a:off x="4225127" y="2696020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0A399A3-D5DE-43B9-B4A3-0F2EBDC8700A}"/>
                </a:ext>
              </a:extLst>
            </p:cNvPr>
            <p:cNvSpPr txBox="1"/>
            <p:nvPr/>
          </p:nvSpPr>
          <p:spPr>
            <a:xfrm>
              <a:off x="4840438" y="1126958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imread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D63EA6A-7A3B-4065-A668-02C689AFEB7D}"/>
                </a:ext>
              </a:extLst>
            </p:cNvPr>
            <p:cNvSpPr txBox="1"/>
            <p:nvPr/>
          </p:nvSpPr>
          <p:spPr>
            <a:xfrm>
              <a:off x="4840438" y="1837185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rgb2gray()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6D9DEA-9785-47E2-ABEF-D8FF0721EF11}"/>
                </a:ext>
              </a:extLst>
            </p:cNvPr>
            <p:cNvSpPr txBox="1"/>
            <p:nvPr/>
          </p:nvSpPr>
          <p:spPr>
            <a:xfrm>
              <a:off x="4840438" y="2968554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imbothat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7FEBD97-54C0-410E-9386-18F45CD9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27" y="978350"/>
              <a:ext cx="3582477" cy="5529949"/>
            </a:xfrm>
            <a:prstGeom prst="rect">
              <a:avLst/>
            </a:prstGeom>
          </p:spPr>
        </p:pic>
        <p:sp>
          <p:nvSpPr>
            <p:cNvPr id="15" name="Flèche : courbe vers la gauche 14">
              <a:extLst>
                <a:ext uri="{FF2B5EF4-FFF2-40B4-BE49-F238E27FC236}">
                  <a16:creationId xmlns:a16="http://schemas.microsoft.com/office/drawing/2014/main" id="{36CDCD18-D9EA-43FB-9CB2-2F93D00A42E3}"/>
                </a:ext>
              </a:extLst>
            </p:cNvPr>
            <p:cNvSpPr/>
            <p:nvPr/>
          </p:nvSpPr>
          <p:spPr>
            <a:xfrm>
              <a:off x="4225127" y="3831009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Flèche : courbe vers la gauche 15">
              <a:extLst>
                <a:ext uri="{FF2B5EF4-FFF2-40B4-BE49-F238E27FC236}">
                  <a16:creationId xmlns:a16="http://schemas.microsoft.com/office/drawing/2014/main" id="{BD60486F-49FD-4511-873E-E343720E7AB5}"/>
                </a:ext>
              </a:extLst>
            </p:cNvPr>
            <p:cNvSpPr/>
            <p:nvPr/>
          </p:nvSpPr>
          <p:spPr>
            <a:xfrm>
              <a:off x="4242744" y="4965998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7D59CCF-449E-43F5-B2E1-6651F78E6E35}"/>
                </a:ext>
              </a:extLst>
            </p:cNvPr>
            <p:cNvSpPr txBox="1"/>
            <p:nvPr/>
          </p:nvSpPr>
          <p:spPr>
            <a:xfrm>
              <a:off x="4840438" y="4099923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imadjust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0D42F52-3C72-46B2-BD4A-B73003FD2717}"/>
                </a:ext>
              </a:extLst>
            </p:cNvPr>
            <p:cNvSpPr txBox="1"/>
            <p:nvPr/>
          </p:nvSpPr>
          <p:spPr>
            <a:xfrm>
              <a:off x="4840438" y="5092710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imbinarize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3B8A0CD-35A4-49EC-9E83-4CBC365C07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F48007-FE00-4089-BA06-C07015E187F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288C279-AB90-4A33-8AF2-5CA9137FCE4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D5C8C97C-83AD-4060-B5B7-240F44A13DA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03AE8E80-4B68-49A1-90CB-97AACF44C938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Seuillage/Conversion en noir et blanc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A608E3-7A58-48B6-89CB-30198E9D3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556" y="1425181"/>
            <a:ext cx="3309944" cy="50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AA51C77F-CF1C-4714-BBEB-547CA0714D01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8BA80E7-5C7E-43C6-96BC-8C5D3C2BB71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BCC2576-B825-4FDF-A37D-253ABA88124C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84BE92ED-492C-42B9-B6DA-D5757A55B25B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0925A074-BA2B-41F9-8FAD-B9F4EC5F1547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Fonction </a:t>
            </a:r>
            <a:r>
              <a:rPr lang="fr-FR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regionprops</a:t>
            </a: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35A12BE-4F1E-492A-847D-3A2A39C72048}"/>
              </a:ext>
            </a:extLst>
          </p:cNvPr>
          <p:cNvGrpSpPr/>
          <p:nvPr/>
        </p:nvGrpSpPr>
        <p:grpSpPr>
          <a:xfrm>
            <a:off x="5387703" y="1964871"/>
            <a:ext cx="6451600" cy="3416320"/>
            <a:chOff x="5387703" y="1964871"/>
            <a:chExt cx="6451600" cy="3416320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E784302-0FA6-4939-B610-29A7693F2521}"/>
                </a:ext>
              </a:extLst>
            </p:cNvPr>
            <p:cNvSpPr txBox="1"/>
            <p:nvPr/>
          </p:nvSpPr>
          <p:spPr>
            <a:xfrm>
              <a:off x="5387703" y="1964871"/>
              <a:ext cx="6451600" cy="341632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33C43CC-067D-4294-9DD1-9DDC2E4A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9187010-9F42-4E75-97C5-C621514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6444" y="3810765"/>
              <a:ext cx="1614238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7B71FE1-625A-4327-BD34-647E3C92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682" y="3810765"/>
              <a:ext cx="1" cy="100625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976B036-6228-4C39-BE80-88B24CCEE156}"/>
                </a:ext>
              </a:extLst>
            </p:cNvPr>
            <p:cNvSpPr txBox="1"/>
            <p:nvPr/>
          </p:nvSpPr>
          <p:spPr>
            <a:xfrm>
              <a:off x="9890122" y="4817015"/>
              <a:ext cx="672166" cy="5169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90100D0-1AC2-4384-A676-199C9C5D056F}"/>
                </a:ext>
              </a:extLst>
            </p:cNvPr>
            <p:cNvSpPr txBox="1"/>
            <p:nvPr/>
          </p:nvSpPr>
          <p:spPr>
            <a:xfrm>
              <a:off x="8065144" y="3552272"/>
              <a:ext cx="4012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88427CB-F220-493D-80C9-92F78AB2B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5838" y="2790577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1831C7F-01CD-4FBE-9D55-FA0305A27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77600" y="2876163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0DD97B04-BF2C-4624-B027-5DAEB829F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243"/>
            <a:stretch/>
          </p:blipFill>
          <p:spPr>
            <a:xfrm>
              <a:off x="5507693" y="2476313"/>
              <a:ext cx="2403704" cy="2311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8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E7534F98-2C5C-4E4C-A458-2BEB689B8CF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9B06CC0-B6B8-4B43-91FC-DF74FDC817EE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EF86962-37A2-418B-B907-FE1DDE161BF8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F467EF1-FBDB-4BEE-9995-BB38633FECDB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CB9BC4A5-5166-4309-A249-06681E571CD9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 des régions allongées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BD2BD18-8E5B-4071-81B6-1E0CE0C2C35D}"/>
              </a:ext>
            </a:extLst>
          </p:cNvPr>
          <p:cNvSpPr txBox="1"/>
          <p:nvPr/>
        </p:nvSpPr>
        <p:spPr>
          <a:xfrm>
            <a:off x="5387703" y="1964871"/>
            <a:ext cx="6451600" cy="34163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2DAB022-1670-4A14-9E1D-D1261CB4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87" y="3012531"/>
            <a:ext cx="2453387" cy="1368919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47CF06-4990-4306-829A-A20FE47A00EF}"/>
              </a:ext>
            </a:extLst>
          </p:cNvPr>
          <p:cNvCxnSpPr>
            <a:cxnSpLocks/>
          </p:cNvCxnSpPr>
          <p:nvPr/>
        </p:nvCxnSpPr>
        <p:spPr>
          <a:xfrm flipV="1">
            <a:off x="8955838" y="2790577"/>
            <a:ext cx="1677521" cy="8990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9444C8D-C865-4F4F-A7CD-E1D776E320EA}"/>
              </a:ext>
            </a:extLst>
          </p:cNvPr>
          <p:cNvCxnSpPr>
            <a:cxnSpLocks/>
          </p:cNvCxnSpPr>
          <p:nvPr/>
        </p:nvCxnSpPr>
        <p:spPr>
          <a:xfrm flipH="1" flipV="1">
            <a:off x="11277600" y="2876163"/>
            <a:ext cx="322206" cy="51698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4C281BAD-17E0-4497-BEC0-273B28BED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5507693" y="2476313"/>
            <a:ext cx="2403704" cy="2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301</Words>
  <Application>Microsoft Office PowerPoint</Application>
  <PresentationFormat>Grand écran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Century Gothic</vt:lpstr>
      <vt:lpstr>Wingdings</vt:lpstr>
      <vt:lpstr>Wingdings 3</vt:lpstr>
      <vt:lpstr>Secteur</vt:lpstr>
      <vt:lpstr>Barcode Reader</vt:lpstr>
      <vt:lpstr>Signification des chiffres du code-barres</vt:lpstr>
      <vt:lpstr>L’encodage des chiffres :</vt:lpstr>
      <vt:lpstr>Présentation PowerPoint</vt:lpstr>
      <vt:lpstr>Filtre Top hat black: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Métras</dc:creator>
  <cp:lastModifiedBy>Gaël Métras</cp:lastModifiedBy>
  <cp:revision>29</cp:revision>
  <dcterms:created xsi:type="dcterms:W3CDTF">2020-06-05T10:54:46Z</dcterms:created>
  <dcterms:modified xsi:type="dcterms:W3CDTF">2020-06-05T16:47:11Z</dcterms:modified>
</cp:coreProperties>
</file>