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559675" cy="1069149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34953F1-F749-4BF5-8F4A-090FE1CCA4BB}" styleName="Table_0">
    <a:wholeTbl>
      <a:tcTxStyle>
        <a:srgbClr val="000000"/>
        <a:latin typeface="Arial"/>
        <a:ea typeface="Arial"/>
        <a:cs typeface="Arial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" name="Google Shape;109;p1:notes"/>
          <p:cNvSpPr/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" name="Google Shape;183;p10:notes"/>
          <p:cNvSpPr/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p2:notes"/>
          <p:cNvSpPr/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" name="Google Shape;122;p3:notes"/>
          <p:cNvSpPr/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4:notes"/>
          <p:cNvSpPr/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" name="Google Shape;134;p5:notes"/>
          <p:cNvSpPr/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p6:notes"/>
          <p:cNvSpPr/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7:notes"/>
          <p:cNvSpPr/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" name="Google Shape;152;p8:notes"/>
          <p:cNvSpPr/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" name="Google Shape;177;p9:notes"/>
          <p:cNvSpPr/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matchingName="Title, Content over Content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matchingName="Title, 4 Content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Slide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6"/>
          <p:cNvSpPr txBox="1"/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, Content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7"/>
          <p:cNvSpPr txBox="1"/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itle, 2 Content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matchingName="Centered Text">
  <p:cSld name="OBJECT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matchingName="Title, 2 Content and Content">
  <p:cSld name="TWO_OBJECTS_AND_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Slide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15"/>
          <p:cNvSpPr txBox="1"/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matchingName="Title Content and 2 Content">
  <p:cSld name="OBJECT_AND_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matchingName="Title, 2 Content over Content">
  <p:cSld name="TWO_OBJECTS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3"/>
          <p:cNvSpPr txBox="1"/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3"/>
          <p:cNvSpPr txBox="1"/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3"/>
          <p:cNvSpPr txBox="1"/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matchingName="Title, Content over Content">
  <p:cSld name="OBJECT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4"/>
          <p:cNvSpPr txBox="1"/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4"/>
          <p:cNvSpPr txBox="1"/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matchingName="Title, 4 Content">
  <p:cSld name="FOUR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5"/>
          <p:cNvSpPr txBox="1"/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5"/>
          <p:cNvSpPr txBox="1"/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5"/>
          <p:cNvSpPr txBox="1"/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5"/>
          <p:cNvSpPr txBox="1"/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6"/>
          <p:cNvSpPr txBox="1"/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6"/>
          <p:cNvSpPr txBox="1"/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6"/>
          <p:cNvSpPr txBox="1"/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6"/>
          <p:cNvSpPr txBox="1"/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6"/>
          <p:cNvSpPr txBox="1"/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6"/>
          <p:cNvSpPr txBox="1"/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, Content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itle, 2 Content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matchingName="Centered Text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matchingName="Title, 2 Content and Content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matchingName="Title Content and 2 Content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matchingName="Title, 2 Content over Content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7" name="Google Shape;7;p11"/>
          <p:cNvSpPr txBox="1"/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58" name="Google Shape;58;p13"/>
          <p:cNvSpPr txBox="1"/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/>
          <p:nvPr/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Nome e/ou Logo do Jogo</a:t>
            </a:r>
            <a:br>
              <a:rPr lang="en-US" sz="1800" b="0" i="0" u="none" strike="noStrike" cap="none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6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Game Design Review</a:t>
            </a:r>
            <a:endParaRPr sz="6000" b="0" i="0" u="none" strike="noStrike" cap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1523880" y="4663440"/>
            <a:ext cx="9142560" cy="114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(pode ser uma logo temporária, mas algo que indique o design visual do jogo – pode-se também ser colocado apenas o título temporário, caso o visual/título ainda não tenha sido decidido.</a:t>
            </a:r>
            <a:endParaRPr sz="2400" b="0" i="0" u="none" strike="noStrike" cap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1524240" y="3766320"/>
            <a:ext cx="9142560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Nome do Aluno</a:t>
            </a:r>
            <a:endParaRPr sz="2400" b="0" i="0" u="none" strike="noStrike" cap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Notas extras para considerar</a:t>
            </a:r>
            <a:endParaRPr sz="44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6" name="Google Shape;186;p10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228600" marR="0" lvl="0" indent="-22733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Colocar lista de todos os comandos, cheats e informações necessárias pra os avaliadores do jogo.</a:t>
            </a:r>
            <a:endParaRPr sz="28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28600" marR="0" lvl="0" indent="-22733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Informar sobre problemas conhecidos da Build.</a:t>
            </a:r>
            <a:endParaRPr sz="28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28600" marR="0" lvl="0" indent="-22733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Catalogar alterações importantes no projeto.</a:t>
            </a:r>
            <a:endParaRPr sz="28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28600" marR="0" lvl="0" indent="-22733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Avisos gerais sobre a produção.</a:t>
            </a:r>
            <a:endParaRPr sz="28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8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Conceito do Jogo</a:t>
            </a:r>
            <a:endParaRPr sz="4400" b="0" i="0" u="none" strike="noStrike" cap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1677893" y="1689135"/>
            <a:ext cx="10514100" cy="4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28600" marR="0" lvl="0" indent="-22733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Gênero</a:t>
            </a:r>
            <a:endParaRPr sz="2800" b="0" i="0" u="none" strike="noStrike" cap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28600" marR="0" lvl="0" indent="-22733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Público Alvo</a:t>
            </a:r>
            <a:endParaRPr sz="2800" b="0" i="0" u="none" strike="noStrike" cap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28600" marR="0" lvl="0" indent="-22733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Loop Básico de Jogabilidade (como ganha e como perde - não é necessário descrever as mecânicas, só o objetivo básico do jogo)</a:t>
            </a:r>
            <a:endParaRPr sz="2800" b="0" i="0" u="none" strike="noStrike" cap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Enredo/Universo do Jogo</a:t>
            </a:r>
            <a:endParaRPr sz="4400" b="0" i="0" u="none" strike="noStrike" cap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28600" marR="0" lvl="0" indent="-22733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Descrição da história, ou universo do jogo. </a:t>
            </a:r>
            <a:endParaRPr lang="en-US"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733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caso de jogos mais conceituais ou abstratos pode ser usado arte conceitual.</a:t>
            </a:r>
            <a:endParaRPr sz="2800" b="0" i="0" u="none" strike="noStrike" cap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Personagens do Jogo</a:t>
            </a:r>
            <a:endParaRPr sz="4400" b="0" i="0" u="none" strike="noStrike" cap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28600" marR="0" lvl="0" indent="-22733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Lista de personagens Jogáveis e Não jogáveis, com suas principais características.</a:t>
            </a:r>
            <a:endParaRPr sz="2800" b="0" i="0" u="none" strike="noStrike" cap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800" b="0" i="0" u="none" strike="noStrike" cap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28600" marR="0" lvl="0" indent="-22733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ex.: Torre de Defesa – Ataque a distância com projéteis flamejantes. </a:t>
            </a:r>
            <a:endParaRPr sz="2800" b="0" i="0" u="none" strike="noStrike" cap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Regras, Mecânicas e itens</a:t>
            </a:r>
            <a:endParaRPr sz="4400" b="0" i="0" u="none" strike="noStrike" cap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28600" marR="0" lvl="0" indent="-22733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Mecânicas Principais Planejadas</a:t>
            </a:r>
            <a:endParaRPr sz="2800" b="0" i="0" u="none" strike="noStrike" cap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28600" marR="0" lvl="0" indent="-22733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mecânicas devem ser derivadas do gênero</a:t>
            </a:r>
            <a:endParaRPr sz="2800" b="0" i="0" u="none" strike="noStrike" cap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28600" marR="0" lvl="0" indent="-22733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necessário que as primeiras mecânicas indicadas sejam do gênero em questão. Ex: Um RPG com elementos de plataforma, deve começar pela apresentação das mecânicas de RPG, não das de plataforma.</a:t>
            </a:r>
            <a:endParaRPr sz="2800" b="0" i="0" u="none" strike="noStrike" cap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28600" marR="0" lvl="0" indent="-22733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Caso tenha, alguma ideia ou planejamento importante de programação que vá além dos requisitos ou que mereça nota especial.</a:t>
            </a:r>
            <a:endParaRPr sz="2800" b="0" i="0" u="none" strike="noStrike" cap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Referências de Mecânicas	</a:t>
            </a:r>
            <a:endParaRPr sz="4400" b="0" i="0" u="none" strike="noStrike" cap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28600" marR="0" lvl="0" indent="-22733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Ex:. Um ARPG FPS, poderia ter Diablo como referência pelo sistema de drop e build, com a seguinte legenda: “</a:t>
            </a:r>
            <a:r>
              <a:rPr lang="en-US" sz="2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Diablo – Blizzard, 1997; Mecânicas de drop e inventário, assim como build de personagem e classes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 sz="2800" b="0" i="0" u="none" strike="noStrike" cap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28600" marR="0" lvl="0" indent="-22733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Podem ser usadas imagens dos jogos que foram utilizados como referências para as mecânicas planejadas. contebdo uma legenda curta com: o nome do jogo - developer, data de lançamento do jogo; e qual mecânica que usaram como inspiração.</a:t>
            </a:r>
            <a:endParaRPr sz="2800" b="0" i="0" u="none" strike="noStrike" cap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Cenário do Jogo</a:t>
            </a:r>
            <a:endParaRPr sz="4400" b="0" i="0" u="none" strike="noStrike" cap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28600" marR="0" lvl="0" indent="-22733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Descrição dos Ambientes que serão usados no jogo. (Ex.: O rio de uma Floresta tropical.)</a:t>
            </a:r>
            <a:endParaRPr sz="2800" b="0" i="0" u="none" strike="noStrike" cap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28600" marR="0" lvl="0" indent="-22733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lugar das descrições podem ser usadas imagens de referência com legenda indicando autoria e fonte da imagem, Ou artes conceituais de autoria do aluno.</a:t>
            </a:r>
            <a:endParaRPr sz="2800" b="0" i="0" u="none" strike="noStrike" cap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548640" y="731520"/>
            <a:ext cx="2468880" cy="173736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Menu Inicial</a:t>
            </a:r>
            <a:endParaRPr sz="1800" b="0" i="0" u="none" strike="noStrike" cap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55" name="Google Shape;155;p8"/>
          <p:cNvCxnSpPr/>
          <p:nvPr/>
        </p:nvCxnSpPr>
        <p:spPr>
          <a:xfrm>
            <a:off x="2926080" y="1554480"/>
            <a:ext cx="1920240" cy="0"/>
          </a:xfrm>
          <a:prstGeom prst="straightConnector1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6" name="Google Shape;156;p8"/>
          <p:cNvSpPr/>
          <p:nvPr/>
        </p:nvSpPr>
        <p:spPr>
          <a:xfrm>
            <a:off x="4846320" y="731520"/>
            <a:ext cx="2651760" cy="182880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Primeira Fase</a:t>
            </a:r>
            <a:endParaRPr sz="1800" b="0" i="0" u="none" strike="noStrike" cap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7" name="Google Shape;157;p8"/>
          <p:cNvSpPr/>
          <p:nvPr/>
        </p:nvSpPr>
        <p:spPr>
          <a:xfrm>
            <a:off x="4846320" y="3108960"/>
            <a:ext cx="2651760" cy="155448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Pausa</a:t>
            </a:r>
            <a:endParaRPr sz="1800" b="0" i="0" u="none" strike="noStrike" cap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58" name="Google Shape;158;p8"/>
          <p:cNvCxnSpPr/>
          <p:nvPr/>
        </p:nvCxnSpPr>
        <p:spPr>
          <a:xfrm>
            <a:off x="6126480" y="2560320"/>
            <a:ext cx="0" cy="548640"/>
          </a:xfrm>
          <a:prstGeom prst="straightConnector1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9" name="Google Shape;159;p8"/>
          <p:cNvCxnSpPr/>
          <p:nvPr/>
        </p:nvCxnSpPr>
        <p:spPr>
          <a:xfrm rot="10800000">
            <a:off x="6309360" y="2560320"/>
            <a:ext cx="0" cy="548640"/>
          </a:xfrm>
          <a:prstGeom prst="straightConnector1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0" name="Google Shape;160;p8"/>
          <p:cNvCxnSpPr/>
          <p:nvPr/>
        </p:nvCxnSpPr>
        <p:spPr>
          <a:xfrm rot="10800000">
            <a:off x="3017520" y="1920240"/>
            <a:ext cx="1828800" cy="1188720"/>
          </a:xfrm>
          <a:prstGeom prst="straightConnector1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1" name="Google Shape;161;p8"/>
          <p:cNvSpPr/>
          <p:nvPr/>
        </p:nvSpPr>
        <p:spPr>
          <a:xfrm>
            <a:off x="640080" y="3200400"/>
            <a:ext cx="2377440" cy="164592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Opções</a:t>
            </a:r>
            <a:endParaRPr sz="1800" b="0" i="0" u="none" strike="noStrike" cap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62" name="Google Shape;162;p8"/>
          <p:cNvCxnSpPr/>
          <p:nvPr/>
        </p:nvCxnSpPr>
        <p:spPr>
          <a:xfrm>
            <a:off x="1828800" y="2468880"/>
            <a:ext cx="0" cy="731520"/>
          </a:xfrm>
          <a:prstGeom prst="straightConnector1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3" name="Google Shape;163;p8"/>
          <p:cNvCxnSpPr/>
          <p:nvPr/>
        </p:nvCxnSpPr>
        <p:spPr>
          <a:xfrm rot="10800000">
            <a:off x="3017520" y="3931920"/>
            <a:ext cx="1828800" cy="0"/>
          </a:xfrm>
          <a:prstGeom prst="straightConnector1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4" name="Google Shape;164;p8"/>
          <p:cNvSpPr/>
          <p:nvPr/>
        </p:nvSpPr>
        <p:spPr>
          <a:xfrm>
            <a:off x="8412480" y="4754880"/>
            <a:ext cx="2834640" cy="182880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Game Over</a:t>
            </a:r>
            <a:endParaRPr sz="1800" b="0" i="0" u="none" strike="noStrike" cap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8412480" y="731520"/>
            <a:ext cx="2651760" cy="182880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Próxima Fase</a:t>
            </a:r>
            <a:endParaRPr sz="1800" b="0" i="0" u="none" strike="noStrike" cap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66" name="Google Shape;166;p8"/>
          <p:cNvCxnSpPr/>
          <p:nvPr/>
        </p:nvCxnSpPr>
        <p:spPr>
          <a:xfrm>
            <a:off x="7498080" y="1645920"/>
            <a:ext cx="914400" cy="0"/>
          </a:xfrm>
          <a:prstGeom prst="straightConnector1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7" name="Google Shape;167;p8"/>
          <p:cNvCxnSpPr/>
          <p:nvPr/>
        </p:nvCxnSpPr>
        <p:spPr>
          <a:xfrm>
            <a:off x="7498080" y="2560320"/>
            <a:ext cx="1005840" cy="2286000"/>
          </a:xfrm>
          <a:prstGeom prst="straightConnector1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8" name="Google Shape;168;p8"/>
          <p:cNvCxnSpPr/>
          <p:nvPr/>
        </p:nvCxnSpPr>
        <p:spPr>
          <a:xfrm>
            <a:off x="0" y="0"/>
            <a:ext cx="360" cy="360"/>
          </a:xfrm>
          <a:prstGeom prst="straightConnector1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Google Shape;169;p8"/>
          <p:cNvCxnSpPr/>
          <p:nvPr/>
        </p:nvCxnSpPr>
        <p:spPr>
          <a:xfrm rot="10800000">
            <a:off x="2926080" y="2468880"/>
            <a:ext cx="1188720" cy="3291840"/>
          </a:xfrm>
          <a:prstGeom prst="straightConnector1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0" name="Google Shape;170;p8"/>
          <p:cNvCxnSpPr/>
          <p:nvPr/>
        </p:nvCxnSpPr>
        <p:spPr>
          <a:xfrm>
            <a:off x="9692640" y="2560320"/>
            <a:ext cx="0" cy="2286000"/>
          </a:xfrm>
          <a:prstGeom prst="straightConnector1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1" name="Google Shape;171;p8"/>
          <p:cNvCxnSpPr/>
          <p:nvPr/>
        </p:nvCxnSpPr>
        <p:spPr>
          <a:xfrm flipH="1">
            <a:off x="7498080" y="2560320"/>
            <a:ext cx="1463040" cy="1280160"/>
          </a:xfrm>
          <a:prstGeom prst="straightConnector1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2" name="Google Shape;172;p8"/>
          <p:cNvCxnSpPr/>
          <p:nvPr/>
        </p:nvCxnSpPr>
        <p:spPr>
          <a:xfrm rot="10800000" flipH="1">
            <a:off x="7498080" y="2560320"/>
            <a:ext cx="1645920" cy="1463040"/>
          </a:xfrm>
          <a:prstGeom prst="straightConnector1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3" name="Google Shape;173;p8"/>
          <p:cNvCxnSpPr/>
          <p:nvPr/>
        </p:nvCxnSpPr>
        <p:spPr>
          <a:xfrm>
            <a:off x="4114800" y="5760720"/>
            <a:ext cx="4297680" cy="0"/>
          </a:xfrm>
          <a:prstGeom prst="straightConnector1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4" name="Google Shape;174;p8"/>
          <p:cNvSpPr txBox="1"/>
          <p:nvPr/>
        </p:nvSpPr>
        <p:spPr>
          <a:xfrm>
            <a:off x="548640" y="110880"/>
            <a:ext cx="411480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Fluxograma do Jogo</a:t>
            </a:r>
            <a:endParaRPr sz="18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/>
          <p:nvPr/>
        </p:nvSpPr>
        <p:spPr>
          <a:xfrm>
            <a:off x="838080" y="72360"/>
            <a:ext cx="10514160" cy="31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Tabela de produção (lista de todos os elementos a serem produzidos e seu status)</a:t>
            </a:r>
            <a:endParaRPr sz="22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180" name="Google Shape;180;p9"/>
          <p:cNvGraphicFramePr/>
          <p:nvPr/>
        </p:nvGraphicFramePr>
        <p:xfrm>
          <a:off x="130680" y="401400"/>
          <a:ext cx="11883600" cy="6365175"/>
        </p:xfrm>
        <a:graphic>
          <a:graphicData uri="http://schemas.openxmlformats.org/drawingml/2006/table">
            <a:tbl>
              <a:tblPr>
                <a:noFill/>
                <a:tableStyleId>{734953F1-F749-4BF5-8F4A-090FE1CCA4BB}</a:tableStyleId>
              </a:tblPr>
              <a:tblGrid>
                <a:gridCol w="1324450"/>
                <a:gridCol w="655550"/>
                <a:gridCol w="2987275"/>
                <a:gridCol w="1158125"/>
                <a:gridCol w="790200"/>
                <a:gridCol w="747000"/>
                <a:gridCol w="779400"/>
                <a:gridCol w="2489050"/>
                <a:gridCol w="952550"/>
              </a:tblGrid>
              <a:tr h="663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Lista de afazeres:</a:t>
                      </a:r>
                      <a:endParaRPr sz="11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Horas</a:t>
                      </a:r>
                      <a:endParaRPr sz="11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Descrição:</a:t>
                      </a:r>
                      <a:endParaRPr sz="11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Modelagem</a:t>
                      </a:r>
                      <a:endParaRPr sz="11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Cor/textura</a:t>
                      </a:r>
                      <a:endParaRPr sz="11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FBX (Unity)</a:t>
                      </a:r>
                      <a:endParaRPr sz="11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Script</a:t>
                      </a:r>
                      <a:endParaRPr sz="11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Bugs</a:t>
                      </a:r>
                      <a:endParaRPr sz="11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Resolvido</a:t>
                      </a:r>
                      <a:endParaRPr sz="11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</a:tr>
              <a:tr h="40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Lhama</a:t>
                      </a:r>
                      <a:endParaRPr sz="11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Personagem jogável</a:t>
                      </a:r>
                      <a:endParaRPr sz="11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OK</a:t>
                      </a:r>
                      <a:endParaRPr sz="11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OK</a:t>
                      </a:r>
                      <a:endParaRPr sz="11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OK</a:t>
                      </a:r>
                      <a:endParaRPr sz="11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OK</a:t>
                      </a:r>
                      <a:endParaRPr sz="11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</a:tr>
              <a:tr h="406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Girafa</a:t>
                      </a:r>
                      <a:endParaRPr sz="11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Inimigo </a:t>
                      </a:r>
                      <a:endParaRPr sz="11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OK</a:t>
                      </a:r>
                      <a:endParaRPr sz="11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OK</a:t>
                      </a:r>
                      <a:endParaRPr sz="11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OK</a:t>
                      </a:r>
                      <a:endParaRPr sz="11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</a:tr>
              <a:tr h="406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Sistema de diálogos</a:t>
                      </a:r>
                      <a:endParaRPr sz="11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Balṍes que aparecem durante o combate</a:t>
                      </a:r>
                      <a:endParaRPr sz="11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-</a:t>
                      </a:r>
                      <a:endParaRPr sz="11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-</a:t>
                      </a:r>
                      <a:endParaRPr sz="11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-</a:t>
                      </a:r>
                      <a:endParaRPr sz="11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OK</a:t>
                      </a:r>
                      <a:endParaRPr sz="11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Balão não some após confirmação do player</a:t>
                      </a:r>
                      <a:endParaRPr sz="11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</a:tr>
              <a:tr h="406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Controle de personagem</a:t>
                      </a:r>
                      <a:endParaRPr sz="11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Joypad default</a:t>
                      </a:r>
                      <a:endParaRPr sz="11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</a:tr>
              <a:tr h="40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</a:tr>
              <a:tr h="40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</a:tr>
              <a:tr h="40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</a:tr>
              <a:tr h="40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</a:tr>
              <a:tr h="40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</a:tr>
              <a:tr h="40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</a:tr>
              <a:tr h="40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</a:tr>
              <a:tr h="40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</a:tr>
              <a:tr h="40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</a:tr>
              <a:tr h="41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2522</Words>
  <Application>WPS Presentation</Application>
  <PresentationFormat/>
  <Paragraphs>122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SimSun</vt:lpstr>
      <vt:lpstr>Wingdings</vt:lpstr>
      <vt:lpstr>Arial</vt:lpstr>
      <vt:lpstr>Calibri</vt:lpstr>
      <vt:lpstr>微软雅黑</vt:lpstr>
      <vt:lpstr>Droid Sans Fallback</vt:lpstr>
      <vt:lpstr/>
      <vt:lpstr>Arial Unicode MS</vt:lpstr>
      <vt:lpstr>Abyssinica SIL</vt:lpstr>
      <vt:lpstr>Gubbi</vt:lpstr>
      <vt:lpstr>DejaVu Sans</vt:lpstr>
      <vt:lpstr>Courier New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Luís</dc:creator>
  <cp:lastModifiedBy>roque</cp:lastModifiedBy>
  <cp:revision>2</cp:revision>
  <dcterms:created xsi:type="dcterms:W3CDTF">2023-03-01T17:39:56Z</dcterms:created>
  <dcterms:modified xsi:type="dcterms:W3CDTF">2023-03-01T17:39:56Z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  <property fmtid="{D5CDD505-2E9C-101B-9397-08002B2CF9AE}" pid="12" name="KSOProductBuildVer">
    <vt:lpwstr>1046-10.1.0.6757</vt:lpwstr>
  </property>
</Properties>
</file>