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459ab2c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459ab2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59ab2c24_1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59ab2c24_1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59ab2c24_1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59ab2c24_1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459ab2c24_1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459ab2c24_1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459ab2c24_1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459ab2c24_1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459ab2c24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459ab2c2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459ab2c2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459ab2c2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459ab2c2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459ab2c2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59ab2c24_1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59ab2c24_1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59ab2c2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59ab2c2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59ab2c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59ab2c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59ab2c24_1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59ab2c24_1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59ab2c24_1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59ab2c24_1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59ab2c24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59ab2c24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are wrong, but some are useful...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predict high cholesterol via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2679666" y="1181857"/>
            <a:ext cx="3774300" cy="3707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36495" y="1017798"/>
            <a:ext cx="2070913" cy="2033874"/>
            <a:chOff x="3619861" y="407378"/>
            <a:chExt cx="2166000" cy="2166000"/>
          </a:xfrm>
        </p:grpSpPr>
        <p:sp>
          <p:nvSpPr>
            <p:cNvPr id="219" name="Google Shape;219;p22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Poor Diet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4519604" y="1708587"/>
            <a:ext cx="2070913" cy="2033874"/>
            <a:chOff x="4648111" y="1143043"/>
            <a:chExt cx="2166000" cy="2166000"/>
          </a:xfrm>
        </p:grpSpPr>
        <p:sp>
          <p:nvSpPr>
            <p:cNvPr id="222" name="Google Shape;222;p22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5235821" y="152856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Exercise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4128273" y="2849140"/>
            <a:ext cx="2070913" cy="2033874"/>
            <a:chOff x="4238812" y="2357689"/>
            <a:chExt cx="2166000" cy="2166000"/>
          </a:xfrm>
        </p:grpSpPr>
        <p:sp>
          <p:nvSpPr>
            <p:cNvPr id="225" name="Google Shape;225;p22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Smoking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2927784" y="2849234"/>
            <a:ext cx="2070913" cy="2033874"/>
            <a:chOff x="2983201" y="2357790"/>
            <a:chExt cx="2166000" cy="2166000"/>
          </a:xfrm>
        </p:grpSpPr>
        <p:sp>
          <p:nvSpPr>
            <p:cNvPr id="228" name="Google Shape;228;p22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3209391" y="342740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2553496" y="1708558"/>
            <a:ext cx="2070913" cy="2033874"/>
            <a:chOff x="2591728" y="1143012"/>
            <a:chExt cx="2166000" cy="2166000"/>
          </a:xfrm>
        </p:grpSpPr>
        <p:sp>
          <p:nvSpPr>
            <p:cNvPr id="231" name="Google Shape;231;p22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2723690" y="18952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Obesity / Large waist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22"/>
          <p:cNvSpPr/>
          <p:nvPr/>
        </p:nvSpPr>
        <p:spPr>
          <a:xfrm>
            <a:off x="3980921" y="2459930"/>
            <a:ext cx="1171800" cy="1151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Lifestyle</a:t>
            </a:r>
            <a:endParaRPr b="1"/>
          </a:p>
        </p:txBody>
      </p:sp>
      <p:sp>
        <p:nvSpPr>
          <p:cNvPr id="234" name="Google Shape;234;p22"/>
          <p:cNvSpPr/>
          <p:nvPr/>
        </p:nvSpPr>
        <p:spPr>
          <a:xfrm>
            <a:off x="254925" y="2489725"/>
            <a:ext cx="1776000" cy="807600"/>
          </a:xfrm>
          <a:prstGeom prst="wedgeRectCallout">
            <a:avLst>
              <a:gd fmla="val 96502" name="adj1"/>
              <a:gd fmla="val -34593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Waist circumference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BMI</a:t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960875" y="1181850"/>
            <a:ext cx="1776000" cy="807600"/>
          </a:xfrm>
          <a:prstGeom prst="wedgeRectCallout">
            <a:avLst>
              <a:gd fmla="val 120724" name="adj1"/>
              <a:gd fmla="val -1034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Saturated Fat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Alcohol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Salt</a:t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7001425" y="2167950"/>
            <a:ext cx="1776000" cy="807600"/>
          </a:xfrm>
          <a:prstGeom prst="wedgeRectCallout">
            <a:avLst>
              <a:gd fmla="val -88353" name="adj1"/>
              <a:gd fmla="val -35723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Days per week with exercise</a:t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6880100" y="3611025"/>
            <a:ext cx="1776000" cy="1005000"/>
          </a:xfrm>
          <a:prstGeom prst="wedgeRectCallout">
            <a:avLst>
              <a:gd fmla="val -96427" name="adj1"/>
              <a:gd fmla="val -15294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Cigarettes in last 30 days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Past cigarette consumption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777500" y="3797600"/>
            <a:ext cx="1776000" cy="1005000"/>
          </a:xfrm>
          <a:prstGeom prst="wedgeRectCallout">
            <a:avLst>
              <a:gd fmla="val 99374" name="adj1"/>
              <a:gd fmla="val -11908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Income to Poverty Ratio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Blood Pressure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Marriage?</a:t>
            </a:r>
            <a:endParaRPr/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Health &amp; Nutrition Examination Survey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/>
          <p:nvPr/>
        </p:nvSpPr>
        <p:spPr>
          <a:xfrm>
            <a:off x="2855200" y="1204972"/>
            <a:ext cx="3439200" cy="3474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3614978" y="1017804"/>
            <a:ext cx="1920592" cy="1939870"/>
            <a:chOff x="3614360" y="410488"/>
            <a:chExt cx="2166000" cy="2166000"/>
          </a:xfrm>
        </p:grpSpPr>
        <p:sp>
          <p:nvSpPr>
            <p:cNvPr id="246" name="Google Shape;246;p23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2644135" y="1988114"/>
            <a:ext cx="1920592" cy="1939870"/>
            <a:chOff x="2519466" y="1493908"/>
            <a:chExt cx="2166000" cy="2166000"/>
          </a:xfrm>
        </p:grpSpPr>
        <p:sp>
          <p:nvSpPr>
            <p:cNvPr id="249" name="Google Shape;249;p23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3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614974" y="2949093"/>
            <a:ext cx="1920592" cy="1939870"/>
            <a:chOff x="3614356" y="2566908"/>
            <a:chExt cx="2166000" cy="2166000"/>
          </a:xfrm>
        </p:grpSpPr>
        <p:sp>
          <p:nvSpPr>
            <p:cNvPr id="252" name="Google Shape;252;p23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23"/>
          <p:cNvGrpSpPr/>
          <p:nvPr/>
        </p:nvGrpSpPr>
        <p:grpSpPr>
          <a:xfrm>
            <a:off x="4579294" y="1988084"/>
            <a:ext cx="1920592" cy="1939870"/>
            <a:chOff x="4701894" y="1493874"/>
            <a:chExt cx="2166000" cy="2166000"/>
          </a:xfrm>
        </p:grpSpPr>
        <p:sp>
          <p:nvSpPr>
            <p:cNvPr id="255" name="Google Shape;255;p23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Google Shape;257;p23"/>
          <p:cNvSpPr/>
          <p:nvPr/>
        </p:nvSpPr>
        <p:spPr>
          <a:xfrm>
            <a:off x="4031694" y="2393549"/>
            <a:ext cx="1086900" cy="109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</a:t>
            </a:r>
            <a:endParaRPr b="1"/>
          </a:p>
        </p:txBody>
      </p:sp>
      <p:sp>
        <p:nvSpPr>
          <p:cNvPr id="258" name="Google Shape;258;p23"/>
          <p:cNvSpPr/>
          <p:nvPr/>
        </p:nvSpPr>
        <p:spPr>
          <a:xfrm>
            <a:off x="1402075" y="1204969"/>
            <a:ext cx="1776000" cy="445200"/>
          </a:xfrm>
          <a:prstGeom prst="wedgeRectCallout">
            <a:avLst>
              <a:gd fmla="val 100228" name="adj1"/>
              <a:gd fmla="val 68319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Gender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650475" y="1988119"/>
            <a:ext cx="1776000" cy="445200"/>
          </a:xfrm>
          <a:prstGeom prst="wedgeRectCallout">
            <a:avLst>
              <a:gd fmla="val -82873" name="adj1"/>
              <a:gd fmla="val 166528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174075" y="3865225"/>
            <a:ext cx="2252400" cy="814500"/>
          </a:xfrm>
          <a:prstGeom prst="wedgeRectCallout">
            <a:avLst>
              <a:gd fmla="val -95418" name="adj1"/>
              <a:gd fmla="val -14009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Diagnosed y/n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when diagnosed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28675" y="3046355"/>
            <a:ext cx="1776000" cy="814500"/>
          </a:xfrm>
          <a:prstGeom prst="wedgeRectCallout">
            <a:avLst>
              <a:gd fmla="val 91026" name="adj1"/>
              <a:gd fmla="val -52956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</a:t>
            </a:r>
            <a:endParaRPr/>
          </a:p>
          <a:p>
            <a:pPr indent="-317500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 Citizen?</a:t>
            </a:r>
            <a:endParaRPr/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Health &amp; Nutrition Examination Survey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67" name="Google Shape;267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Gather and split data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69" name="Google Shape;269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Transform variables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71" name="Google Shape;271;p2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72" name="Google Shape;272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4"/>
          <p:cNvSpPr txBox="1"/>
          <p:nvPr>
            <p:ph idx="4294967295" type="body"/>
          </p:nvPr>
        </p:nvSpPr>
        <p:spPr>
          <a:xfrm>
            <a:off x="1701537" y="3529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Several variables were non-normal, so these needed transforming</a:t>
            </a:r>
            <a:r>
              <a:rPr baseline="30000" lang="en" sz="1600"/>
              <a:t>1</a:t>
            </a:r>
            <a:endParaRPr baseline="30000" sz="1600"/>
          </a:p>
        </p:txBody>
      </p:sp>
      <p:sp>
        <p:nvSpPr>
          <p:cNvPr descr="Background pointer shape in timeline graphic" id="275" name="Google Shape;275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Check for interactions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77" name="Google Shape;277;p2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78" name="Google Shape;278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9" name="Google Shape;279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4"/>
          <p:cNvSpPr txBox="1"/>
          <p:nvPr>
            <p:ph idx="4294967295" type="body"/>
          </p:nvPr>
        </p:nvSpPr>
        <p:spPr>
          <a:xfrm>
            <a:off x="3304094" y="4618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MSE tests showed there was no need to generate higher order polynomials </a:t>
            </a:r>
            <a:endParaRPr sz="1600"/>
          </a:p>
        </p:txBody>
      </p:sp>
      <p:sp>
        <p:nvSpPr>
          <p:cNvPr descr="Background pointer shape in timeline graphic" id="281" name="Google Shape;281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Ridge linear regression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83" name="Google Shape;283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84" name="Google Shape;284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4"/>
          <p:cNvSpPr txBox="1"/>
          <p:nvPr>
            <p:ph idx="4294967295" type="body"/>
          </p:nvPr>
        </p:nvSpPr>
        <p:spPr>
          <a:xfrm>
            <a:off x="5126902" y="35291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“Train” the model with r</a:t>
            </a:r>
            <a:r>
              <a:rPr lang="en" sz="1600"/>
              <a:t>egression technique that reduces both in and out of sample errors</a:t>
            </a:r>
            <a:endParaRPr sz="1600"/>
          </a:p>
        </p:txBody>
      </p:sp>
      <p:sp>
        <p:nvSpPr>
          <p:cNvPr descr="Background pointer shape in timeline graphic" id="287" name="Google Shape;287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Interpret results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9" name="Google Shape;289;p24"/>
          <p:cNvSpPr txBox="1"/>
          <p:nvPr>
            <p:ph idx="4294967295"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163950" y="4845000"/>
            <a:ext cx="6353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/>
              <a:t>Used BoxCox transformation</a:t>
            </a:r>
            <a:endParaRPr sz="800"/>
          </a:p>
        </p:txBody>
      </p:sp>
      <p:grpSp>
        <p:nvGrpSpPr>
          <p:cNvPr id="291" name="Google Shape;291;p24"/>
          <p:cNvGrpSpPr/>
          <p:nvPr/>
        </p:nvGrpSpPr>
        <p:grpSpPr>
          <a:xfrm>
            <a:off x="969270" y="1610215"/>
            <a:ext cx="198900" cy="593656"/>
            <a:chOff x="3918084" y="1610215"/>
            <a:chExt cx="198900" cy="593656"/>
          </a:xfrm>
        </p:grpSpPr>
        <p:cxnSp>
          <p:nvCxnSpPr>
            <p:cNvPr id="292" name="Google Shape;292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3" name="Google Shape;293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4"/>
          <p:cNvSpPr txBox="1"/>
          <p:nvPr>
            <p:ph idx="4294967295" type="body"/>
          </p:nvPr>
        </p:nvSpPr>
        <p:spPr>
          <a:xfrm>
            <a:off x="340925" y="704150"/>
            <a:ext cx="25425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2431 Participants            17 Predictor variables    Split into “train” and “test”</a:t>
            </a:r>
            <a:endParaRPr sz="1600"/>
          </a:p>
        </p:txBody>
      </p:sp>
      <p:grpSp>
        <p:nvGrpSpPr>
          <p:cNvPr id="295" name="Google Shape;295;p24"/>
          <p:cNvGrpSpPr/>
          <p:nvPr/>
        </p:nvGrpSpPr>
        <p:grpSpPr>
          <a:xfrm>
            <a:off x="7672345" y="1610215"/>
            <a:ext cx="198900" cy="593656"/>
            <a:chOff x="3918084" y="1610215"/>
            <a:chExt cx="198900" cy="593656"/>
          </a:xfrm>
        </p:grpSpPr>
        <p:cxnSp>
          <p:nvCxnSpPr>
            <p:cNvPr id="296" name="Google Shape;296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4"/>
          <p:cNvSpPr txBox="1"/>
          <p:nvPr>
            <p:ph idx="4294967295" type="body"/>
          </p:nvPr>
        </p:nvSpPr>
        <p:spPr>
          <a:xfrm>
            <a:off x="6580694" y="995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“Test” how the model performs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/>
          <p:nvPr/>
        </p:nvSpPr>
        <p:spPr>
          <a:xfrm>
            <a:off x="-100" y="793275"/>
            <a:ext cx="9144000" cy="3648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Ridge Regression</a:t>
            </a: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775" y="1543350"/>
            <a:ext cx="2853125" cy="29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039" y="1543350"/>
            <a:ext cx="2349586" cy="296104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5"/>
          <p:cNvSpPr txBox="1"/>
          <p:nvPr/>
        </p:nvSpPr>
        <p:spPr>
          <a:xfrm>
            <a:off x="3805350" y="1543350"/>
            <a:ext cx="13809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Goal</a:t>
            </a:r>
            <a:r>
              <a:rPr lang="en" sz="3000"/>
              <a:t>: </a:t>
            </a:r>
            <a:r>
              <a:rPr lang="en" sz="1800"/>
              <a:t>Minimize errors (SSE) and maximize predictive power</a:t>
            </a:r>
            <a:endParaRPr sz="1800"/>
          </a:p>
        </p:txBody>
      </p:sp>
      <p:sp>
        <p:nvSpPr>
          <p:cNvPr id="308" name="Google Shape;308;p25"/>
          <p:cNvSpPr/>
          <p:nvPr/>
        </p:nvSpPr>
        <p:spPr>
          <a:xfrm rot="10800000">
            <a:off x="0" y="4778700"/>
            <a:ext cx="9144000" cy="3648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314" name="Google Shape;314;p26"/>
          <p:cNvSpPr/>
          <p:nvPr/>
        </p:nvSpPr>
        <p:spPr>
          <a:xfrm rot="10800000">
            <a:off x="286697" y="2792675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4837500" y="195050"/>
            <a:ext cx="4045200" cy="24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R</a:t>
            </a:r>
            <a:r>
              <a:rPr baseline="30000" lang="en" sz="3600">
                <a:solidFill>
                  <a:srgbClr val="FFFFFF"/>
                </a:solidFill>
              </a:rPr>
              <a:t>2</a:t>
            </a:r>
            <a:r>
              <a:rPr lang="en" sz="3600">
                <a:solidFill>
                  <a:srgbClr val="FFFFFF"/>
                </a:solidFill>
              </a:rPr>
              <a:t>:  0.108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Difference from train </a:t>
            </a:r>
            <a:r>
              <a:rPr lang="en" sz="1800">
                <a:solidFill>
                  <a:schemeClr val="lt1"/>
                </a:solidFill>
              </a:rPr>
              <a:t>R</a:t>
            </a:r>
            <a:r>
              <a:rPr baseline="30000" lang="en" sz="1800">
                <a:solidFill>
                  <a:schemeClr val="lt1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: 0.038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SSE: 3.04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Difference from train SSE 1.36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0" name="Google Shape;320;p27"/>
          <p:cNvSpPr txBox="1"/>
          <p:nvPr>
            <p:ph type="title"/>
          </p:nvPr>
        </p:nvSpPr>
        <p:spPr>
          <a:xfrm>
            <a:off x="4988400" y="3373900"/>
            <a:ext cx="3743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 other words, we expect our model could account for ~11% of variability seen in LDL Cholesterol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733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78200" y="1797753"/>
            <a:ext cx="2374660" cy="2109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/>
          <p:nvPr>
            <p:ph type="title"/>
          </p:nvPr>
        </p:nvSpPr>
        <p:spPr>
          <a:xfrm>
            <a:off x="4988400" y="3373900"/>
            <a:ext cx="3743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 other words, we expect our model could account for ~11% of variability seen in LDL Cholesterol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2400"/>
            <a:ext cx="37338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type="title"/>
          </p:nvPr>
        </p:nvSpPr>
        <p:spPr>
          <a:xfrm>
            <a:off x="4837500" y="195050"/>
            <a:ext cx="4045200" cy="24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R</a:t>
            </a:r>
            <a:r>
              <a:rPr baseline="30000" lang="en" sz="3600">
                <a:solidFill>
                  <a:srgbClr val="FFFFFF"/>
                </a:solidFill>
              </a:rPr>
              <a:t>2</a:t>
            </a:r>
            <a:r>
              <a:rPr lang="en" sz="3600">
                <a:solidFill>
                  <a:srgbClr val="FFFFFF"/>
                </a:solidFill>
              </a:rPr>
              <a:t>:  0.108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Difference from train </a:t>
            </a:r>
            <a:r>
              <a:rPr lang="en" sz="1800">
                <a:solidFill>
                  <a:schemeClr val="lt1"/>
                </a:solidFill>
              </a:rPr>
              <a:t>R</a:t>
            </a:r>
            <a:r>
              <a:rPr baseline="30000" lang="en" sz="1800">
                <a:solidFill>
                  <a:schemeClr val="lt1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: 0.038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FFFFFF"/>
                </a:solidFill>
              </a:rPr>
            </a:br>
            <a:r>
              <a:rPr lang="en" sz="3600">
                <a:solidFill>
                  <a:srgbClr val="FFFFFF"/>
                </a:solidFill>
              </a:rPr>
              <a:t>Test SSE: 3.04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Difference from train SSE 1.36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335" name="Google Shape;335;p29"/>
          <p:cNvSpPr/>
          <p:nvPr/>
        </p:nvSpPr>
        <p:spPr>
          <a:xfrm rot="10800000">
            <a:off x="286697" y="3139600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431950" y="1304875"/>
            <a:ext cx="8038500" cy="266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30"/>
          <p:cNvSpPr txBox="1"/>
          <p:nvPr>
            <p:ph idx="4294967295" type="body"/>
          </p:nvPr>
        </p:nvSpPr>
        <p:spPr>
          <a:xfrm>
            <a:off x="508325" y="2248075"/>
            <a:ext cx="78258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Ways we could improve linear regression: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More Data - multiple years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Smarter feature generation from lifestyle survey (e.g. exercise)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Transformations of data with 0’s (e.g. smoking, alcohol)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431925" y="1304875"/>
            <a:ext cx="8038500" cy="8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 txBox="1"/>
          <p:nvPr>
            <p:ph idx="4294967295" type="body"/>
          </p:nvPr>
        </p:nvSpPr>
        <p:spPr>
          <a:xfrm>
            <a:off x="506450" y="1304875"/>
            <a:ext cx="79641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Plenty of room for improvement, but linear regression may not be the right tool for the job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are wrong, but some are useful... maybe not this one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to predict high </a:t>
            </a:r>
            <a:r>
              <a:rPr lang="en"/>
              <a:t>cholesterol via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287722" y="2052725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4284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24850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155525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People hate needles</a:t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2300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4938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231900" y="17741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Can we </a:t>
            </a:r>
            <a:r>
              <a:rPr b="1" lang="en" sz="1600">
                <a:solidFill>
                  <a:srgbClr val="000000"/>
                </a:solidFill>
              </a:rPr>
              <a:t>predict high LDL (“bad”) Cholesterol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666666"/>
                </a:solidFill>
              </a:rPr>
              <a:t>based on </a:t>
            </a:r>
            <a:r>
              <a:rPr b="1" lang="en" sz="1600">
                <a:solidFill>
                  <a:srgbClr val="000000"/>
                </a:solidFill>
              </a:rPr>
              <a:t>self- measurable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metrics</a:t>
            </a:r>
            <a:r>
              <a:rPr lang="en" sz="1600">
                <a:solidFill>
                  <a:srgbClr val="666666"/>
                </a:solidFill>
              </a:rPr>
              <a:t> that don’t involve needles or require visiting a doctor’s office?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15550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501175" y="17741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Cholesterol is a waxy substance found in our blood. High LDL cholesterol increases your </a:t>
            </a:r>
            <a:r>
              <a:rPr b="1" lang="en" sz="1600">
                <a:solidFill>
                  <a:srgbClr val="000000"/>
                </a:solidFill>
              </a:rPr>
              <a:t>risk of heart disease, heart attacks, &amp; stroke</a:t>
            </a:r>
            <a:r>
              <a:rPr lang="en" sz="1600">
                <a:solidFill>
                  <a:srgbClr val="666666"/>
                </a:solidFill>
              </a:rPr>
              <a:t>. High cholesterol has </a:t>
            </a:r>
            <a:r>
              <a:rPr b="1" lang="en" sz="1600">
                <a:solidFill>
                  <a:srgbClr val="000000"/>
                </a:solidFill>
              </a:rPr>
              <a:t>no symptoms</a:t>
            </a:r>
            <a:r>
              <a:rPr lang="en" sz="1600">
                <a:solidFill>
                  <a:srgbClr val="666666"/>
                </a:solidFill>
              </a:rPr>
              <a:t>, and has been called a </a:t>
            </a:r>
            <a:r>
              <a:rPr b="1" lang="en" sz="1600">
                <a:solidFill>
                  <a:srgbClr val="000000"/>
                </a:solidFill>
              </a:rPr>
              <a:t>silent killer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49383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2299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3864" l="0" r="5988" t="0"/>
          <a:stretch/>
        </p:blipFill>
        <p:spPr>
          <a:xfrm>
            <a:off x="3289450" y="1304875"/>
            <a:ext cx="2628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topic that hits close to home...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0" y="1142000"/>
            <a:ext cx="509453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</a:t>
            </a:r>
            <a:r>
              <a:rPr lang="en"/>
              <a:t>opic that hits close to home...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0" y="1142000"/>
            <a:ext cx="509453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775" y="85138"/>
            <a:ext cx="3457225" cy="206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/>
          <p:nvPr/>
        </p:nvCxnSpPr>
        <p:spPr>
          <a:xfrm flipH="1" rot="10800000">
            <a:off x="4325425" y="84725"/>
            <a:ext cx="1269300" cy="211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 flipH="1" rot="10800000">
            <a:off x="4325425" y="2153425"/>
            <a:ext cx="1269300" cy="6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000" y="2023025"/>
            <a:ext cx="307875" cy="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7743175" y="2219125"/>
            <a:ext cx="989700" cy="2159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137" name="Google Shape;137;p19"/>
          <p:cNvSpPr/>
          <p:nvPr/>
        </p:nvSpPr>
        <p:spPr>
          <a:xfrm rot="10800000">
            <a:off x="287722" y="2433725"/>
            <a:ext cx="3114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051200" y="1205972"/>
            <a:ext cx="3439200" cy="3474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5810978" y="1018804"/>
            <a:ext cx="1920592" cy="1939870"/>
            <a:chOff x="3614360" y="410488"/>
            <a:chExt cx="2166000" cy="2166000"/>
          </a:xfrm>
        </p:grpSpPr>
        <p:sp>
          <p:nvSpPr>
            <p:cNvPr id="144" name="Google Shape;144;p20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4840135" y="1989114"/>
            <a:ext cx="1920592" cy="1939870"/>
            <a:chOff x="2519466" y="1493908"/>
            <a:chExt cx="2166000" cy="2166000"/>
          </a:xfrm>
        </p:grpSpPr>
        <p:sp>
          <p:nvSpPr>
            <p:cNvPr id="147" name="Google Shape;147;p20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5810974" y="2950093"/>
            <a:ext cx="1920592" cy="1939870"/>
            <a:chOff x="3614356" y="2566908"/>
            <a:chExt cx="2166000" cy="2166000"/>
          </a:xfrm>
        </p:grpSpPr>
        <p:sp>
          <p:nvSpPr>
            <p:cNvPr id="150" name="Google Shape;150;p20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6775294" y="1989084"/>
            <a:ext cx="1920592" cy="1939870"/>
            <a:chOff x="4701894" y="1493874"/>
            <a:chExt cx="2166000" cy="2166000"/>
          </a:xfrm>
        </p:grpSpPr>
        <p:sp>
          <p:nvSpPr>
            <p:cNvPr id="153" name="Google Shape;153;p20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20"/>
          <p:cNvSpPr/>
          <p:nvPr/>
        </p:nvSpPr>
        <p:spPr>
          <a:xfrm>
            <a:off x="6227694" y="2394549"/>
            <a:ext cx="1086900" cy="109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</a:t>
            </a:r>
            <a:endParaRPr b="1"/>
          </a:p>
        </p:txBody>
      </p:sp>
      <p:sp>
        <p:nvSpPr>
          <p:cNvPr id="156" name="Google Shape;156;p20"/>
          <p:cNvSpPr/>
          <p:nvPr/>
        </p:nvSpPr>
        <p:spPr>
          <a:xfrm>
            <a:off x="584941" y="1187532"/>
            <a:ext cx="3774300" cy="3707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1441770" y="1023473"/>
            <a:ext cx="2070913" cy="2033874"/>
            <a:chOff x="3619861" y="407378"/>
            <a:chExt cx="2166000" cy="2166000"/>
          </a:xfrm>
        </p:grpSpPr>
        <p:sp>
          <p:nvSpPr>
            <p:cNvPr id="158" name="Google Shape;158;p20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Poor Diet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2424879" y="1714262"/>
            <a:ext cx="2070913" cy="2033874"/>
            <a:chOff x="4648111" y="1143043"/>
            <a:chExt cx="2166000" cy="2166000"/>
          </a:xfrm>
        </p:grpSpPr>
        <p:sp>
          <p:nvSpPr>
            <p:cNvPr id="161" name="Google Shape;161;p20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5235821" y="152856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Exercise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2033548" y="2854815"/>
            <a:ext cx="2070913" cy="2033874"/>
            <a:chOff x="4238812" y="2357689"/>
            <a:chExt cx="2166000" cy="2166000"/>
          </a:xfrm>
        </p:grpSpPr>
        <p:sp>
          <p:nvSpPr>
            <p:cNvPr id="164" name="Google Shape;164;p20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Smoking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833059" y="2854909"/>
            <a:ext cx="2070913" cy="2033874"/>
            <a:chOff x="2983201" y="2357790"/>
            <a:chExt cx="2166000" cy="2166000"/>
          </a:xfrm>
        </p:grpSpPr>
        <p:sp>
          <p:nvSpPr>
            <p:cNvPr id="167" name="Google Shape;167;p20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3209391" y="342740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458771" y="1714258"/>
            <a:ext cx="2070913" cy="2033874"/>
            <a:chOff x="2591728" y="1143012"/>
            <a:chExt cx="2166000" cy="2166000"/>
          </a:xfrm>
        </p:grpSpPr>
        <p:sp>
          <p:nvSpPr>
            <p:cNvPr id="170" name="Google Shape;170;p20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723690" y="18952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Obesity / Large waist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20"/>
          <p:cNvSpPr/>
          <p:nvPr/>
        </p:nvSpPr>
        <p:spPr>
          <a:xfrm>
            <a:off x="1886196" y="2465605"/>
            <a:ext cx="1171800" cy="1151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Lifestyle</a:t>
            </a:r>
            <a:endParaRPr b="1"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include...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5051200" y="1205972"/>
            <a:ext cx="3439200" cy="3474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5810978" y="1018804"/>
            <a:ext cx="1920592" cy="1939870"/>
            <a:chOff x="3614360" y="410488"/>
            <a:chExt cx="2166000" cy="2166000"/>
          </a:xfrm>
        </p:grpSpPr>
        <p:sp>
          <p:nvSpPr>
            <p:cNvPr id="180" name="Google Shape;180;p21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4840135" y="1989114"/>
            <a:ext cx="1920592" cy="1939870"/>
            <a:chOff x="2519466" y="1493908"/>
            <a:chExt cx="2166000" cy="2166000"/>
          </a:xfrm>
        </p:grpSpPr>
        <p:sp>
          <p:nvSpPr>
            <p:cNvPr id="183" name="Google Shape;183;p21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2601163" y="22321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Race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5810974" y="2950093"/>
            <a:ext cx="1920592" cy="1939870"/>
            <a:chOff x="3614356" y="2566908"/>
            <a:chExt cx="2166000" cy="2166000"/>
          </a:xfrm>
        </p:grpSpPr>
        <p:sp>
          <p:nvSpPr>
            <p:cNvPr id="186" name="Google Shape;186;p21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39615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Diabetes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1"/>
          <p:cNvGrpSpPr/>
          <p:nvPr/>
        </p:nvGrpSpPr>
        <p:grpSpPr>
          <a:xfrm>
            <a:off x="6775294" y="1989084"/>
            <a:ext cx="1920592" cy="1939870"/>
            <a:chOff x="4701894" y="1493874"/>
            <a:chExt cx="2166000" cy="2166000"/>
          </a:xfrm>
        </p:grpSpPr>
        <p:sp>
          <p:nvSpPr>
            <p:cNvPr id="189" name="Google Shape;189;p21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21"/>
          <p:cNvSpPr/>
          <p:nvPr/>
        </p:nvSpPr>
        <p:spPr>
          <a:xfrm>
            <a:off x="6227694" y="2394549"/>
            <a:ext cx="1086900" cy="10980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Demo-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graphic</a:t>
            </a:r>
            <a:endParaRPr b="1"/>
          </a:p>
        </p:txBody>
      </p:sp>
      <p:sp>
        <p:nvSpPr>
          <p:cNvPr id="192" name="Google Shape;192;p21"/>
          <p:cNvSpPr/>
          <p:nvPr/>
        </p:nvSpPr>
        <p:spPr>
          <a:xfrm>
            <a:off x="584941" y="1187532"/>
            <a:ext cx="3774300" cy="3707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1"/>
          <p:cNvGrpSpPr/>
          <p:nvPr/>
        </p:nvGrpSpPr>
        <p:grpSpPr>
          <a:xfrm>
            <a:off x="1441770" y="1023473"/>
            <a:ext cx="2070913" cy="2033874"/>
            <a:chOff x="3619861" y="407378"/>
            <a:chExt cx="2166000" cy="2166000"/>
          </a:xfrm>
        </p:grpSpPr>
        <p:sp>
          <p:nvSpPr>
            <p:cNvPr id="194" name="Google Shape;194;p21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4024522" y="70773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Poor Diet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1"/>
          <p:cNvGrpSpPr/>
          <p:nvPr/>
        </p:nvGrpSpPr>
        <p:grpSpPr>
          <a:xfrm>
            <a:off x="2424879" y="1714262"/>
            <a:ext cx="2070913" cy="2033874"/>
            <a:chOff x="4648111" y="1143043"/>
            <a:chExt cx="2166000" cy="2166000"/>
          </a:xfrm>
        </p:grpSpPr>
        <p:sp>
          <p:nvSpPr>
            <p:cNvPr id="197" name="Google Shape;197;p21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5235821" y="152856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 of Exercise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1"/>
          <p:cNvGrpSpPr/>
          <p:nvPr/>
        </p:nvGrpSpPr>
        <p:grpSpPr>
          <a:xfrm>
            <a:off x="2033548" y="2854815"/>
            <a:ext cx="2070913" cy="2033874"/>
            <a:chOff x="4238812" y="2357689"/>
            <a:chExt cx="2166000" cy="2166000"/>
          </a:xfrm>
        </p:grpSpPr>
        <p:sp>
          <p:nvSpPr>
            <p:cNvPr id="200" name="Google Shape;200;p21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Smoking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833059" y="2854909"/>
            <a:ext cx="2070913" cy="2033874"/>
            <a:chOff x="2983201" y="2357790"/>
            <a:chExt cx="2166000" cy="2166000"/>
          </a:xfrm>
        </p:grpSpPr>
        <p:sp>
          <p:nvSpPr>
            <p:cNvPr id="203" name="Google Shape;203;p21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3209391" y="342740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Stress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458771" y="1714258"/>
            <a:ext cx="2070913" cy="2033874"/>
            <a:chOff x="2591728" y="1143012"/>
            <a:chExt cx="2166000" cy="2166000"/>
          </a:xfrm>
        </p:grpSpPr>
        <p:sp>
          <p:nvSpPr>
            <p:cNvPr id="206" name="Google Shape;206;p21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2723690" y="1895269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Obesity / Large waist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21"/>
          <p:cNvSpPr/>
          <p:nvPr/>
        </p:nvSpPr>
        <p:spPr>
          <a:xfrm>
            <a:off x="1886196" y="2465605"/>
            <a:ext cx="1171800" cy="115110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Lifestyle</a:t>
            </a:r>
            <a:endParaRPr b="1"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include...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2529675" y="902700"/>
            <a:ext cx="3949200" cy="3992100"/>
          </a:xfrm>
          <a:prstGeom prst="ellipse">
            <a:avLst/>
          </a:prstGeom>
          <a:solidFill>
            <a:srgbClr val="AAAA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50" y="1888603"/>
            <a:ext cx="2374660" cy="210988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3987063" y="2619488"/>
            <a:ext cx="1034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Genetics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