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24" r:id="rId5"/>
    <p:sldId id="302" r:id="rId6"/>
    <p:sldId id="315" r:id="rId7"/>
    <p:sldId id="327" r:id="rId8"/>
    <p:sldId id="335" r:id="rId9"/>
    <p:sldId id="333" r:id="rId10"/>
    <p:sldId id="330" r:id="rId11"/>
    <p:sldId id="334" r:id="rId12"/>
    <p:sldId id="331" r:id="rId13"/>
    <p:sldId id="328" r:id="rId14"/>
    <p:sldId id="329" r:id="rId15"/>
    <p:sldId id="336" r:id="rId16"/>
    <p:sldId id="33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D36A66-6127-0D12-D5AA-2FDE9390E2F6}" v="687" dt="2021-11-28T04:35:02.155"/>
    <p1510:client id="{162BD535-8337-3DFF-490F-B5C2E5767A74}" v="2909" dt="2021-11-23T22:44:36.774"/>
    <p1510:client id="{4840A32A-E716-32FA-5821-A027B0CE38F8}" v="6832" dt="2021-11-24T00:16:52.343"/>
    <p1510:client id="{D57D41DE-04DC-84B8-B905-8578153C9FFE}" v="1677" dt="2021-11-27T02:32:11.551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3/30/2022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Oval 2" descr="Tall office building looking up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Content Placeholder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Content Placeholder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Content Placeholder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4" name="Content Placeholder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Content Placeholder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3/30/2022</a:t>
            </a:fld>
            <a:endParaRPr lang="en-US" sz="1100">
              <a:solidFill>
                <a:schemeClr val="accent2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Blue glass building">
            <a:extLst>
              <a:ext uri="{FF2B5EF4-FFF2-40B4-BE49-F238E27FC236}">
                <a16:creationId xmlns:a16="http://schemas.microsoft.com/office/drawing/2014/main" id="{E6A5B61D-69C0-4661-AD66-3D72D9A6E8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80000"/>
          </a:blip>
          <a:srcRect t="7802" b="7802"/>
          <a:stretch/>
        </p:blipFill>
        <p:spPr>
          <a:xfrm>
            <a:off x="0" y="0"/>
            <a:ext cx="12192000" cy="6858000"/>
          </a:xfrm>
          <a:blipFill dpi="0"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6" name="Hexagon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077" y="3133606"/>
            <a:ext cx="6367241" cy="777330"/>
          </a:xfrm>
        </p:spPr>
        <p:txBody>
          <a:bodyPr lIns="91440" tIns="45720" rIns="91440" bIns="45720" anchor="t"/>
          <a:lstStyle/>
          <a:p>
            <a:r>
              <a:rPr lang="en-US" sz="3200"/>
              <a:t>Predicting Turnover Intentions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lIns="91440" tIns="45720" rIns="91440" bIns="45720" anchor="b"/>
          <a:lstStyle/>
          <a:p>
            <a:r>
              <a:rPr lang="en-US" dirty="0"/>
              <a:t>November 29, 2021</a:t>
            </a:r>
          </a:p>
          <a:p>
            <a:r>
              <a:rPr lang="en-US" dirty="0">
                <a:cs typeface="Calibri Light"/>
              </a:rPr>
              <a:t>Gordon Goodwin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584" y="184096"/>
            <a:ext cx="6268758" cy="850535"/>
          </a:xfrm>
        </p:spPr>
        <p:txBody>
          <a:bodyPr lIns="91440" tIns="45720" rIns="91440" bIns="45720" anchor="t"/>
          <a:lstStyle/>
          <a:p>
            <a:r>
              <a:rPr lang="en-US" sz="3200"/>
              <a:t>Performance Metric Selection </a:t>
            </a:r>
          </a:p>
        </p:txBody>
      </p:sp>
      <p:pic>
        <p:nvPicPr>
          <p:cNvPr id="4" name="Picture Placeholder 3" descr="close up of building">
            <a:extLst>
              <a:ext uri="{FF2B5EF4-FFF2-40B4-BE49-F238E27FC236}">
                <a16:creationId xmlns:a16="http://schemas.microsoft.com/office/drawing/2014/main" id="{5EAB7860-C105-46A8-8B51-C886DCFAB52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2544" r="22544"/>
          <a:stretch>
            <a:fillRect/>
          </a:stretch>
        </p:blipFill>
        <p:spPr/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4025DC1-597A-4C41-9607-190E90E28ECC}"/>
              </a:ext>
            </a:extLst>
          </p:cNvPr>
          <p:cNvSpPr/>
          <p:nvPr/>
        </p:nvSpPr>
        <p:spPr>
          <a:xfrm>
            <a:off x="633639" y="6375852"/>
            <a:ext cx="1830613" cy="3338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1EC80A-82A2-4D8B-B92A-28DA29962309}"/>
              </a:ext>
            </a:extLst>
          </p:cNvPr>
          <p:cNvSpPr txBox="1"/>
          <p:nvPr/>
        </p:nvSpPr>
        <p:spPr>
          <a:xfrm>
            <a:off x="-63405" y="567151"/>
            <a:ext cx="6872827" cy="61637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</a:pPr>
            <a:endParaRPr lang="en-US" sz="1600" b="1" u="sng" dirty="0">
              <a:solidFill>
                <a:schemeClr val="tx1">
                  <a:lumMod val="75000"/>
                  <a:lumOff val="25000"/>
                </a:schemeClr>
              </a:solidFill>
              <a:cs typeface="Calibri Light"/>
            </a:endParaRP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,Sans-Serif" panose="05000000000000000000" pitchFamily="2" charset="2"/>
              <a:buChar char="§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How to prioritize performance metrics from the viewpoint of the employer?</a:t>
            </a:r>
          </a:p>
          <a:p>
            <a:pPr marL="1257300" lvl="2" indent="-342900">
              <a:lnSpc>
                <a:spcPct val="90000"/>
              </a:lnSpc>
              <a:spcBef>
                <a:spcPts val="1000"/>
              </a:spcBef>
              <a:buFont typeface="Wingdings,Sans-Serif" panose="05000000000000000000" pitchFamily="2" charset="2"/>
              <a:buChar char="§"/>
            </a:pPr>
            <a:r>
              <a:rPr lang="en-US" sz="1600" b="1" u="sng" dirty="0">
                <a:solidFill>
                  <a:schemeClr val="accent5"/>
                </a:solidFill>
                <a:ea typeface="+mn-lt"/>
                <a:cs typeface="+mn-lt"/>
              </a:rPr>
              <a:t>Goal:</a:t>
            </a:r>
            <a:r>
              <a:rPr lang="en-US" sz="1600" b="1" dirty="0">
                <a:solidFill>
                  <a:schemeClr val="accent5"/>
                </a:solidFill>
                <a:ea typeface="+mn-lt"/>
                <a:cs typeface="+mn-lt"/>
              </a:rPr>
              <a:t> identify employees who are thinking of quitting in order to employ potential interventions for employee retention</a:t>
            </a:r>
            <a:endParaRPr lang="en-US" sz="1600" b="1">
              <a:solidFill>
                <a:schemeClr val="accent5"/>
              </a:solidFill>
              <a:cs typeface="Calibri Light"/>
            </a:endParaRPr>
          </a:p>
          <a:p>
            <a:pPr marL="1200150" lvl="2" indent="-285750">
              <a:lnSpc>
                <a:spcPct val="90000"/>
              </a:lnSpc>
              <a:spcBef>
                <a:spcPts val="1000"/>
              </a:spcBef>
              <a:buFont typeface="Wingdings"/>
              <a:buChar char="§"/>
            </a:pPr>
            <a:r>
              <a:rPr lang="en-US" sz="1600" b="1" u="sng" dirty="0">
                <a:solidFill>
                  <a:schemeClr val="tx1">
                    <a:lumMod val="75000"/>
                    <a:lumOff val="25000"/>
                  </a:schemeClr>
                </a:solidFill>
                <a:cs typeface="Calibri Light"/>
              </a:rPr>
              <a:t>Precision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 Light"/>
              </a:rPr>
              <a:t>: % of all employees predicted as High-Risk that were truly High-Risk</a:t>
            </a:r>
            <a:r>
              <a:rPr lang="en-US" sz="1600" b="1" dirty="0">
                <a:solidFill>
                  <a:schemeClr val="accent5"/>
                </a:solidFill>
                <a:cs typeface="Calibri Light"/>
              </a:rPr>
              <a:t> </a:t>
            </a:r>
            <a:endParaRPr lang="en-US" sz="1600" b="1" dirty="0">
              <a:solidFill>
                <a:schemeClr val="accent5"/>
              </a:solidFill>
              <a:ea typeface="+mn-lt"/>
              <a:cs typeface="+mn-lt"/>
            </a:endParaRPr>
          </a:p>
          <a:p>
            <a:pPr marL="1200150" lvl="2" indent="-285750">
              <a:lnSpc>
                <a:spcPct val="90000"/>
              </a:lnSpc>
              <a:spcBef>
                <a:spcPts val="1000"/>
              </a:spcBef>
              <a:buFont typeface="Wingdings"/>
              <a:buChar char="§"/>
            </a:pPr>
            <a:r>
              <a:rPr lang="en-US" sz="1600" b="1" u="sng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Recall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: % of all High-Risk employees that were "detected" and predicted as such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Calibri Light"/>
            </a:endParaRPr>
          </a:p>
          <a:p>
            <a:pPr lvl="2">
              <a:lnSpc>
                <a:spcPct val="90000"/>
              </a:lnSpc>
              <a:spcBef>
                <a:spcPts val="1000"/>
              </a:spcBef>
            </a:pP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Calibri Light"/>
            </a:endParaRP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 Light"/>
              </a:rPr>
              <a:t>Prioritize detection of High-Risk employees but try to mitigate false pos. </a:t>
            </a:r>
          </a:p>
          <a:p>
            <a:pPr marL="1257300" lvl="2" indent="-3429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accent5"/>
                </a:solidFill>
                <a:cs typeface="Calibri Light"/>
              </a:rPr>
              <a:t>Failing to detect employees who end up quitting is the costliest mistake an employer can make</a:t>
            </a:r>
          </a:p>
          <a:p>
            <a:pPr marL="1257300" lvl="2" indent="-3429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accent5"/>
                </a:solidFill>
                <a:cs typeface="Calibri Light"/>
              </a:rPr>
              <a:t>False positives are also costly to the employer because they represent unnecessary interventions, but less costly than rehiring</a:t>
            </a:r>
          </a:p>
          <a:p>
            <a:pPr lvl="2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</a:pPr>
            <a:endParaRPr lang="en-US" sz="1600" b="1" dirty="0">
              <a:solidFill>
                <a:schemeClr val="accent5"/>
              </a:solidFill>
              <a:cs typeface="Calibri Light"/>
            </a:endParaRP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 Light"/>
              </a:rPr>
              <a:t>Created custom composite performance metric for final model selection </a:t>
            </a:r>
          </a:p>
          <a:p>
            <a:pPr marL="1257300" lvl="2" indent="-3429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accent5"/>
                </a:solidFill>
                <a:cs typeface="Calibri Light"/>
              </a:rPr>
              <a:t>High-Risk Recall (2/3 weight) + High-Risk Precision (1/3 weight)</a:t>
            </a:r>
          </a:p>
          <a:p>
            <a:pPr lvl="2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</a:pPr>
            <a:endParaRPr lang="en-US" sz="1600" b="1" dirty="0">
              <a:solidFill>
                <a:schemeClr val="accent5"/>
              </a:solidFill>
              <a:cs typeface="Calibri Light"/>
            </a:endParaRPr>
          </a:p>
          <a:p>
            <a:pPr marL="1714500" lvl="3" indent="-3429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517757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971" y="368389"/>
            <a:ext cx="5388830" cy="850535"/>
          </a:xfrm>
        </p:spPr>
        <p:txBody>
          <a:bodyPr lIns="91440" tIns="45720" rIns="91440" bIns="45720" anchor="t"/>
          <a:lstStyle/>
          <a:p>
            <a:pPr algn="ctr"/>
            <a:r>
              <a:rPr lang="en-US" sz="4000" dirty="0"/>
              <a:t>Results</a:t>
            </a:r>
            <a:endParaRPr lang="en-US"/>
          </a:p>
        </p:txBody>
      </p:sp>
      <p:pic>
        <p:nvPicPr>
          <p:cNvPr id="4" name="Picture Placeholder 3" descr="close up of building">
            <a:extLst>
              <a:ext uri="{FF2B5EF4-FFF2-40B4-BE49-F238E27FC236}">
                <a16:creationId xmlns:a16="http://schemas.microsoft.com/office/drawing/2014/main" id="{5EAB7860-C105-46A8-8B51-C886DCFAB52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2544" r="22544"/>
          <a:stretch>
            <a:fillRect/>
          </a:stretch>
        </p:blipFill>
        <p:spPr/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4025DC1-597A-4C41-9607-190E90E28ECC}"/>
              </a:ext>
            </a:extLst>
          </p:cNvPr>
          <p:cNvSpPr/>
          <p:nvPr/>
        </p:nvSpPr>
        <p:spPr>
          <a:xfrm>
            <a:off x="633639" y="6375852"/>
            <a:ext cx="1830613" cy="3338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1EC80A-82A2-4D8B-B92A-28DA29962309}"/>
              </a:ext>
            </a:extLst>
          </p:cNvPr>
          <p:cNvSpPr txBox="1"/>
          <p:nvPr/>
        </p:nvSpPr>
        <p:spPr>
          <a:xfrm>
            <a:off x="660400" y="1564053"/>
            <a:ext cx="6145681" cy="9582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</a:pPr>
            <a:endParaRPr lang="en-US" sz="1600" u="sng">
              <a:solidFill>
                <a:schemeClr val="tx1">
                  <a:lumMod val="75000"/>
                  <a:lumOff val="25000"/>
                </a:schemeClr>
              </a:solidFill>
              <a:cs typeface="Calibri Light"/>
            </a:endParaRPr>
          </a:p>
          <a:p>
            <a:pPr lvl="2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</a:pP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cs typeface="Calibri Light"/>
            </a:endParaRP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cs typeface="Calibri Light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390CC3A-3FE6-4FF5-A407-EC3389ABC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035932"/>
              </p:ext>
            </p:extLst>
          </p:nvPr>
        </p:nvGraphicFramePr>
        <p:xfrm>
          <a:off x="353785" y="1043213"/>
          <a:ext cx="6064042" cy="185419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2021">
                  <a:extLst>
                    <a:ext uri="{9D8B030D-6E8A-4147-A177-3AD203B41FA5}">
                      <a16:colId xmlns:a16="http://schemas.microsoft.com/office/drawing/2014/main" val="1593022945"/>
                    </a:ext>
                  </a:extLst>
                </a:gridCol>
                <a:gridCol w="3032021">
                  <a:extLst>
                    <a:ext uri="{9D8B030D-6E8A-4147-A177-3AD203B41FA5}">
                      <a16:colId xmlns:a16="http://schemas.microsoft.com/office/drawing/2014/main" val="2877388396"/>
                    </a:ext>
                  </a:extLst>
                </a:gridCol>
              </a:tblGrid>
              <a:tr h="370839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Original Data Set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117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Weighted Average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478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293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47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K-Nearest Neighbors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7578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F963E30-224E-47E0-B1CC-16B5E33727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186558"/>
              </p:ext>
            </p:extLst>
          </p:nvPr>
        </p:nvGraphicFramePr>
        <p:xfrm>
          <a:off x="353785" y="2939140"/>
          <a:ext cx="6064042" cy="185419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2021">
                  <a:extLst>
                    <a:ext uri="{9D8B030D-6E8A-4147-A177-3AD203B41FA5}">
                      <a16:colId xmlns:a16="http://schemas.microsoft.com/office/drawing/2014/main" val="1593022945"/>
                    </a:ext>
                  </a:extLst>
                </a:gridCol>
                <a:gridCol w="3032021">
                  <a:extLst>
                    <a:ext uri="{9D8B030D-6E8A-4147-A177-3AD203B41FA5}">
                      <a16:colId xmlns:a16="http://schemas.microsoft.com/office/drawing/2014/main" val="2877388396"/>
                    </a:ext>
                  </a:extLst>
                </a:gridCol>
              </a:tblGrid>
              <a:tr h="370839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SMOTE Data Set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117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Weighted Average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478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Logistic Regression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0.570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293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K-Nearest Neighbors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47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Random Forest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75780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4476580-9DE2-49FA-B039-6C3B87441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10989"/>
              </p:ext>
            </p:extLst>
          </p:nvPr>
        </p:nvGraphicFramePr>
        <p:xfrm>
          <a:off x="362856" y="4844140"/>
          <a:ext cx="6064042" cy="185419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2021">
                  <a:extLst>
                    <a:ext uri="{9D8B030D-6E8A-4147-A177-3AD203B41FA5}">
                      <a16:colId xmlns:a16="http://schemas.microsoft.com/office/drawing/2014/main" val="1593022945"/>
                    </a:ext>
                  </a:extLst>
                </a:gridCol>
                <a:gridCol w="3032021">
                  <a:extLst>
                    <a:ext uri="{9D8B030D-6E8A-4147-A177-3AD203B41FA5}">
                      <a16:colId xmlns:a16="http://schemas.microsoft.com/office/drawing/2014/main" val="2877388396"/>
                    </a:ext>
                  </a:extLst>
                </a:gridCol>
              </a:tblGrid>
              <a:tr h="370839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Border Line SMOTE Data Set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117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Weighted Average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478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293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K-Nearest Neighbors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47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Random Forest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757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685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6B8143B6-E364-4B2A-B851-31886A634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" y="1008286"/>
            <a:ext cx="11950700" cy="4362004"/>
          </a:xfrm>
          <a:prstGeom prst="rect">
            <a:avLst/>
          </a:prstGeom>
          <a:noFill/>
        </p:spPr>
      </p:pic>
      <p:sp>
        <p:nvSpPr>
          <p:cNvPr id="7" name="Title 4">
            <a:extLst>
              <a:ext uri="{FF2B5EF4-FFF2-40B4-BE49-F238E27FC236}">
                <a16:creationId xmlns:a16="http://schemas.microsoft.com/office/drawing/2014/main" id="{B60596FE-6586-41B5-AF96-C29380347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6236" y="155477"/>
            <a:ext cx="5388830" cy="850535"/>
          </a:xfrm>
        </p:spPr>
        <p:txBody>
          <a:bodyPr lIns="91440" tIns="45720" rIns="91440" bIns="45720" anchor="t"/>
          <a:lstStyle/>
          <a:p>
            <a:r>
              <a:rPr lang="en-US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014319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971" y="368389"/>
            <a:ext cx="5388830" cy="850535"/>
          </a:xfrm>
        </p:spPr>
        <p:txBody>
          <a:bodyPr lIns="91440" tIns="45720" rIns="91440" bIns="45720" anchor="t"/>
          <a:lstStyle/>
          <a:p>
            <a:r>
              <a:rPr lang="en-US"/>
              <a:t>Conclusion</a:t>
            </a:r>
          </a:p>
        </p:txBody>
      </p:sp>
      <p:pic>
        <p:nvPicPr>
          <p:cNvPr id="4" name="Picture Placeholder 3" descr="close up of building">
            <a:extLst>
              <a:ext uri="{FF2B5EF4-FFF2-40B4-BE49-F238E27FC236}">
                <a16:creationId xmlns:a16="http://schemas.microsoft.com/office/drawing/2014/main" id="{5EAB7860-C105-46A8-8B51-C886DCFAB52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2544" r="22544"/>
          <a:stretch>
            <a:fillRect/>
          </a:stretch>
        </p:blipFill>
        <p:spPr/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4025DC1-597A-4C41-9607-190E90E28ECC}"/>
              </a:ext>
            </a:extLst>
          </p:cNvPr>
          <p:cNvSpPr/>
          <p:nvPr/>
        </p:nvSpPr>
        <p:spPr>
          <a:xfrm>
            <a:off x="633639" y="6375852"/>
            <a:ext cx="1830613" cy="3338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1EC80A-82A2-4D8B-B92A-28DA29962309}"/>
              </a:ext>
            </a:extLst>
          </p:cNvPr>
          <p:cNvSpPr txBox="1"/>
          <p:nvPr/>
        </p:nvSpPr>
        <p:spPr>
          <a:xfrm>
            <a:off x="660400" y="1564053"/>
            <a:ext cx="6145681" cy="9582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</a:pPr>
            <a:endParaRPr lang="en-US" sz="1600" u="sng">
              <a:solidFill>
                <a:schemeClr val="tx1">
                  <a:lumMod val="75000"/>
                  <a:lumOff val="25000"/>
                </a:schemeClr>
              </a:solidFill>
              <a:cs typeface="Calibri Light"/>
            </a:endParaRPr>
          </a:p>
          <a:p>
            <a:pPr lvl="2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</a:pP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cs typeface="Calibri Light"/>
            </a:endParaRP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cs typeface="Calibri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AC9231-E17F-4CAD-83D6-6DA85A2F931B}"/>
              </a:ext>
            </a:extLst>
          </p:cNvPr>
          <p:cNvSpPr txBox="1"/>
          <p:nvPr/>
        </p:nvSpPr>
        <p:spPr>
          <a:xfrm>
            <a:off x="338016" y="1715990"/>
            <a:ext cx="6633922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dirty="0"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solidFill>
                  <a:srgbClr val="00B050"/>
                </a:solidFill>
                <a:cs typeface="Calibri Light"/>
              </a:rPr>
              <a:t>The single-best model was Logistic Regression trained upon the Classic SMOTE dataset</a:t>
            </a:r>
          </a:p>
          <a:p>
            <a:endParaRPr lang="en-US" sz="2000" b="1" dirty="0"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solidFill>
                  <a:srgbClr val="000000"/>
                </a:solidFill>
                <a:cs typeface="Calibri Light"/>
              </a:rPr>
              <a:t>All models had better out-of-sample performance when trained upon datasets that adjusted for class imbalances</a:t>
            </a:r>
          </a:p>
          <a:p>
            <a:endParaRPr lang="en-US" sz="2000" b="1" dirty="0"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cs typeface="Calibri Light"/>
              </a:rPr>
              <a:t>Logistic Regression models also had the </a:t>
            </a:r>
            <a:r>
              <a:rPr lang="en-US" sz="2000" b="1" dirty="0">
                <a:solidFill>
                  <a:srgbClr val="7030A0"/>
                </a:solidFill>
                <a:cs typeface="Calibri Light"/>
              </a:rPr>
              <a:t>highest AUC</a:t>
            </a:r>
            <a:r>
              <a:rPr lang="en-US" sz="2000" b="1" dirty="0">
                <a:cs typeface="Calibri Light"/>
              </a:rPr>
              <a:t> (</a:t>
            </a:r>
            <a:r>
              <a:rPr lang="en-US" sz="2000" b="1" dirty="0">
                <a:solidFill>
                  <a:srgbClr val="00B050"/>
                </a:solidFill>
                <a:cs typeface="Calibri Light"/>
              </a:rPr>
              <a:t>.802</a:t>
            </a:r>
            <a:r>
              <a:rPr lang="en-US" sz="2000" b="1" dirty="0">
                <a:cs typeface="Calibri Light"/>
              </a:rPr>
              <a:t>), </a:t>
            </a:r>
            <a:r>
              <a:rPr lang="en-US" sz="2000" b="1" dirty="0">
                <a:solidFill>
                  <a:srgbClr val="7030A0"/>
                </a:solidFill>
                <a:cs typeface="Calibri Light"/>
              </a:rPr>
              <a:t>Overall Accuracy</a:t>
            </a:r>
            <a:r>
              <a:rPr lang="en-US" sz="2000" b="1" dirty="0">
                <a:cs typeface="Calibri Light"/>
              </a:rPr>
              <a:t> (</a:t>
            </a:r>
            <a:r>
              <a:rPr lang="en-US" sz="2000" b="1" dirty="0">
                <a:solidFill>
                  <a:srgbClr val="00B050"/>
                </a:solidFill>
                <a:cs typeface="Calibri Light"/>
              </a:rPr>
              <a:t>86%</a:t>
            </a:r>
            <a:r>
              <a:rPr lang="en-US" sz="2000" b="1" dirty="0">
                <a:cs typeface="Calibri Light"/>
              </a:rPr>
              <a:t>), and </a:t>
            </a:r>
            <a:r>
              <a:rPr lang="en-US" sz="2000" b="1" dirty="0">
                <a:solidFill>
                  <a:srgbClr val="7030A0"/>
                </a:solidFill>
                <a:cs typeface="Calibri Light"/>
              </a:rPr>
              <a:t>Negative Precision</a:t>
            </a:r>
            <a:r>
              <a:rPr lang="en-US" sz="2000" b="1" dirty="0">
                <a:cs typeface="Calibri Light"/>
              </a:rPr>
              <a:t> (</a:t>
            </a:r>
            <a:r>
              <a:rPr lang="en-US" sz="2000" b="1" dirty="0">
                <a:solidFill>
                  <a:srgbClr val="00B050"/>
                </a:solidFill>
                <a:cs typeface="Calibri Light"/>
              </a:rPr>
              <a:t>.934</a:t>
            </a:r>
            <a:r>
              <a:rPr lang="en-US" sz="2000" b="1" dirty="0">
                <a:cs typeface="Calibri Light"/>
              </a:rPr>
              <a:t>)</a:t>
            </a:r>
          </a:p>
          <a:p>
            <a:pPr marL="285750" indent="-285750">
              <a:buFont typeface="Arial"/>
              <a:buChar char="•"/>
            </a:pPr>
            <a:endParaRPr lang="en-US" sz="2000" b="1" dirty="0"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u="sng" dirty="0">
                <a:solidFill>
                  <a:schemeClr val="accent5"/>
                </a:solidFill>
                <a:cs typeface="Calibri Light"/>
              </a:rPr>
              <a:t>Bottom Line</a:t>
            </a:r>
            <a:r>
              <a:rPr lang="en-US" sz="2000" b="1" dirty="0">
                <a:solidFill>
                  <a:schemeClr val="accent5"/>
                </a:solidFill>
                <a:cs typeface="Calibri Light"/>
              </a:rPr>
              <a:t>: Sometimes it’s best to keep </a:t>
            </a:r>
            <a:r>
              <a:rPr lang="en-US" sz="2000" b="1">
                <a:solidFill>
                  <a:schemeClr val="accent5"/>
                </a:solidFill>
                <a:cs typeface="Calibri Light"/>
              </a:rPr>
              <a:t>it simple!</a:t>
            </a:r>
            <a:endParaRPr lang="en-US" sz="2000" b="1" dirty="0">
              <a:solidFill>
                <a:srgbClr val="C00000"/>
              </a:solidFill>
              <a:cs typeface="Calibri Light"/>
            </a:endParaRPr>
          </a:p>
          <a:p>
            <a:endParaRPr lang="en-US" sz="2000" dirty="0">
              <a:cs typeface="Calibri Light"/>
            </a:endParaRPr>
          </a:p>
          <a:p>
            <a:pPr lvl="1"/>
            <a:endParaRPr lang="en-US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316908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092" y="277675"/>
            <a:ext cx="4275138" cy="830997"/>
          </a:xfrm>
        </p:spPr>
        <p:txBody>
          <a:bodyPr lIns="91440" tIns="45720" rIns="91440" bIns="45720" anchor="t"/>
          <a:lstStyle/>
          <a:p>
            <a:r>
              <a:rPr lang="en-US" sz="4000" dirty="0"/>
              <a:t>Introduction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4093" y="1028700"/>
            <a:ext cx="5988241" cy="3560763"/>
          </a:xfrm>
        </p:spPr>
        <p:txBody>
          <a:bodyPr lIns="91440" tIns="45720" rIns="91440" bIns="45720" anchor="t"/>
          <a:lstStyle/>
          <a:p>
            <a:r>
              <a:rPr lang="en-US" sz="1800" b="1" dirty="0">
                <a:cs typeface="Calibri Light"/>
              </a:rPr>
              <a:t>Primary goal was predicting turnover intentions</a:t>
            </a:r>
          </a:p>
          <a:p>
            <a:r>
              <a:rPr lang="en-US" sz="1800" b="1" dirty="0">
                <a:cs typeface="Calibri Light"/>
              </a:rPr>
              <a:t>1,454 employees surveyed across 199 Organizations</a:t>
            </a:r>
            <a:endParaRPr lang="en-US" b="1" dirty="0"/>
          </a:p>
          <a:p>
            <a:pPr lvl="1"/>
            <a:r>
              <a:rPr lang="en-US" sz="1800" dirty="0">
                <a:solidFill>
                  <a:srgbClr val="404040"/>
                </a:solidFill>
                <a:cs typeface="Calibri Light"/>
              </a:rPr>
              <a:t>Convenience Sample of small and medium-sized businesses from 2017-2019 in The Netherlands </a:t>
            </a:r>
          </a:p>
          <a:p>
            <a:r>
              <a:rPr lang="en-US" sz="1800" b="1" dirty="0">
                <a:cs typeface="Calibri Light"/>
              </a:rPr>
              <a:t>Level 1: Individual Employee-Level data</a:t>
            </a:r>
          </a:p>
          <a:p>
            <a:pPr lvl="1"/>
            <a:r>
              <a:rPr lang="en-US" sz="1800" b="1" dirty="0">
                <a:solidFill>
                  <a:schemeClr val="accent5"/>
                </a:solidFill>
                <a:cs typeface="Calibri Light"/>
              </a:rPr>
              <a:t>Demographics </a:t>
            </a:r>
            <a:r>
              <a:rPr lang="en-US" sz="1800" dirty="0">
                <a:solidFill>
                  <a:schemeClr val="accent5"/>
                </a:solidFill>
                <a:cs typeface="Calibri Light"/>
              </a:rPr>
              <a:t>(Gender, Age, Education)</a:t>
            </a:r>
          </a:p>
          <a:p>
            <a:pPr lvl="1"/>
            <a:r>
              <a:rPr lang="en-US" sz="1800" b="1" dirty="0">
                <a:solidFill>
                  <a:schemeClr val="accent5"/>
                </a:solidFill>
                <a:cs typeface="Calibri Light"/>
              </a:rPr>
              <a:t>Job Specific</a:t>
            </a:r>
            <a:r>
              <a:rPr lang="en-US" sz="1800" dirty="0">
                <a:cs typeface="Calibri Light"/>
              </a:rPr>
              <a:t> </a:t>
            </a:r>
            <a:r>
              <a:rPr lang="en-US" sz="1800" dirty="0">
                <a:solidFill>
                  <a:schemeClr val="accent5"/>
                </a:solidFill>
                <a:cs typeface="Calibri Light"/>
              </a:rPr>
              <a:t>(Position, Hours per week, FTE)</a:t>
            </a:r>
          </a:p>
          <a:p>
            <a:pPr lvl="1"/>
            <a:r>
              <a:rPr lang="en-US" sz="1800" b="1" dirty="0">
                <a:solidFill>
                  <a:schemeClr val="accent5"/>
                </a:solidFill>
                <a:cs typeface="Calibri Light"/>
              </a:rPr>
              <a:t>Work Culture</a:t>
            </a:r>
            <a:r>
              <a:rPr lang="en-US" sz="1800" dirty="0">
                <a:solidFill>
                  <a:schemeClr val="accent5"/>
                </a:solidFill>
                <a:cs typeface="Calibri Light"/>
              </a:rPr>
              <a:t> (LMX, Info Share, Employee Voice, Pay Satisfaction, Fairness Perceptions, Career Guidance)</a:t>
            </a:r>
          </a:p>
          <a:p>
            <a:r>
              <a:rPr lang="en-US" sz="1800" b="1" dirty="0">
                <a:cs typeface="Calibri Light"/>
              </a:rPr>
              <a:t>Level 2: Organizational-Level data</a:t>
            </a:r>
          </a:p>
          <a:p>
            <a:pPr lvl="1"/>
            <a:r>
              <a:rPr lang="en-US" sz="1800" b="1" dirty="0">
                <a:solidFill>
                  <a:schemeClr val="accent5"/>
                </a:solidFill>
                <a:cs typeface="Calibri Light"/>
              </a:rPr>
              <a:t>HR Availability </a:t>
            </a:r>
          </a:p>
          <a:p>
            <a:pPr lvl="1"/>
            <a:r>
              <a:rPr lang="en-US" sz="1800" b="1" dirty="0">
                <a:solidFill>
                  <a:schemeClr val="accent5"/>
                </a:solidFill>
                <a:cs typeface="Calibri Light"/>
              </a:rPr>
              <a:t>Turnover Rates</a:t>
            </a:r>
          </a:p>
          <a:p>
            <a:pPr lvl="1"/>
            <a:r>
              <a:rPr lang="en-US" sz="1800" b="1" dirty="0">
                <a:solidFill>
                  <a:schemeClr val="accent5"/>
                </a:solidFill>
                <a:cs typeface="Calibri Light"/>
              </a:rPr>
              <a:t>Employee Involvement </a:t>
            </a:r>
          </a:p>
          <a:p>
            <a:pPr lvl="1"/>
            <a:r>
              <a:rPr lang="en-US" sz="1800" b="1" dirty="0">
                <a:solidFill>
                  <a:schemeClr val="accent5"/>
                </a:solidFill>
                <a:cs typeface="Calibri Light"/>
              </a:rPr>
              <a:t>Corporate Entrepreneurship</a:t>
            </a:r>
          </a:p>
          <a:p>
            <a:endParaRPr lang="en-US">
              <a:cs typeface="Calibri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B121CB-433E-4459-9A2F-DE6B0EB2BB48}"/>
              </a:ext>
            </a:extLst>
          </p:cNvPr>
          <p:cNvSpPr/>
          <p:nvPr/>
        </p:nvSpPr>
        <p:spPr>
          <a:xfrm>
            <a:off x="633639" y="6375852"/>
            <a:ext cx="1830613" cy="3338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text, toy, doll, vector graphics&#10;&#10;Description automatically generated">
            <a:extLst>
              <a:ext uri="{FF2B5EF4-FFF2-40B4-BE49-F238E27FC236}">
                <a16:creationId xmlns:a16="http://schemas.microsoft.com/office/drawing/2014/main" id="{D7C4C94D-04BC-4628-B521-70532147E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862" y="1315916"/>
            <a:ext cx="5556738" cy="415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348" y="434754"/>
            <a:ext cx="4724522" cy="549746"/>
          </a:xfrm>
        </p:spPr>
        <p:txBody>
          <a:bodyPr lIns="91440" tIns="45720" rIns="91440" bIns="45720" anchor="t"/>
          <a:lstStyle/>
          <a:p>
            <a:r>
              <a:rPr lang="en-US" sz="4000" dirty="0"/>
              <a:t>Introduction cont.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03AADD-A4FE-4CE8-944C-3F9C9777F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0347" y="1233341"/>
            <a:ext cx="5838214" cy="2398224"/>
          </a:xfrm>
        </p:spPr>
        <p:txBody>
          <a:bodyPr lIns="91440" tIns="45720" rIns="91440" bIns="45720" anchor="t"/>
          <a:lstStyle/>
          <a:p>
            <a:pPr marL="0" indent="0" algn="ctr">
              <a:buNone/>
            </a:pPr>
            <a:r>
              <a:rPr lang="en-US" sz="1600" b="1" u="sng" dirty="0">
                <a:cs typeface="Calibri Light"/>
              </a:rPr>
              <a:t>Original Study</a:t>
            </a:r>
          </a:p>
          <a:p>
            <a:pPr marL="342900" indent="-342900"/>
            <a:r>
              <a:rPr lang="en-US" sz="1600" b="1" dirty="0">
                <a:cs typeface="Calibri Light"/>
              </a:rPr>
              <a:t>Compared predictive models with both Level 1 and Level 2 predictors</a:t>
            </a:r>
          </a:p>
          <a:p>
            <a:pPr marL="619125" lvl="1" indent="-342900"/>
            <a:r>
              <a:rPr lang="en-US" sz="1600" b="1" dirty="0">
                <a:cs typeface="Calibri Light"/>
              </a:rPr>
              <a:t>Predicted Turnover Intentions</a:t>
            </a:r>
            <a:r>
              <a:rPr lang="en-US" sz="1600" dirty="0">
                <a:cs typeface="Calibri Light"/>
              </a:rPr>
              <a:t> from a variety of employee-level and organizational-level factors</a:t>
            </a:r>
          </a:p>
          <a:p>
            <a:pPr marL="619125" lvl="1" indent="-342900"/>
            <a:r>
              <a:rPr lang="en-US" sz="1600" b="1" dirty="0">
                <a:cs typeface="Calibri Light"/>
              </a:rPr>
              <a:t>Multilevel Modeling Approach</a:t>
            </a:r>
            <a:r>
              <a:rPr lang="en-US" sz="1600" dirty="0">
                <a:cs typeface="Calibri Light"/>
              </a:rPr>
              <a:t>: Compared fixed-effects and random-effects models for several different model-types</a:t>
            </a:r>
          </a:p>
          <a:p>
            <a:pPr marL="619125" lvl="1" indent="-342900"/>
            <a:r>
              <a:rPr lang="en-US" sz="1600" dirty="0">
                <a:solidFill>
                  <a:srgbClr val="00B050"/>
                </a:solidFill>
                <a:latin typeface="Calibri Light"/>
                <a:cs typeface="Calibri Light"/>
              </a:rPr>
              <a:t>Yuan, S., Kroon, B., &amp; Kramer, A. (2021). Building prediction models with grouped data: A case study on the prediction of turnover intention. Human Resource Management Journal.</a:t>
            </a:r>
          </a:p>
          <a:p>
            <a:pPr marL="0" indent="0">
              <a:buNone/>
            </a:pPr>
            <a:endParaRPr lang="en-US">
              <a:cs typeface="Calibri Light"/>
            </a:endParaRPr>
          </a:p>
        </p:txBody>
      </p:sp>
      <p:pic>
        <p:nvPicPr>
          <p:cNvPr id="4" name="Picture Placeholder 3" descr="close up of building">
            <a:extLst>
              <a:ext uri="{FF2B5EF4-FFF2-40B4-BE49-F238E27FC236}">
                <a16:creationId xmlns:a16="http://schemas.microsoft.com/office/drawing/2014/main" id="{5EAB7860-C105-46A8-8B51-C886DCFAB52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2544" r="22544"/>
          <a:stretch>
            <a:fillRect/>
          </a:stretch>
        </p:blipFill>
        <p:spPr/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4025DC1-597A-4C41-9607-190E90E28ECC}"/>
              </a:ext>
            </a:extLst>
          </p:cNvPr>
          <p:cNvSpPr/>
          <p:nvPr/>
        </p:nvSpPr>
        <p:spPr>
          <a:xfrm>
            <a:off x="633639" y="6375852"/>
            <a:ext cx="1830613" cy="3338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1EC80A-82A2-4D8B-B92A-28DA29962309}"/>
              </a:ext>
            </a:extLst>
          </p:cNvPr>
          <p:cNvSpPr txBox="1"/>
          <p:nvPr/>
        </p:nvSpPr>
        <p:spPr>
          <a:xfrm>
            <a:off x="540085" y="4112794"/>
            <a:ext cx="6373201" cy="20631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</a:pPr>
            <a:r>
              <a:rPr lang="en-US" sz="1600" b="1" u="sng" dirty="0">
                <a:solidFill>
                  <a:schemeClr val="tx1">
                    <a:lumMod val="75000"/>
                    <a:lumOff val="25000"/>
                  </a:schemeClr>
                </a:solidFill>
                <a:cs typeface="Calibri Light"/>
              </a:rPr>
              <a:t>Our Study </a:t>
            </a:r>
            <a:endParaRPr lang="en-US" sz="1600" b="1" u="sng">
              <a:solidFill>
                <a:schemeClr val="tx1">
                  <a:lumMod val="75000"/>
                  <a:lumOff val="25000"/>
                </a:schemeClr>
              </a:solidFill>
              <a:cs typeface="Calibri Ligh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Wingdings"/>
              <a:buChar char="§"/>
            </a:pPr>
            <a:r>
              <a:rPr lang="en-US" sz="1600" b="1" dirty="0">
                <a:solidFill>
                  <a:srgbClr val="7030A0"/>
                </a:solidFill>
                <a:cs typeface="Calibri Light"/>
              </a:rPr>
              <a:t>Goal: Classify employees as high-risk or low-risk in terms of turnover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accent5"/>
                </a:solidFill>
                <a:cs typeface="Calibri Light"/>
              </a:rPr>
              <a:t>Compared predictive models with only Level 1 predictors </a:t>
            </a: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 Light"/>
              </a:rPr>
              <a:t>Demographics (Gender, Age, Education)</a:t>
            </a: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cs typeface="Calibri Light"/>
              </a:rPr>
              <a:t>Job-specific (Voice Level, Proactivity, Pay Satisfaction)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Calibri Light"/>
            </a:endParaRP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cs typeface="Calibri Light"/>
              </a:rPr>
              <a:t>Work-culture perceptions (LMX, Career Guidance, Fairness)</a:t>
            </a:r>
          </a:p>
        </p:txBody>
      </p:sp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8" y="166403"/>
            <a:ext cx="5388830" cy="850535"/>
          </a:xfrm>
        </p:spPr>
        <p:txBody>
          <a:bodyPr lIns="91440" tIns="45720" rIns="91440" bIns="45720" anchor="t"/>
          <a:lstStyle/>
          <a:p>
            <a:r>
              <a:rPr lang="en-US" sz="4000" dirty="0"/>
              <a:t>Methods</a:t>
            </a:r>
          </a:p>
        </p:txBody>
      </p:sp>
      <p:pic>
        <p:nvPicPr>
          <p:cNvPr id="4" name="Picture Placeholder 3" descr="close up of building">
            <a:extLst>
              <a:ext uri="{FF2B5EF4-FFF2-40B4-BE49-F238E27FC236}">
                <a16:creationId xmlns:a16="http://schemas.microsoft.com/office/drawing/2014/main" id="{5EAB7860-C105-46A8-8B51-C886DCFAB52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2544" r="22544"/>
          <a:stretch>
            <a:fillRect/>
          </a:stretch>
        </p:blipFill>
        <p:spPr/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4025DC1-597A-4C41-9607-190E90E28ECC}"/>
              </a:ext>
            </a:extLst>
          </p:cNvPr>
          <p:cNvSpPr/>
          <p:nvPr/>
        </p:nvSpPr>
        <p:spPr>
          <a:xfrm>
            <a:off x="633639" y="6375852"/>
            <a:ext cx="1830613" cy="3338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1EC80A-82A2-4D8B-B92A-28DA29962309}"/>
              </a:ext>
            </a:extLst>
          </p:cNvPr>
          <p:cNvSpPr txBox="1"/>
          <p:nvPr/>
        </p:nvSpPr>
        <p:spPr>
          <a:xfrm>
            <a:off x="435102" y="591500"/>
            <a:ext cx="6376286" cy="67567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</a:pPr>
            <a:endParaRPr lang="en-US" sz="1600" b="1" u="sng" dirty="0">
              <a:solidFill>
                <a:schemeClr val="tx1">
                  <a:lumMod val="75000"/>
                  <a:lumOff val="25000"/>
                </a:schemeClr>
              </a:solidFill>
              <a:cs typeface="Calibri Light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 Light"/>
              </a:rPr>
              <a:t>Dichotomized Turnover Intentions (originally 5-point Likert scale)</a:t>
            </a: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400" b="1">
                <a:solidFill>
                  <a:schemeClr val="accent5"/>
                </a:solidFill>
                <a:cs typeface="Calibri Light"/>
              </a:rPr>
              <a:t>All employees with TO intentions &gt; 3 labelled as High Risk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</a:pPr>
            <a:endParaRPr lang="en-US" sz="1400" b="1" dirty="0">
              <a:solidFill>
                <a:schemeClr val="accent5"/>
              </a:solidFill>
              <a:cs typeface="Calibri Light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Wingdings,Sans-Serif"/>
              <a:buChar char="§"/>
            </a:pPr>
            <a:r>
              <a:rPr lang="en-US" sz="1400" b="1">
                <a:solidFill>
                  <a:schemeClr val="accent5"/>
                </a:solidFill>
                <a:ea typeface="+mn-lt"/>
                <a:cs typeface="+mn-lt"/>
              </a:rPr>
              <a:t>Class imbalance after dichotomizing </a:t>
            </a:r>
            <a:endParaRPr lang="en-US" sz="1400">
              <a:ea typeface="+mn-lt"/>
              <a:cs typeface="+mn-lt"/>
            </a:endParaRP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Font typeface="Wingdings,Sans-Serif"/>
              <a:buChar char="§"/>
            </a:pPr>
            <a:r>
              <a:rPr lang="en-US" sz="1400" b="1">
                <a:solidFill>
                  <a:schemeClr val="accent5"/>
                </a:solidFill>
                <a:ea typeface="+mn-lt"/>
                <a:cs typeface="+mn-lt"/>
              </a:rPr>
              <a:t>1,239 Low Risk vs 215 High Risk (85% vs 15%)</a:t>
            </a:r>
            <a:endParaRPr lang="en-US">
              <a:cs typeface="Calibri Light"/>
            </a:endParaRPr>
          </a:p>
          <a:p>
            <a:pPr lvl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</a:pPr>
            <a:endParaRPr lang="en-US" sz="1400" b="1" dirty="0">
              <a:solidFill>
                <a:srgbClr val="11224E"/>
              </a:solidFill>
              <a:cs typeface="Calibri Light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 Light"/>
              </a:rPr>
              <a:t>SMOTE (Synthetic Minority Oversampling Technique) to address imbalance</a:t>
            </a: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accent5"/>
                </a:solidFill>
                <a:cs typeface="Calibri Light"/>
              </a:rPr>
              <a:t>Oversampling of minority class by creating similar composites</a:t>
            </a: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400" b="1">
                <a:solidFill>
                  <a:schemeClr val="accent5"/>
                </a:solidFill>
                <a:cs typeface="Calibri Light"/>
              </a:rPr>
              <a:t>771 Low Risk vs 683 High Risk (53% vs 47%)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</a:pPr>
            <a:endParaRPr lang="en-US" sz="1400" b="1" dirty="0">
              <a:solidFill>
                <a:schemeClr val="accent5"/>
              </a:solidFill>
              <a:ea typeface="+mn-lt"/>
              <a:cs typeface="+mn-lt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,Sans-Serif" panose="05000000000000000000" pitchFamily="2" charset="2"/>
              <a:buChar char="§"/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Data set split into training and test sets (70% split)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Font typeface="Wingdings,Sans-Serif" panose="05000000000000000000" pitchFamily="2" charset="2"/>
              <a:buChar char="§"/>
            </a:pPr>
            <a:r>
              <a:rPr lang="en-US" sz="1400" b="1">
                <a:solidFill>
                  <a:schemeClr val="accent5"/>
                </a:solidFill>
                <a:ea typeface="+mn-lt"/>
                <a:cs typeface="+mn-lt"/>
              </a:rPr>
              <a:t>All models trained on training data and evaluated on testing data</a:t>
            </a:r>
            <a:endParaRPr lang="en-US"/>
          </a:p>
          <a:p>
            <a:pPr lvl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Calibri Light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 Light"/>
              </a:rPr>
              <a:t>Used 3 different classification models on both original and synthetic datasets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Arial"/>
              <a:buChar char="•"/>
            </a:pPr>
            <a:r>
              <a:rPr lang="en-US" sz="1400" b="1" dirty="0">
                <a:solidFill>
                  <a:srgbClr val="7030A0"/>
                </a:solidFill>
                <a:cs typeface="Calibri Light"/>
              </a:rPr>
              <a:t>Logistic Regression, K-Nearest Neighbors (KNN), Random Forest (RF)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Calibri Light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 Light"/>
              </a:rPr>
              <a:t>Evaluated predictive performance across final 9 models (3 models x 3 datasets)</a:t>
            </a: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400" b="1">
                <a:solidFill>
                  <a:schemeClr val="accent5"/>
                </a:solidFill>
                <a:cs typeface="Calibri Light"/>
              </a:rPr>
              <a:t>AUC, Accuracy, Precision, Recall, Weighted Score</a:t>
            </a:r>
          </a:p>
          <a:p>
            <a:pPr lvl="2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</a:pP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cs typeface="Calibri Light"/>
            </a:endParaRP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22213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3780" y="93496"/>
            <a:ext cx="5881601" cy="850535"/>
          </a:xfrm>
        </p:spPr>
        <p:txBody>
          <a:bodyPr lIns="91440" tIns="45720" rIns="91440" bIns="45720" anchor="t"/>
          <a:lstStyle/>
          <a:p>
            <a:r>
              <a:rPr lang="en-US" sz="4000"/>
              <a:t>Train/Test Split </a:t>
            </a: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025DC1-597A-4C41-9607-190E90E28ECC}"/>
              </a:ext>
            </a:extLst>
          </p:cNvPr>
          <p:cNvSpPr/>
          <p:nvPr/>
        </p:nvSpPr>
        <p:spPr>
          <a:xfrm>
            <a:off x="633639" y="6375852"/>
            <a:ext cx="1830613" cy="3338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989647-9C73-4789-80C1-2C6A061C21A9}"/>
              </a:ext>
            </a:extLst>
          </p:cNvPr>
          <p:cNvSpPr/>
          <p:nvPr/>
        </p:nvSpPr>
        <p:spPr>
          <a:xfrm>
            <a:off x="9168039" y="5294538"/>
            <a:ext cx="1830613" cy="9325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3" descr="Chart&#10;&#10;Description automatically generated">
            <a:extLst>
              <a:ext uri="{FF2B5EF4-FFF2-40B4-BE49-F238E27FC236}">
                <a16:creationId xmlns:a16="http://schemas.microsoft.com/office/drawing/2014/main" id="{3B5A811F-5F62-493C-B2E1-A22D3DD90C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762" t="13582" r="3743" b="8829"/>
          <a:stretch/>
        </p:blipFill>
        <p:spPr>
          <a:xfrm>
            <a:off x="2578768" y="1013160"/>
            <a:ext cx="6430050" cy="535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301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4025DC1-597A-4C41-9607-190E90E28ECC}"/>
              </a:ext>
            </a:extLst>
          </p:cNvPr>
          <p:cNvSpPr/>
          <p:nvPr/>
        </p:nvSpPr>
        <p:spPr>
          <a:xfrm>
            <a:off x="633639" y="6375852"/>
            <a:ext cx="1830613" cy="3338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989647-9C73-4789-80C1-2C6A061C21A9}"/>
              </a:ext>
            </a:extLst>
          </p:cNvPr>
          <p:cNvSpPr/>
          <p:nvPr/>
        </p:nvSpPr>
        <p:spPr>
          <a:xfrm>
            <a:off x="9168039" y="5294538"/>
            <a:ext cx="1830613" cy="9325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D3E2B-E2CD-4279-850F-388C409DF6EC}"/>
              </a:ext>
            </a:extLst>
          </p:cNvPr>
          <p:cNvSpPr txBox="1"/>
          <p:nvPr/>
        </p:nvSpPr>
        <p:spPr>
          <a:xfrm>
            <a:off x="5710516" y="1676401"/>
            <a:ext cx="203723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 Light"/>
            </a:endParaRPr>
          </a:p>
        </p:txBody>
      </p:sp>
      <p:pic>
        <p:nvPicPr>
          <p:cNvPr id="2" name="Picture 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4BECFFED-4AC2-4E7D-BF7A-82E78CDFD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19" y="612175"/>
            <a:ext cx="11069170" cy="489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278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2064" y="144067"/>
            <a:ext cx="6845594" cy="850535"/>
          </a:xfrm>
        </p:spPr>
        <p:txBody>
          <a:bodyPr lIns="91440" tIns="45720" rIns="91440" bIns="45720" anchor="t"/>
          <a:lstStyle/>
          <a:p>
            <a:pPr algn="ctr"/>
            <a:r>
              <a:rPr lang="en-US" sz="4000" dirty="0"/>
              <a:t>K-Nearest Neighbors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025DC1-597A-4C41-9607-190E90E28ECC}"/>
              </a:ext>
            </a:extLst>
          </p:cNvPr>
          <p:cNvSpPr/>
          <p:nvPr/>
        </p:nvSpPr>
        <p:spPr>
          <a:xfrm>
            <a:off x="633639" y="6375852"/>
            <a:ext cx="1830613" cy="3338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65F61B2C-1E61-4796-908B-0B8ADE06B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841" y="999566"/>
            <a:ext cx="7707405" cy="583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827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2735" y="200096"/>
            <a:ext cx="3941835" cy="850535"/>
          </a:xfrm>
        </p:spPr>
        <p:txBody>
          <a:bodyPr lIns="91440" tIns="45720" rIns="91440" bIns="45720" anchor="t"/>
          <a:lstStyle/>
          <a:p>
            <a:pPr algn="ctr"/>
            <a:r>
              <a:rPr lang="en-US" sz="4000" dirty="0"/>
              <a:t>Decision Tree</a:t>
            </a:r>
            <a:r>
              <a:rPr lang="en-US" dirty="0"/>
              <a:t> </a:t>
            </a: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025DC1-597A-4C41-9607-190E90E28ECC}"/>
              </a:ext>
            </a:extLst>
          </p:cNvPr>
          <p:cNvSpPr/>
          <p:nvPr/>
        </p:nvSpPr>
        <p:spPr>
          <a:xfrm>
            <a:off x="633639" y="6375852"/>
            <a:ext cx="1830613" cy="3338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6" descr="Diagram&#10;&#10;Description automatically generated">
            <a:extLst>
              <a:ext uri="{FF2B5EF4-FFF2-40B4-BE49-F238E27FC236}">
                <a16:creationId xmlns:a16="http://schemas.microsoft.com/office/drawing/2014/main" id="{87F37077-F7E3-4021-9CC8-1F9437662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018" y="1147958"/>
            <a:ext cx="8189257" cy="549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476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9176" y="256126"/>
            <a:ext cx="5096040" cy="850535"/>
          </a:xfrm>
        </p:spPr>
        <p:txBody>
          <a:bodyPr lIns="91440" tIns="45720" rIns="91440" bIns="45720" anchor="t"/>
          <a:lstStyle/>
          <a:p>
            <a:pPr algn="ctr"/>
            <a:r>
              <a:rPr lang="en-US" sz="4000" dirty="0"/>
              <a:t>Random Forest</a:t>
            </a:r>
            <a:r>
              <a:rPr lang="en-US" dirty="0"/>
              <a:t> </a:t>
            </a: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025DC1-597A-4C41-9607-190E90E28ECC}"/>
              </a:ext>
            </a:extLst>
          </p:cNvPr>
          <p:cNvSpPr/>
          <p:nvPr/>
        </p:nvSpPr>
        <p:spPr>
          <a:xfrm>
            <a:off x="633639" y="6375852"/>
            <a:ext cx="1830613" cy="3338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5" descr="Diagram&#10;&#10;Description automatically generated">
            <a:extLst>
              <a:ext uri="{FF2B5EF4-FFF2-40B4-BE49-F238E27FC236}">
                <a16:creationId xmlns:a16="http://schemas.microsoft.com/office/drawing/2014/main" id="{00E53108-2D9C-4FB5-BAA4-77B8B0690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822" y="1037658"/>
            <a:ext cx="8287751" cy="567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7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LW_v2" id="{C590A786-F65F-42F6-9E48-12C78E3C86B3}" vid="{FEE92C9D-6350-4ECD-87A4-004D12BB2B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EA9014-ED64-4558-B1E1-D03F0EE32BEB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19EB750-A6DA-4BE8-B87B-FC499FE73360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1</TotalTime>
  <Words>614</Words>
  <Application>Microsoft Office PowerPoint</Application>
  <PresentationFormat>Widescreen</PresentationFormat>
  <Paragraphs>107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Corbel</vt:lpstr>
      <vt:lpstr>Wingdings</vt:lpstr>
      <vt:lpstr>Wingdings,Sans-Serif</vt:lpstr>
      <vt:lpstr>Office Theme</vt:lpstr>
      <vt:lpstr>Predicting Turnover Intentions</vt:lpstr>
      <vt:lpstr>Introduction</vt:lpstr>
      <vt:lpstr>Introduction cont.</vt:lpstr>
      <vt:lpstr>Methods</vt:lpstr>
      <vt:lpstr>Train/Test Split </vt:lpstr>
      <vt:lpstr>PowerPoint Presentation</vt:lpstr>
      <vt:lpstr>K-Nearest Neighbors</vt:lpstr>
      <vt:lpstr>Decision Tree </vt:lpstr>
      <vt:lpstr>Random Forest </vt:lpstr>
      <vt:lpstr>Performance Metric Selection </vt:lpstr>
      <vt:lpstr>Results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Review</dc:title>
  <dc:creator>Goodwin, Gordon</dc:creator>
  <cp:lastModifiedBy>Goodwin, Gordon</cp:lastModifiedBy>
  <cp:revision>402</cp:revision>
  <dcterms:created xsi:type="dcterms:W3CDTF">2021-11-23T20:34:38Z</dcterms:created>
  <dcterms:modified xsi:type="dcterms:W3CDTF">2022-03-30T22:55:44Z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