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4" r:id="rId5"/>
    <p:sldId id="302" r:id="rId6"/>
    <p:sldId id="315" r:id="rId7"/>
    <p:sldId id="327" r:id="rId8"/>
    <p:sldId id="335" r:id="rId9"/>
    <p:sldId id="333" r:id="rId10"/>
    <p:sldId id="330" r:id="rId11"/>
    <p:sldId id="334" r:id="rId12"/>
    <p:sldId id="331" r:id="rId13"/>
    <p:sldId id="328" r:id="rId14"/>
    <p:sldId id="329" r:id="rId15"/>
    <p:sldId id="336" r:id="rId16"/>
    <p:sldId id="3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36A66-6127-0D12-D5AA-2FDE9390E2F6}" v="687" dt="2021-11-28T04:35:02.155"/>
    <p1510:client id="{162BD535-8337-3DFF-490F-B5C2E5767A74}" v="2909" dt="2021-11-23T22:44:36.774"/>
    <p1510:client id="{4840A32A-E716-32FA-5821-A027B0CE38F8}" v="6832" dt="2021-11-24T00:16:52.343"/>
    <p1510:client id="{D57D41DE-04DC-84B8-B905-8578153C9FFE}" v="1677" dt="2021-11-27T02:32:11.55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11/27/2021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11/27/2021</a:t>
            </a:fld>
            <a:endParaRPr lang="en-US" sz="110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77" y="3133606"/>
            <a:ext cx="6367241" cy="777330"/>
          </a:xfrm>
        </p:spPr>
        <p:txBody>
          <a:bodyPr lIns="91440" tIns="45720" rIns="91440" bIns="45720" anchor="t"/>
          <a:lstStyle/>
          <a:p>
            <a:r>
              <a:rPr lang="en-US" sz="3200"/>
              <a:t>Predicting Turnover Intentions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b"/>
          <a:lstStyle/>
          <a:p>
            <a:r>
              <a:rPr lang="en-US"/>
              <a:t>November 29, 2021</a:t>
            </a:r>
          </a:p>
          <a:p>
            <a:r>
              <a:rPr lang="en-US">
                <a:cs typeface="Calibri Light"/>
              </a:rPr>
              <a:t>Tyler Hurt &amp; Gordon Goodwin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84" y="184096"/>
            <a:ext cx="6268758" cy="850535"/>
          </a:xfrm>
        </p:spPr>
        <p:txBody>
          <a:bodyPr lIns="91440" tIns="45720" rIns="91440" bIns="45720" anchor="t"/>
          <a:lstStyle/>
          <a:p>
            <a:r>
              <a:rPr lang="en-US" sz="3200"/>
              <a:t>Performance Metric Selection 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-63405" y="567151"/>
            <a:ext cx="6872827" cy="6163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b="1" u="sng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,Sans-Serif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How to prioritize performance metrics from the viewpoint of the employer?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Wingdings,Sans-Serif" panose="05000000000000000000" pitchFamily="2" charset="2"/>
              <a:buChar char="§"/>
            </a:pPr>
            <a:r>
              <a:rPr lang="en-US" sz="1600" b="1" u="sng" dirty="0">
                <a:solidFill>
                  <a:schemeClr val="accent5"/>
                </a:solidFill>
                <a:ea typeface="+mn-lt"/>
                <a:cs typeface="+mn-lt"/>
              </a:rPr>
              <a:t>Goal:</a:t>
            </a:r>
            <a:r>
              <a:rPr lang="en-US" sz="1600" b="1" dirty="0">
                <a:solidFill>
                  <a:schemeClr val="accent5"/>
                </a:solidFill>
                <a:ea typeface="+mn-lt"/>
                <a:cs typeface="+mn-lt"/>
              </a:rPr>
              <a:t> identify employees who are thinking of quitting in order to employ potential interventions for employee retention</a:t>
            </a:r>
            <a:endParaRPr lang="en-US" sz="1600" b="1">
              <a:solidFill>
                <a:schemeClr val="accent5"/>
              </a:solidFill>
              <a:cs typeface="Calibri Light"/>
            </a:endParaRPr>
          </a:p>
          <a:p>
            <a:pPr marL="1200150" lvl="2" indent="-28575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Precision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: % of all employees predicted as High-Risk that were truly High-Risk</a:t>
            </a:r>
            <a:r>
              <a:rPr lang="en-US" sz="1600" b="1" dirty="0">
                <a:solidFill>
                  <a:schemeClr val="accent5"/>
                </a:solidFill>
                <a:cs typeface="Calibri Light"/>
              </a:rPr>
              <a:t> </a:t>
            </a:r>
            <a:endParaRPr lang="en-US" sz="1600" b="1" dirty="0">
              <a:solidFill>
                <a:schemeClr val="accent5"/>
              </a:solidFill>
              <a:ea typeface="+mn-lt"/>
              <a:cs typeface="+mn-lt"/>
            </a:endParaRPr>
          </a:p>
          <a:p>
            <a:pPr marL="1200150" lvl="2" indent="-28575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Recall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: % of all High-Risk employees that were "detected" and predicted as such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Prioritize detection of High-Risk employees but try to mitigate false pos. 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/>
                </a:solidFill>
                <a:cs typeface="Calibri Light"/>
              </a:rPr>
              <a:t>Failing to detect employees who end up quitting is the costliest mistake an employer can make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/>
                </a:solidFill>
                <a:cs typeface="Calibri Light"/>
              </a:rPr>
              <a:t>False positives are also costly to the employer because they represent unnecessary interventions, but less costly than rehiring</a:t>
            </a: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b="1" dirty="0">
              <a:solidFill>
                <a:schemeClr val="accent5"/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Created custom composite performance metric for final model selection 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/>
                </a:solidFill>
                <a:cs typeface="Calibri Light"/>
              </a:rPr>
              <a:t>High-Risk Recall (2/3 weight) + High-Risk Precision (1/3 weight)</a:t>
            </a: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b="1" dirty="0">
              <a:solidFill>
                <a:schemeClr val="accent5"/>
              </a:solidFill>
              <a:cs typeface="Calibri Light"/>
            </a:endParaRPr>
          </a:p>
          <a:p>
            <a:pPr marL="1714500" lvl="3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1775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71" y="368389"/>
            <a:ext cx="5388830" cy="850535"/>
          </a:xfrm>
        </p:spPr>
        <p:txBody>
          <a:bodyPr lIns="91440" tIns="45720" rIns="91440" bIns="45720" anchor="t"/>
          <a:lstStyle/>
          <a:p>
            <a:pPr algn="ctr"/>
            <a:r>
              <a:rPr lang="en-US" sz="4000" dirty="0"/>
              <a:t>Results</a:t>
            </a:r>
            <a:endParaRPr lang="en-US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660400" y="1564053"/>
            <a:ext cx="6145681" cy="958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u="sng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90CC3A-3FE6-4FF5-A407-EC3389ABC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35932"/>
              </p:ext>
            </p:extLst>
          </p:nvPr>
        </p:nvGraphicFramePr>
        <p:xfrm>
          <a:off x="353785" y="1043213"/>
          <a:ext cx="6064042" cy="18541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2021">
                  <a:extLst>
                    <a:ext uri="{9D8B030D-6E8A-4147-A177-3AD203B41FA5}">
                      <a16:colId xmlns:a16="http://schemas.microsoft.com/office/drawing/2014/main" val="1593022945"/>
                    </a:ext>
                  </a:extLst>
                </a:gridCol>
                <a:gridCol w="3032021">
                  <a:extLst>
                    <a:ext uri="{9D8B030D-6E8A-4147-A177-3AD203B41FA5}">
                      <a16:colId xmlns:a16="http://schemas.microsoft.com/office/drawing/2014/main" val="2877388396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Original Data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1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Weighted Average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9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578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963E30-224E-47E0-B1CC-16B5E3372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86558"/>
              </p:ext>
            </p:extLst>
          </p:nvPr>
        </p:nvGraphicFramePr>
        <p:xfrm>
          <a:off x="353785" y="2939140"/>
          <a:ext cx="6064042" cy="18541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2021">
                  <a:extLst>
                    <a:ext uri="{9D8B030D-6E8A-4147-A177-3AD203B41FA5}">
                      <a16:colId xmlns:a16="http://schemas.microsoft.com/office/drawing/2014/main" val="1593022945"/>
                    </a:ext>
                  </a:extLst>
                </a:gridCol>
                <a:gridCol w="3032021">
                  <a:extLst>
                    <a:ext uri="{9D8B030D-6E8A-4147-A177-3AD203B41FA5}">
                      <a16:colId xmlns:a16="http://schemas.microsoft.com/office/drawing/2014/main" val="2877388396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SMOTE Data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1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Weighted Average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9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Random Forest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578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476580-9DE2-49FA-B039-6C3B8744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0989"/>
              </p:ext>
            </p:extLst>
          </p:nvPr>
        </p:nvGraphicFramePr>
        <p:xfrm>
          <a:off x="362856" y="4844140"/>
          <a:ext cx="6064042" cy="18541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2021">
                  <a:extLst>
                    <a:ext uri="{9D8B030D-6E8A-4147-A177-3AD203B41FA5}">
                      <a16:colId xmlns:a16="http://schemas.microsoft.com/office/drawing/2014/main" val="1593022945"/>
                    </a:ext>
                  </a:extLst>
                </a:gridCol>
                <a:gridCol w="3032021">
                  <a:extLst>
                    <a:ext uri="{9D8B030D-6E8A-4147-A177-3AD203B41FA5}">
                      <a16:colId xmlns:a16="http://schemas.microsoft.com/office/drawing/2014/main" val="2877388396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Border Line SMOTE Data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1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Weighted Average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9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Random Forest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5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68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6B8143B6-E364-4B2A-B851-31886A63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008286"/>
            <a:ext cx="11950700" cy="4362004"/>
          </a:xfrm>
          <a:prstGeom prst="rect">
            <a:avLst/>
          </a:prstGeom>
          <a:noFill/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B60596FE-6586-41B5-AF96-C2938034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236" y="155477"/>
            <a:ext cx="5388830" cy="850535"/>
          </a:xfrm>
        </p:spPr>
        <p:txBody>
          <a:bodyPr lIns="91440" tIns="45720" rIns="91440" bIns="45720" anchor="t"/>
          <a:lstStyle/>
          <a:p>
            <a:r>
              <a:rPr lang="en-US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1431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71" y="368389"/>
            <a:ext cx="5388830" cy="850535"/>
          </a:xfrm>
        </p:spPr>
        <p:txBody>
          <a:bodyPr lIns="91440" tIns="45720" rIns="91440" bIns="45720" anchor="t"/>
          <a:lstStyle/>
          <a:p>
            <a:r>
              <a:rPr lang="en-US"/>
              <a:t>Conclusion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660400" y="1564053"/>
            <a:ext cx="6145681" cy="958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u="sng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C9231-E17F-4CAD-83D6-6DA85A2F931B}"/>
              </a:ext>
            </a:extLst>
          </p:cNvPr>
          <p:cNvSpPr txBox="1"/>
          <p:nvPr/>
        </p:nvSpPr>
        <p:spPr>
          <a:xfrm>
            <a:off x="338016" y="1715990"/>
            <a:ext cx="6633922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00B050"/>
                </a:solidFill>
                <a:cs typeface="Calibri Light"/>
              </a:rPr>
              <a:t>The single-best model was Logistic Regression trained upon the Classic SMOTE dataset</a:t>
            </a:r>
          </a:p>
          <a:p>
            <a:endParaRPr lang="en-US" sz="2000" b="1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cs typeface="Calibri Light"/>
              </a:rPr>
              <a:t>All models had better out-of-sample performance when trained upon datasets that adjusted for class imbalances</a:t>
            </a:r>
          </a:p>
          <a:p>
            <a:endParaRPr lang="en-US" sz="2000" b="1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cs typeface="Calibri Light"/>
              </a:rPr>
              <a:t>Logistic Regression models also had the </a:t>
            </a:r>
            <a:r>
              <a:rPr lang="en-US" sz="2000" b="1" dirty="0">
                <a:solidFill>
                  <a:srgbClr val="7030A0"/>
                </a:solidFill>
                <a:cs typeface="Calibri Light"/>
              </a:rPr>
              <a:t>highest AUC</a:t>
            </a:r>
            <a:r>
              <a:rPr lang="en-US" sz="2000" b="1" dirty="0">
                <a:cs typeface="Calibri Light"/>
              </a:rPr>
              <a:t> (</a:t>
            </a:r>
            <a:r>
              <a:rPr lang="en-US" sz="2000" b="1" dirty="0">
                <a:solidFill>
                  <a:srgbClr val="00B050"/>
                </a:solidFill>
                <a:cs typeface="Calibri Light"/>
              </a:rPr>
              <a:t>.802</a:t>
            </a:r>
            <a:r>
              <a:rPr lang="en-US" sz="2000" b="1" dirty="0">
                <a:cs typeface="Calibri Light"/>
              </a:rPr>
              <a:t>), </a:t>
            </a:r>
            <a:r>
              <a:rPr lang="en-US" sz="2000" b="1" dirty="0">
                <a:solidFill>
                  <a:srgbClr val="7030A0"/>
                </a:solidFill>
                <a:cs typeface="Calibri Light"/>
              </a:rPr>
              <a:t>Overall Accuracy</a:t>
            </a:r>
            <a:r>
              <a:rPr lang="en-US" sz="2000" b="1" dirty="0">
                <a:cs typeface="Calibri Light"/>
              </a:rPr>
              <a:t> (</a:t>
            </a:r>
            <a:r>
              <a:rPr lang="en-US" sz="2000" b="1" dirty="0">
                <a:solidFill>
                  <a:srgbClr val="00B050"/>
                </a:solidFill>
                <a:cs typeface="Calibri Light"/>
              </a:rPr>
              <a:t>86%</a:t>
            </a:r>
            <a:r>
              <a:rPr lang="en-US" sz="2000" b="1" dirty="0">
                <a:cs typeface="Calibri Light"/>
              </a:rPr>
              <a:t>), and </a:t>
            </a:r>
            <a:r>
              <a:rPr lang="en-US" sz="2000" b="1" dirty="0">
                <a:solidFill>
                  <a:srgbClr val="7030A0"/>
                </a:solidFill>
                <a:cs typeface="Calibri Light"/>
              </a:rPr>
              <a:t>Negative Precision</a:t>
            </a:r>
            <a:r>
              <a:rPr lang="en-US" sz="2000" b="1" dirty="0">
                <a:cs typeface="Calibri Light"/>
              </a:rPr>
              <a:t> (</a:t>
            </a:r>
            <a:r>
              <a:rPr lang="en-US" sz="2000" b="1" dirty="0">
                <a:solidFill>
                  <a:srgbClr val="00B050"/>
                </a:solidFill>
                <a:cs typeface="Calibri Light"/>
              </a:rPr>
              <a:t>.934</a:t>
            </a:r>
            <a:r>
              <a:rPr lang="en-US" sz="2000" b="1" dirty="0">
                <a:cs typeface="Calibri Light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sz="2000" b="1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u="sng" dirty="0">
                <a:solidFill>
                  <a:schemeClr val="accent5"/>
                </a:solidFill>
                <a:cs typeface="Calibri Light"/>
              </a:rPr>
              <a:t>Bottom Line</a:t>
            </a:r>
            <a:r>
              <a:rPr lang="en-US" sz="2000" b="1" dirty="0">
                <a:solidFill>
                  <a:schemeClr val="accent5"/>
                </a:solidFill>
                <a:cs typeface="Calibri Light"/>
              </a:rPr>
              <a:t>: Don't put machine learning on a pedestal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solidFill>
                  <a:srgbClr val="C00000"/>
                </a:solidFill>
                <a:cs typeface="Calibri Light"/>
              </a:rPr>
              <a:t>Is Big Data dumb? You decide...</a:t>
            </a:r>
          </a:p>
          <a:p>
            <a:endParaRPr lang="en-US" sz="2000">
              <a:cs typeface="Calibri Light"/>
            </a:endParaRPr>
          </a:p>
          <a:p>
            <a:pPr lvl="1"/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690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92" y="277675"/>
            <a:ext cx="4275138" cy="830997"/>
          </a:xfrm>
        </p:spPr>
        <p:txBody>
          <a:bodyPr lIns="91440" tIns="45720" rIns="91440" bIns="45720" anchor="t"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4093" y="1028700"/>
            <a:ext cx="5988241" cy="3560763"/>
          </a:xfrm>
        </p:spPr>
        <p:txBody>
          <a:bodyPr lIns="91440" tIns="45720" rIns="91440" bIns="45720" anchor="t"/>
          <a:lstStyle/>
          <a:p>
            <a:r>
              <a:rPr lang="en-US" sz="1800" b="1" dirty="0">
                <a:cs typeface="Calibri Light"/>
              </a:rPr>
              <a:t>Primary goal was predicting turnover intentions</a:t>
            </a:r>
          </a:p>
          <a:p>
            <a:r>
              <a:rPr lang="en-US" sz="1800" b="1" dirty="0">
                <a:cs typeface="Calibri Light"/>
              </a:rPr>
              <a:t>1,454 employees surveyed across 199 Organizations</a:t>
            </a:r>
            <a:endParaRPr lang="en-US" b="1" dirty="0"/>
          </a:p>
          <a:p>
            <a:pPr lvl="1"/>
            <a:r>
              <a:rPr lang="en-US" sz="1800" dirty="0">
                <a:solidFill>
                  <a:srgbClr val="404040"/>
                </a:solidFill>
                <a:cs typeface="Calibri Light"/>
              </a:rPr>
              <a:t>Convenience Sample of small and medium-sized businesses from 2017-2019 in The Netherlands </a:t>
            </a:r>
          </a:p>
          <a:p>
            <a:r>
              <a:rPr lang="en-US" sz="1800" b="1" dirty="0">
                <a:cs typeface="Calibri Light"/>
              </a:rPr>
              <a:t>Level 1: Individual Employee-Level data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  <a:cs typeface="Calibri Light"/>
              </a:rPr>
              <a:t>Demographics </a:t>
            </a:r>
            <a:r>
              <a:rPr lang="en-US" sz="1800" dirty="0">
                <a:solidFill>
                  <a:schemeClr val="accent5"/>
                </a:solidFill>
                <a:cs typeface="Calibri Light"/>
              </a:rPr>
              <a:t>(Gender, Age, Education)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  <a:cs typeface="Calibri Light"/>
              </a:rPr>
              <a:t>Job Specific</a:t>
            </a:r>
            <a:r>
              <a:rPr lang="en-US" sz="1800" dirty="0">
                <a:cs typeface="Calibri Light"/>
              </a:rPr>
              <a:t> </a:t>
            </a:r>
            <a:r>
              <a:rPr lang="en-US" sz="1800" dirty="0">
                <a:solidFill>
                  <a:schemeClr val="accent5"/>
                </a:solidFill>
                <a:cs typeface="Calibri Light"/>
              </a:rPr>
              <a:t>(Position, Hours per week, FTE)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  <a:cs typeface="Calibri Light"/>
              </a:rPr>
              <a:t>Work Culture</a:t>
            </a:r>
            <a:r>
              <a:rPr lang="en-US" sz="1800" dirty="0">
                <a:solidFill>
                  <a:schemeClr val="accent5"/>
                </a:solidFill>
                <a:cs typeface="Calibri Light"/>
              </a:rPr>
              <a:t> (LMX, Info Share, Employee Voice, Pay Satisfaction, Fairness Perceptions, Career Guidance)</a:t>
            </a:r>
          </a:p>
          <a:p>
            <a:r>
              <a:rPr lang="en-US" sz="1800" b="1" dirty="0">
                <a:cs typeface="Calibri Light"/>
              </a:rPr>
              <a:t>Level 2: Organizational-Level data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  <a:cs typeface="Calibri Light"/>
              </a:rPr>
              <a:t>HR Availability 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  <a:cs typeface="Calibri Light"/>
              </a:rPr>
              <a:t>Turnover Rates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  <a:cs typeface="Calibri Light"/>
              </a:rPr>
              <a:t>Employee Involvement 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  <a:cs typeface="Calibri Light"/>
              </a:rPr>
              <a:t>Corporate Entrepreneurship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121CB-433E-4459-9A2F-DE6B0EB2BB48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toy, doll, vector graphics&#10;&#10;Description automatically generated">
            <a:extLst>
              <a:ext uri="{FF2B5EF4-FFF2-40B4-BE49-F238E27FC236}">
                <a16:creationId xmlns:a16="http://schemas.microsoft.com/office/drawing/2014/main" id="{D7C4C94D-04BC-4628-B521-70532147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62" y="1315916"/>
            <a:ext cx="5556738" cy="41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48" y="434754"/>
            <a:ext cx="4724522" cy="549746"/>
          </a:xfrm>
        </p:spPr>
        <p:txBody>
          <a:bodyPr lIns="91440" tIns="45720" rIns="91440" bIns="45720" anchor="t"/>
          <a:lstStyle/>
          <a:p>
            <a:r>
              <a:rPr lang="en-US" sz="4000" dirty="0"/>
              <a:t>Introduction cont.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0347" y="1233341"/>
            <a:ext cx="5838214" cy="2398224"/>
          </a:xfrm>
        </p:spPr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en-US" sz="1600" b="1" u="sng" dirty="0">
                <a:cs typeface="Calibri Light"/>
              </a:rPr>
              <a:t>Original Study</a:t>
            </a:r>
          </a:p>
          <a:p>
            <a:pPr marL="342900" indent="-342900"/>
            <a:r>
              <a:rPr lang="en-US" sz="1600" b="1" dirty="0">
                <a:cs typeface="Calibri Light"/>
              </a:rPr>
              <a:t>Compared predictive models with both Level 1 and Level 2 predictors</a:t>
            </a:r>
          </a:p>
          <a:p>
            <a:pPr marL="619125" lvl="1" indent="-342900"/>
            <a:r>
              <a:rPr lang="en-US" sz="1600" b="1" dirty="0">
                <a:cs typeface="Calibri Light"/>
              </a:rPr>
              <a:t>Predicted Turnover Intentions</a:t>
            </a:r>
            <a:r>
              <a:rPr lang="en-US" sz="1600" dirty="0">
                <a:cs typeface="Calibri Light"/>
              </a:rPr>
              <a:t> from a variety of employee-level and organizational-level factors</a:t>
            </a:r>
          </a:p>
          <a:p>
            <a:pPr marL="619125" lvl="1" indent="-342900"/>
            <a:r>
              <a:rPr lang="en-US" sz="1600" b="1" dirty="0">
                <a:cs typeface="Calibri Light"/>
              </a:rPr>
              <a:t>Multilevel Modeling Approach</a:t>
            </a:r>
            <a:r>
              <a:rPr lang="en-US" sz="1600" dirty="0">
                <a:cs typeface="Calibri Light"/>
              </a:rPr>
              <a:t>: Compared fixed-effects and random-effects models for several different model-types</a:t>
            </a:r>
          </a:p>
          <a:p>
            <a:pPr marL="619125" lvl="1" indent="-342900"/>
            <a:r>
              <a:rPr lang="en-US" sz="1600" dirty="0">
                <a:solidFill>
                  <a:srgbClr val="00B050"/>
                </a:solidFill>
                <a:latin typeface="Calibri Light"/>
                <a:cs typeface="Calibri Light"/>
              </a:rPr>
              <a:t>Yuan, S., Kroon, B., &amp; Kramer, A. (2021). Building prediction models with grouped data: A case study on the prediction of turnover intention. Human Resource Management Journal.</a:t>
            </a:r>
          </a:p>
          <a:p>
            <a:pPr marL="0" indent="0">
              <a:buNone/>
            </a:pPr>
            <a:endParaRPr lang="en-US">
              <a:cs typeface="Calibri Light"/>
            </a:endParaRP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540085" y="4112794"/>
            <a:ext cx="6373201" cy="20631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Our Study </a:t>
            </a:r>
            <a:endParaRPr lang="en-US" sz="1600" b="1" u="sng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1600" b="1" dirty="0">
                <a:solidFill>
                  <a:srgbClr val="7030A0"/>
                </a:solidFill>
                <a:cs typeface="Calibri Light"/>
              </a:rPr>
              <a:t>Goal: Classify employees as high-risk or low-risk in terms of turnover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/>
                </a:solidFill>
                <a:cs typeface="Calibri Light"/>
              </a:rPr>
              <a:t>Compared predictive models with only Level 1 predictors 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Demographics (Gender, Age, Education)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Job-specific (Voice Level, Proactivity, Pay Satisfaction)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Work-culture perceptions (LMX, Career Guidance, Fairness)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8" y="166403"/>
            <a:ext cx="5388830" cy="850535"/>
          </a:xfrm>
        </p:spPr>
        <p:txBody>
          <a:bodyPr lIns="91440" tIns="45720" rIns="91440" bIns="45720" anchor="t"/>
          <a:lstStyle/>
          <a:p>
            <a:r>
              <a:rPr lang="en-US" sz="4000" dirty="0"/>
              <a:t>Methods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435102" y="591500"/>
            <a:ext cx="6376286" cy="6756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b="1" u="sng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Dichotomized Turnover Intentions (originally 5-point Likert scale)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>
                <a:solidFill>
                  <a:schemeClr val="accent5"/>
                </a:solidFill>
                <a:cs typeface="Calibri Light"/>
              </a:rPr>
              <a:t>All employees with TO intentions &gt; 3 labelled as High Risk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b="1" dirty="0">
              <a:solidFill>
                <a:schemeClr val="accent5"/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,Sans-Serif"/>
              <a:buChar char="§"/>
            </a:pP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Class imbalance after dichotomizing </a:t>
            </a:r>
            <a:endParaRPr lang="en-US" sz="1400">
              <a:ea typeface="+mn-lt"/>
              <a:cs typeface="+mn-l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,Sans-Serif"/>
              <a:buChar char="§"/>
            </a:pP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1,239 Low Risk vs 215 High Risk (85% vs 15%)</a:t>
            </a:r>
            <a:endParaRPr lang="en-US">
              <a:cs typeface="Calibri Light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b="1" dirty="0">
              <a:solidFill>
                <a:srgbClr val="11224E"/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SMOTE (Synthetic Minority Oversampling Technique) to address imbalance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5"/>
                </a:solidFill>
                <a:cs typeface="Calibri Light"/>
              </a:rPr>
              <a:t>Oversampling of minority class by creating similar composites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>
                <a:solidFill>
                  <a:schemeClr val="accent5"/>
                </a:solidFill>
                <a:cs typeface="Calibri Light"/>
              </a:rPr>
              <a:t>771 Low Risk vs 683 High Risk (53% vs 47%)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b="1" dirty="0">
              <a:solidFill>
                <a:schemeClr val="accent5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,Sans-Serif" panose="05000000000000000000" pitchFamily="2" charset="2"/>
              <a:buChar char="§"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Data set split into training and test sets (70% split)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,Sans-Serif" panose="05000000000000000000" pitchFamily="2" charset="2"/>
              <a:buChar char="§"/>
            </a:pP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All models trained on training data and evaluated on testing data</a:t>
            </a:r>
            <a:endParaRPr lang="en-US"/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Used 3 different classification models on both original and synthetic datasets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Arial"/>
              <a:buChar char="•"/>
            </a:pPr>
            <a:r>
              <a:rPr lang="en-US" sz="1400" b="1" dirty="0">
                <a:solidFill>
                  <a:srgbClr val="7030A0"/>
                </a:solidFill>
                <a:cs typeface="Calibri Light"/>
              </a:rPr>
              <a:t>Logistic Regression, K-Nearest Neighbors (KNN), Random Forest (RF)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Evaluated predictive performance across final 9 models (3 models x 3 datasets)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>
                <a:solidFill>
                  <a:schemeClr val="accent5"/>
                </a:solidFill>
                <a:cs typeface="Calibri Light"/>
              </a:rPr>
              <a:t>AUC, Accuracy, Precision, Recall, Weighted Score</a:t>
            </a: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22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780" y="93496"/>
            <a:ext cx="5881601" cy="850535"/>
          </a:xfrm>
        </p:spPr>
        <p:txBody>
          <a:bodyPr lIns="91440" tIns="45720" rIns="91440" bIns="45720" anchor="t"/>
          <a:lstStyle/>
          <a:p>
            <a:r>
              <a:rPr lang="en-US" sz="4000"/>
              <a:t>Train/Test Split 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89647-9C73-4789-80C1-2C6A061C21A9}"/>
              </a:ext>
            </a:extLst>
          </p:cNvPr>
          <p:cNvSpPr/>
          <p:nvPr/>
        </p:nvSpPr>
        <p:spPr>
          <a:xfrm>
            <a:off x="9168039" y="5294538"/>
            <a:ext cx="1830613" cy="932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3B5A811F-5F62-493C-B2E1-A22D3DD90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62" t="13582" r="3743" b="8829"/>
          <a:stretch/>
        </p:blipFill>
        <p:spPr>
          <a:xfrm>
            <a:off x="2578768" y="1013160"/>
            <a:ext cx="6430050" cy="53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0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89647-9C73-4789-80C1-2C6A061C21A9}"/>
              </a:ext>
            </a:extLst>
          </p:cNvPr>
          <p:cNvSpPr/>
          <p:nvPr/>
        </p:nvSpPr>
        <p:spPr>
          <a:xfrm>
            <a:off x="9168039" y="5294538"/>
            <a:ext cx="1830613" cy="932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D3E2B-E2CD-4279-850F-388C409DF6EC}"/>
              </a:ext>
            </a:extLst>
          </p:cNvPr>
          <p:cNvSpPr txBox="1"/>
          <p:nvPr/>
        </p:nvSpPr>
        <p:spPr>
          <a:xfrm>
            <a:off x="5710516" y="1676401"/>
            <a:ext cx="20372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 Light"/>
            </a:endParaRPr>
          </a:p>
        </p:txBody>
      </p:sp>
      <p:pic>
        <p:nvPicPr>
          <p:cNvPr id="2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BECFFED-4AC2-4E7D-BF7A-82E78CDF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19" y="612175"/>
            <a:ext cx="11069170" cy="48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7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064" y="144067"/>
            <a:ext cx="6845594" cy="850535"/>
          </a:xfrm>
        </p:spPr>
        <p:txBody>
          <a:bodyPr lIns="91440" tIns="45720" rIns="91440" bIns="45720" anchor="t"/>
          <a:lstStyle/>
          <a:p>
            <a:pPr algn="ctr"/>
            <a:r>
              <a:rPr lang="en-US" sz="4000" dirty="0"/>
              <a:t>K-Nearest Neighbors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5F61B2C-1E61-4796-908B-0B8ADE06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41" y="999566"/>
            <a:ext cx="7707405" cy="58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2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35" y="200096"/>
            <a:ext cx="3941835" cy="850535"/>
          </a:xfrm>
        </p:spPr>
        <p:txBody>
          <a:bodyPr lIns="91440" tIns="45720" rIns="91440" bIns="45720" anchor="t"/>
          <a:lstStyle/>
          <a:p>
            <a:pPr algn="ctr"/>
            <a:r>
              <a:rPr lang="en-US" sz="4000" dirty="0"/>
              <a:t>Decision Tree</a:t>
            </a:r>
            <a:r>
              <a:rPr lang="en-US" dirty="0"/>
              <a:t> 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 descr="Diagram&#10;&#10;Description automatically generated">
            <a:extLst>
              <a:ext uri="{FF2B5EF4-FFF2-40B4-BE49-F238E27FC236}">
                <a16:creationId xmlns:a16="http://schemas.microsoft.com/office/drawing/2014/main" id="{87F37077-F7E3-4021-9CC8-1F943766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18" y="1147958"/>
            <a:ext cx="8189257" cy="54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7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176" y="256126"/>
            <a:ext cx="5096040" cy="850535"/>
          </a:xfrm>
        </p:spPr>
        <p:txBody>
          <a:bodyPr lIns="91440" tIns="45720" rIns="91440" bIns="45720" anchor="t"/>
          <a:lstStyle/>
          <a:p>
            <a:pPr algn="ctr"/>
            <a:r>
              <a:rPr lang="en-US" sz="4000" dirty="0"/>
              <a:t>Random Forest</a:t>
            </a:r>
            <a:r>
              <a:rPr lang="en-US" dirty="0"/>
              <a:t> 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00E53108-2D9C-4FB5-BAA4-77B8B069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22" y="1037658"/>
            <a:ext cx="8287751" cy="56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624</Words>
  <Application>Microsoft Office PowerPoint</Application>
  <PresentationFormat>Widescreen</PresentationFormat>
  <Paragraphs>108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Wingdings</vt:lpstr>
      <vt:lpstr>Wingdings,Sans-Serif</vt:lpstr>
      <vt:lpstr>Office Theme</vt:lpstr>
      <vt:lpstr>Predicting Turnover Intentions</vt:lpstr>
      <vt:lpstr>Introduction</vt:lpstr>
      <vt:lpstr>Introduction cont.</vt:lpstr>
      <vt:lpstr>Methods</vt:lpstr>
      <vt:lpstr>Train/Test Split </vt:lpstr>
      <vt:lpstr>PowerPoint Presentation</vt:lpstr>
      <vt:lpstr>K-Nearest Neighbors</vt:lpstr>
      <vt:lpstr>Decision Tree </vt:lpstr>
      <vt:lpstr>Random Forest </vt:lpstr>
      <vt:lpstr>Performance Metric Selection 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Goodwin, Gordon</dc:creator>
  <cp:lastModifiedBy>Goodwin, Gordon</cp:lastModifiedBy>
  <cp:revision>401</cp:revision>
  <dcterms:created xsi:type="dcterms:W3CDTF">2021-11-23T20:34:38Z</dcterms:created>
  <dcterms:modified xsi:type="dcterms:W3CDTF">2021-11-28T04:35:55Z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