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496" r:id="rId5"/>
    <p:sldId id="497" r:id="rId6"/>
    <p:sldId id="499" r:id="rId7"/>
    <p:sldId id="528" r:id="rId8"/>
    <p:sldId id="510" r:id="rId9"/>
    <p:sldId id="529" r:id="rId10"/>
    <p:sldId id="509" r:id="rId11"/>
    <p:sldId id="513" r:id="rId12"/>
    <p:sldId id="530" r:id="rId13"/>
    <p:sldId id="532" r:id="rId14"/>
    <p:sldId id="534" r:id="rId15"/>
    <p:sldId id="533" r:id="rId16"/>
    <p:sldId id="531" r:id="rId17"/>
    <p:sldId id="5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19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ANOVA Using </a:t>
            </a:r>
            <a:r>
              <a:rPr lang="en-US" sz="5400" i="1" dirty="0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956048"/>
            <a:ext cx="6931152" cy="94183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Segoe Script" panose="030B0504020000000003" pitchFamily="66" charset="0"/>
              </a:rPr>
              <a:t>PsychoStat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93013-D7F2-4505-9300-82455468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37" y="960120"/>
            <a:ext cx="138131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omic Sans MS" panose="030F0702030302020204" pitchFamily="66" charset="0"/>
              </a:rPr>
              <a:t>2-Way ANOVA</a:t>
            </a:r>
            <a:r>
              <a:rPr lang="en-US" sz="3200" dirty="0">
                <a:latin typeface="Comic Sans MS" panose="030F0702030302020204" pitchFamily="66" charset="0"/>
              </a:rPr>
              <a:t>: Word Recall ~ Task Condition*Age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4485DA1-CA09-4845-8E1F-F2F48436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65742"/>
              </p:ext>
            </p:extLst>
          </p:nvPr>
        </p:nvGraphicFramePr>
        <p:xfrm>
          <a:off x="838199" y="1901288"/>
          <a:ext cx="1051559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27">
                  <a:extLst>
                    <a:ext uri="{9D8B030D-6E8A-4147-A177-3AD203B41FA5}">
                      <a16:colId xmlns:a16="http://schemas.microsoft.com/office/drawing/2014/main" val="629016459"/>
                    </a:ext>
                  </a:extLst>
                </a:gridCol>
                <a:gridCol w="1267709">
                  <a:extLst>
                    <a:ext uri="{9D8B030D-6E8A-4147-A177-3AD203B41FA5}">
                      <a16:colId xmlns:a16="http://schemas.microsoft.com/office/drawing/2014/main" val="282527141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3691573365"/>
                    </a:ext>
                  </a:extLst>
                </a:gridCol>
                <a:gridCol w="1253783">
                  <a:extLst>
                    <a:ext uri="{9D8B030D-6E8A-4147-A177-3AD203B41FA5}">
                      <a16:colId xmlns:a16="http://schemas.microsoft.com/office/drawing/2014/main" val="3989126575"/>
                    </a:ext>
                  </a:extLst>
                </a:gridCol>
                <a:gridCol w="1640254">
                  <a:extLst>
                    <a:ext uri="{9D8B030D-6E8A-4147-A177-3AD203B41FA5}">
                      <a16:colId xmlns:a16="http://schemas.microsoft.com/office/drawing/2014/main" val="1091688479"/>
                    </a:ext>
                  </a:extLst>
                </a:gridCol>
                <a:gridCol w="1514847">
                  <a:extLst>
                    <a:ext uri="{9D8B030D-6E8A-4147-A177-3AD203B41FA5}">
                      <a16:colId xmlns:a16="http://schemas.microsoft.com/office/drawing/2014/main" val="2983675161"/>
                    </a:ext>
                  </a:extLst>
                </a:gridCol>
                <a:gridCol w="1765661">
                  <a:extLst>
                    <a:ext uri="{9D8B030D-6E8A-4147-A177-3AD203B41FA5}">
                      <a16:colId xmlns:a16="http://schemas.microsoft.com/office/drawing/2014/main" val="224352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 of Sq.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 Sq.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03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 [.45, .65]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0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 [.02, .19]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Condition*Age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 [.00, .14]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3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42185"/>
                  </a:ext>
                </a:extLst>
              </a:tr>
              <a:tr h="293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4085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0BE6E9-2BDC-469B-86B9-3C8380D65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7"/>
          <a:stretch/>
        </p:blipFill>
        <p:spPr>
          <a:xfrm>
            <a:off x="3854455" y="4090768"/>
            <a:ext cx="4522339" cy="27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5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Comic Sans MS" panose="030F0702030302020204" pitchFamily="66" charset="0"/>
              </a:rPr>
              <a:t>Simple Main Effect of Condition by Age Group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A2B10F2-99AE-4296-A01E-066B3AEF2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56848"/>
              </p:ext>
            </p:extLst>
          </p:nvPr>
        </p:nvGraphicFramePr>
        <p:xfrm>
          <a:off x="768097" y="2345759"/>
          <a:ext cx="10515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18">
                  <a:extLst>
                    <a:ext uri="{9D8B030D-6E8A-4147-A177-3AD203B41FA5}">
                      <a16:colId xmlns:a16="http://schemas.microsoft.com/office/drawing/2014/main" val="62901645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282527141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3691573365"/>
                    </a:ext>
                  </a:extLst>
                </a:gridCol>
                <a:gridCol w="1253783">
                  <a:extLst>
                    <a:ext uri="{9D8B030D-6E8A-4147-A177-3AD203B41FA5}">
                      <a16:colId xmlns:a16="http://schemas.microsoft.com/office/drawing/2014/main" val="3989126575"/>
                    </a:ext>
                  </a:extLst>
                </a:gridCol>
                <a:gridCol w="1640254">
                  <a:extLst>
                    <a:ext uri="{9D8B030D-6E8A-4147-A177-3AD203B41FA5}">
                      <a16:colId xmlns:a16="http://schemas.microsoft.com/office/drawing/2014/main" val="1091688479"/>
                    </a:ext>
                  </a:extLst>
                </a:gridCol>
                <a:gridCol w="1514847">
                  <a:extLst>
                    <a:ext uri="{9D8B030D-6E8A-4147-A177-3AD203B41FA5}">
                      <a16:colId xmlns:a16="http://schemas.microsoft.com/office/drawing/2014/main" val="2983675161"/>
                    </a:ext>
                  </a:extLst>
                </a:gridCol>
                <a:gridCol w="1765661">
                  <a:extLst>
                    <a:ext uri="{9D8B030D-6E8A-4147-A177-3AD203B41FA5}">
                      <a16:colId xmlns:a16="http://schemas.microsoft.com/office/drawing/2014/main" val="224352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 of Sq.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 Sq.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03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.45 [.24, .57]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0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38449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D07053A-885A-4291-90CB-1C1ACD20D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54181"/>
              </p:ext>
            </p:extLst>
          </p:nvPr>
        </p:nvGraphicFramePr>
        <p:xfrm>
          <a:off x="768097" y="4640134"/>
          <a:ext cx="10515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18">
                  <a:extLst>
                    <a:ext uri="{9D8B030D-6E8A-4147-A177-3AD203B41FA5}">
                      <a16:colId xmlns:a16="http://schemas.microsoft.com/office/drawing/2014/main" val="62901645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282527141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3691573365"/>
                    </a:ext>
                  </a:extLst>
                </a:gridCol>
                <a:gridCol w="1253783">
                  <a:extLst>
                    <a:ext uri="{9D8B030D-6E8A-4147-A177-3AD203B41FA5}">
                      <a16:colId xmlns:a16="http://schemas.microsoft.com/office/drawing/2014/main" val="3989126575"/>
                    </a:ext>
                  </a:extLst>
                </a:gridCol>
                <a:gridCol w="1640254">
                  <a:extLst>
                    <a:ext uri="{9D8B030D-6E8A-4147-A177-3AD203B41FA5}">
                      <a16:colId xmlns:a16="http://schemas.microsoft.com/office/drawing/2014/main" val="1091688479"/>
                    </a:ext>
                  </a:extLst>
                </a:gridCol>
                <a:gridCol w="1514847">
                  <a:extLst>
                    <a:ext uri="{9D8B030D-6E8A-4147-A177-3AD203B41FA5}">
                      <a16:colId xmlns:a16="http://schemas.microsoft.com/office/drawing/2014/main" val="2983675161"/>
                    </a:ext>
                  </a:extLst>
                </a:gridCol>
                <a:gridCol w="1765661">
                  <a:extLst>
                    <a:ext uri="{9D8B030D-6E8A-4147-A177-3AD203B41FA5}">
                      <a16:colId xmlns:a16="http://schemas.microsoft.com/office/drawing/2014/main" val="224352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 of Sq.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 Sq.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03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.83 [.74, .87]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0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384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194E14-75CE-4596-896E-FB1719CD7E60}"/>
              </a:ext>
            </a:extLst>
          </p:cNvPr>
          <p:cNvSpPr txBox="1"/>
          <p:nvPr/>
        </p:nvSpPr>
        <p:spPr>
          <a:xfrm>
            <a:off x="2867297" y="1847023"/>
            <a:ext cx="64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One-Way ANOVA of Recall ~ Condition for Young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5BBC7-0CE0-4C9D-93D7-9142586262C3}"/>
              </a:ext>
            </a:extLst>
          </p:cNvPr>
          <p:cNvSpPr txBox="1"/>
          <p:nvPr/>
        </p:nvSpPr>
        <p:spPr>
          <a:xfrm>
            <a:off x="2867297" y="4155187"/>
            <a:ext cx="64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One-Way ANOVA of Recall ~ Condition for Old Group</a:t>
            </a:r>
          </a:p>
        </p:txBody>
      </p:sp>
    </p:spTree>
    <p:extLst>
      <p:ext uri="{BB962C8B-B14F-4D97-AF65-F5344CB8AC3E}">
        <p14:creationId xmlns:p14="http://schemas.microsoft.com/office/powerpoint/2010/main" val="175702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Comic Sans MS" panose="030F0702030302020204" pitchFamily="66" charset="0"/>
              </a:rPr>
              <a:t>Results</a:t>
            </a:r>
            <a:r>
              <a:rPr lang="en-US" sz="3600" dirty="0">
                <a:latin typeface="Comic Sans MS" panose="030F0702030302020204" pitchFamily="66" charset="0"/>
              </a:rPr>
              <a:t>: Word Recall ~ Task Condition*Age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B7399-D84B-4932-888B-627AB807E72C}"/>
              </a:ext>
            </a:extLst>
          </p:cNvPr>
          <p:cNvSpPr txBox="1"/>
          <p:nvPr/>
        </p:nvSpPr>
        <p:spPr>
          <a:xfrm>
            <a:off x="838200" y="38252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Within each row, means sharing a superscript do not differ significantly at the Holm-adjusted .05 level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B87A9-8065-4409-A671-6EE7D654BCE6}"/>
              </a:ext>
            </a:extLst>
          </p:cNvPr>
          <p:cNvSpPr txBox="1"/>
          <p:nvPr/>
        </p:nvSpPr>
        <p:spPr>
          <a:xfrm>
            <a:off x="768097" y="4388420"/>
            <a:ext cx="1058570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positive trend of increased task complexity being associated with greater recall is present for both age groups, but to a greater degree in the older participants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trend seems to “level off” for the younger participants, but the old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Indicates that for older participants cognitive exercises are especially important for memory?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effect size (eta-squared) of condition was noticeably greater for the older participants than for the younger participants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EA6B206-491D-4B2A-A411-09F1D772C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034679"/>
                  </p:ext>
                </p:extLst>
              </p:nvPr>
            </p:nvGraphicFramePr>
            <p:xfrm>
              <a:off x="838204" y="1923223"/>
              <a:ext cx="1051559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59843476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8305260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5340499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35430856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221897120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600664795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694470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Task Condition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9979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Marginal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835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Young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7.00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6.90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11.00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13.40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12.00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170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Old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6.50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7.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14.80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17.60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𝐵𝐶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19.30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13.16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601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Marginal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15.65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964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EA6B206-491D-4B2A-A411-09F1D772C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034679"/>
                  </p:ext>
                </p:extLst>
              </p:nvPr>
            </p:nvGraphicFramePr>
            <p:xfrm>
              <a:off x="838204" y="1923223"/>
              <a:ext cx="1051559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59843476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83052609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45340499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35430856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221897120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600664795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694470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Task Condition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9979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Marginal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835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Young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7" t="-204918" r="-501626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95" t="-204918" r="-39959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13" t="-204918" r="-30122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190" t="-204918" r="-20000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220" t="-204918" r="-10081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170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Old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7" t="-304918" r="-50162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95" t="-304918" r="-39959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13" t="-304918" r="-30122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190" t="-304918" r="-2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220" t="-304918" r="-10081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13.16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601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Marginal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15.50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15.65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964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192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ADFFEB-3815-4FAB-8BC0-EE820A06D6D6}"/>
              </a:ext>
            </a:extLst>
          </p:cNvPr>
          <p:cNvSpPr txBox="1"/>
          <p:nvPr/>
        </p:nvSpPr>
        <p:spPr>
          <a:xfrm>
            <a:off x="838200" y="2084527"/>
            <a:ext cx="105857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 x 2 Condition x Age factorial ANOVA was employed to investigate the effects of age group and task complexity upon word recall. Each effect was tested with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8.0. Significant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.05) effects were found for the main effect of condition,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90) = 47.19,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.001, the main effect of age,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90) = 29.94,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.001, and the Condition x Age interaction,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90) = 5.93,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.001. The significant interaction was further investigated by testing the simple main effects of task condition for each age group level. For the younger participants, task condition had a significant effect upon recall,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45) = 9.09,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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.45, 90% CI [.24, .57]. Pairwise comparisons conducted using Tukey HSD tests indicated that for the younger participants, those who engaged in task conditions 1 &amp; 2 recalled significantly fewer words than those in conditions 3, 4, &amp; 5. All other comparisons for the younger participants fell short of significance. In contrast, for the older participants, task condition had a significant effect upon recall,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45) = 53.06,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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.83, 90% CI [.74, .87]. For the older participants, those who engaged in task conditions 1 &amp; 2 recalled significantly fewer words than those in conditions 3, 4, and 5 and those who engaged in condition 5 also recalled significantly more words than those in condition 3.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900B16-C46B-4763-B39F-846AC46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omic Sans MS" panose="030F0702030302020204" pitchFamily="66" charset="0"/>
              </a:rPr>
              <a:t>Fancy Write-Up</a:t>
            </a:r>
            <a:r>
              <a:rPr lang="en-US" sz="3200" dirty="0">
                <a:latin typeface="Comic Sans MS" panose="030F0702030302020204" pitchFamily="66" charset="0"/>
              </a:rPr>
              <a:t>: Word Recall ~ Task Condition*Age</a:t>
            </a:r>
          </a:p>
        </p:txBody>
      </p:sp>
    </p:spTree>
    <p:extLst>
      <p:ext uri="{BB962C8B-B14F-4D97-AF65-F5344CB8AC3E}">
        <p14:creationId xmlns:p14="http://schemas.microsoft.com/office/powerpoint/2010/main" val="126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Comic Sans MS" panose="030F0702030302020204" pitchFamily="66" charset="0"/>
              </a:rPr>
              <a:t>Diagnostics</a:t>
            </a:r>
            <a:r>
              <a:rPr lang="en-US" sz="3600" dirty="0">
                <a:latin typeface="Comic Sans MS" panose="030F0702030302020204" pitchFamily="66" charset="0"/>
              </a:rPr>
              <a:t>: Word Recall ~ Task Condition*Age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9600"/>
          </a:solidFill>
          <a:ln w="38100" cap="rnd">
            <a:solidFill>
              <a:srgbClr val="FF96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BDE16-B365-4DFA-AD02-F826DEA7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443" y="3267353"/>
            <a:ext cx="4374139" cy="2843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CAF4D-2E68-4712-96AF-D7237A8FD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2" r="25902"/>
          <a:stretch/>
        </p:blipFill>
        <p:spPr>
          <a:xfrm>
            <a:off x="4730599" y="2819420"/>
            <a:ext cx="2878803" cy="3883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06B60E-A0EA-491F-8EB4-E2D7DA1B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419" y="3208495"/>
            <a:ext cx="4113973" cy="26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5340096" cy="425196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One-Way ANOVA </a:t>
            </a:r>
          </a:p>
          <a:p>
            <a:pPr lvl="0"/>
            <a:endParaRPr lang="en-US" sz="2400" dirty="0">
              <a:latin typeface="Comic Sans MS" panose="030F0702030302020204" pitchFamily="66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Multiple Comparisons/</a:t>
            </a:r>
            <a:r>
              <a:rPr lang="en-US" sz="2400" dirty="0" err="1">
                <a:latin typeface="Comic Sans MS" panose="030F0702030302020204" pitchFamily="66" charset="0"/>
              </a:rPr>
              <a:t>Posthoc</a:t>
            </a:r>
            <a:r>
              <a:rPr lang="en-US" sz="2400" dirty="0">
                <a:latin typeface="Comic Sans MS" panose="030F0702030302020204" pitchFamily="66" charset="0"/>
              </a:rPr>
              <a:t> Tests</a:t>
            </a:r>
          </a:p>
          <a:p>
            <a:pPr lvl="0"/>
            <a:endParaRPr lang="en-US" sz="2400" dirty="0">
              <a:latin typeface="Comic Sans MS" panose="030F0702030302020204" pitchFamily="66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2-way Factorial ANOVA </a:t>
            </a:r>
          </a:p>
          <a:p>
            <a:pPr lvl="0"/>
            <a:endParaRPr lang="en-US" sz="2400" dirty="0">
              <a:latin typeface="Comic Sans MS" panose="030F0702030302020204" pitchFamily="66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3-way Factorial ANOVA</a:t>
            </a:r>
          </a:p>
          <a:p>
            <a:pPr lvl="0"/>
            <a:endParaRPr lang="en-US" sz="2400" dirty="0">
              <a:latin typeface="Comic Sans MS" panose="030F0702030302020204" pitchFamily="66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Unequal Sample Sizes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3/12/2022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122" y="1885144"/>
            <a:ext cx="8207756" cy="2075688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One-Way ANOVA in </a:t>
            </a:r>
            <a:r>
              <a:rPr lang="en-US" sz="6000" i="1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R</a:t>
            </a:r>
            <a:endParaRPr lang="en-US" sz="60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BEA63-925A-4AFB-9BF3-554489E3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18" y="167458"/>
            <a:ext cx="1383912" cy="134123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0760C2A-3F94-4FF1-BC20-36782DC31605}"/>
              </a:ext>
            </a:extLst>
          </p:cNvPr>
          <p:cNvSpPr txBox="1">
            <a:spLocks/>
          </p:cNvSpPr>
          <p:nvPr/>
        </p:nvSpPr>
        <p:spPr>
          <a:xfrm>
            <a:off x="9472397" y="6076925"/>
            <a:ext cx="2896583" cy="941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Segoe Script" panose="030B0504020000000003" pitchFamily="66" charset="0"/>
              </a:rPr>
              <a:t>PsychoStat</a:t>
            </a:r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844-7726-45B6-8168-C7A331A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Does Word Recall Vary by Task Complexity?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EC1C-642F-43BA-9DA5-10D3563D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284F-4F21-41A6-8BBC-1D927B50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E29C-48BB-47A5-9C0C-8950AC4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C0A9D-C2E3-41BD-830E-21C7D5B6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188649"/>
            <a:ext cx="4454353" cy="3622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6613-86D3-4AC5-BDDC-4ECC7AF3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7" y="2235667"/>
            <a:ext cx="5537463" cy="36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Comic Sans MS" panose="030F0702030302020204" pitchFamily="66" charset="0"/>
              </a:rPr>
              <a:t>One-way ANOVA</a:t>
            </a:r>
            <a:r>
              <a:rPr lang="en-US" sz="3600" dirty="0">
                <a:latin typeface="Comic Sans MS" panose="030F0702030302020204" pitchFamily="66" charset="0"/>
              </a:rPr>
              <a:t>: Word Recall ~ Task Condition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4485DA1-CA09-4845-8E1F-F2F48436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045141"/>
              </p:ext>
            </p:extLst>
          </p:nvPr>
        </p:nvGraphicFramePr>
        <p:xfrm>
          <a:off x="838199" y="1901288"/>
          <a:ext cx="10515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18">
                  <a:extLst>
                    <a:ext uri="{9D8B030D-6E8A-4147-A177-3AD203B41FA5}">
                      <a16:colId xmlns:a16="http://schemas.microsoft.com/office/drawing/2014/main" val="62901645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2825271419"/>
                    </a:ext>
                  </a:extLst>
                </a:gridCol>
                <a:gridCol w="1447018">
                  <a:extLst>
                    <a:ext uri="{9D8B030D-6E8A-4147-A177-3AD203B41FA5}">
                      <a16:colId xmlns:a16="http://schemas.microsoft.com/office/drawing/2014/main" val="3691573365"/>
                    </a:ext>
                  </a:extLst>
                </a:gridCol>
                <a:gridCol w="1253783">
                  <a:extLst>
                    <a:ext uri="{9D8B030D-6E8A-4147-A177-3AD203B41FA5}">
                      <a16:colId xmlns:a16="http://schemas.microsoft.com/office/drawing/2014/main" val="3989126575"/>
                    </a:ext>
                  </a:extLst>
                </a:gridCol>
                <a:gridCol w="1640254">
                  <a:extLst>
                    <a:ext uri="{9D8B030D-6E8A-4147-A177-3AD203B41FA5}">
                      <a16:colId xmlns:a16="http://schemas.microsoft.com/office/drawing/2014/main" val="1091688479"/>
                    </a:ext>
                  </a:extLst>
                </a:gridCol>
                <a:gridCol w="1514847">
                  <a:extLst>
                    <a:ext uri="{9D8B030D-6E8A-4147-A177-3AD203B41FA5}">
                      <a16:colId xmlns:a16="http://schemas.microsoft.com/office/drawing/2014/main" val="2983675161"/>
                    </a:ext>
                  </a:extLst>
                </a:gridCol>
                <a:gridCol w="1765661">
                  <a:extLst>
                    <a:ext uri="{9D8B030D-6E8A-4147-A177-3AD203B41FA5}">
                      <a16:colId xmlns:a16="http://schemas.microsoft.com/office/drawing/2014/main" val="224352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 of Sq.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 Sq.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03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 [.45, .65]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0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384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0BE6E9-2BDC-469B-86B9-3C8380D6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41541" y="3755488"/>
            <a:ext cx="4308916" cy="28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Comic Sans MS" panose="030F0702030302020204" pitchFamily="66" charset="0"/>
              </a:rPr>
              <a:t>Fancy Write-Up</a:t>
            </a:r>
            <a:r>
              <a:rPr lang="en-US" sz="3600" dirty="0">
                <a:latin typeface="Comic Sans MS" panose="030F0702030302020204" pitchFamily="66" charset="0"/>
              </a:rPr>
              <a:t>: Word Recall ~ Task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24485DA1-CA09-4845-8E1F-F2F48436B1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7294286"/>
                  </p:ext>
                </p:extLst>
              </p:nvPr>
            </p:nvGraphicFramePr>
            <p:xfrm>
              <a:off x="838199" y="1901288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62901645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82527141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15733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89126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034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6.75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208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32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12.90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73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15.50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104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15.65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260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24485DA1-CA09-4845-8E1F-F2F48436B1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87294286"/>
                  </p:ext>
                </p:extLst>
              </p:nvPr>
            </p:nvGraphicFramePr>
            <p:xfrm>
              <a:off x="838199" y="1901288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62901645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82527141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15733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89126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034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6557" r="-2011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208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6557" r="-2011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32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306557" r="-2011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73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406557" r="-2011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104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506557" r="-2011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026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9B7399-D84B-4932-888B-627AB807E72C}"/>
              </a:ext>
            </a:extLst>
          </p:cNvPr>
          <p:cNvSpPr txBox="1"/>
          <p:nvPr/>
        </p:nvSpPr>
        <p:spPr>
          <a:xfrm>
            <a:off x="838199" y="41263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Means sharing a superscript do not differ significantly at the Holm-adjusted .05 level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B87A9-8065-4409-A671-6EE7D654BCE6}"/>
              </a:ext>
            </a:extLst>
          </p:cNvPr>
          <p:cNvSpPr txBox="1"/>
          <p:nvPr/>
        </p:nvSpPr>
        <p:spPr>
          <a:xfrm>
            <a:off x="838199" y="4844003"/>
            <a:ext cx="105857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participants’ word recall scores were significantly related to the cognitive complexity of the memory task they engaged in beforehand,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95) = 31.21,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12.10,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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.57, 90% CI [.45, .65].  As shown in Table 1, mean number of words recalled was significantly less for participants who engaged in the Level 1 &amp; 2 complexity tasks than participants who engaged in Level 3, 4, &amp; 5 tasks. All other comparisons fell short of statistical significance.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Comic Sans MS" panose="030F0702030302020204" pitchFamily="66" charset="0"/>
              </a:rPr>
              <a:t>Diagnostics</a:t>
            </a:r>
            <a:r>
              <a:rPr lang="en-US" sz="3600" dirty="0">
                <a:latin typeface="Comic Sans MS" panose="030F0702030302020204" pitchFamily="66" charset="0"/>
              </a:rPr>
              <a:t>: Word Recall ~ Task Condition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CAF4D-2E68-4712-96AF-D7237A8FD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03"/>
          <a:stretch/>
        </p:blipFill>
        <p:spPr>
          <a:xfrm>
            <a:off x="7824291" y="2280334"/>
            <a:ext cx="2640633" cy="3561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BDE16-B365-4DFA-AD02-F826DEA7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45" y="2140681"/>
            <a:ext cx="5693664" cy="37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07" y="1924348"/>
            <a:ext cx="8786986" cy="207568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omic Sans MS" panose="030F0702030302020204" pitchFamily="66" charset="0"/>
                <a:cs typeface="Calibri" panose="020F0502020204030204" pitchFamily="34" charset="0"/>
              </a:rPr>
              <a:t>Factorial ANOVA </a:t>
            </a:r>
            <a:r>
              <a:rPr lang="en-US" sz="6000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in </a:t>
            </a:r>
            <a:r>
              <a:rPr lang="en-US" sz="6000" i="1" dirty="0">
                <a:solidFill>
                  <a:schemeClr val="bg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R</a:t>
            </a:r>
            <a:endParaRPr lang="en-US" sz="60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06ED-9BA0-4388-BCCF-913955CCF3FC}"/>
              </a:ext>
            </a:extLst>
          </p:cNvPr>
          <p:cNvSpPr txBox="1">
            <a:spLocks/>
          </p:cNvSpPr>
          <p:nvPr/>
        </p:nvSpPr>
        <p:spPr>
          <a:xfrm>
            <a:off x="9472397" y="6076925"/>
            <a:ext cx="2896583" cy="941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Segoe Script" panose="030B0504020000000003" pitchFamily="66" charset="0"/>
              </a:rPr>
              <a:t>PsychoStat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1473A-169C-4B37-A3F1-C033F129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141" y="231491"/>
            <a:ext cx="138391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844-7726-45B6-8168-C7A331A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Does Word Recall Vary by Task Complexity and Age?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E29C-48BB-47A5-9C0C-8950AC4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C0A9D-C2E3-41BD-830E-21C7D5B6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096" y="2481943"/>
            <a:ext cx="5052388" cy="328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6613-86D3-4AC5-BDDC-4ECC7AF3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6337" y="2239700"/>
            <a:ext cx="5537463" cy="35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00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2538</TotalTime>
  <Words>900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Comic Sans MS</vt:lpstr>
      <vt:lpstr>Segoe Script</vt:lpstr>
      <vt:lpstr>The Hand Black</vt:lpstr>
      <vt:lpstr>The Serif Hand Black</vt:lpstr>
      <vt:lpstr>Times New Roman</vt:lpstr>
      <vt:lpstr>SketchyVTI</vt:lpstr>
      <vt:lpstr>ANOVA Using R </vt:lpstr>
      <vt:lpstr>Agenda</vt:lpstr>
      <vt:lpstr>One-Way ANOVA in R</vt:lpstr>
      <vt:lpstr>Does Word Recall Vary by Task Complexity?</vt:lpstr>
      <vt:lpstr>One-way ANOVA: Word Recall ~ Task Condition</vt:lpstr>
      <vt:lpstr>Fancy Write-Up: Word Recall ~ Task Condition</vt:lpstr>
      <vt:lpstr>Diagnostics: Word Recall ~ Task Condition</vt:lpstr>
      <vt:lpstr>Factorial ANOVA in R</vt:lpstr>
      <vt:lpstr>Does Word Recall Vary by Task Complexity and Age?</vt:lpstr>
      <vt:lpstr>2-Way ANOVA: Word Recall ~ Task Condition*Age</vt:lpstr>
      <vt:lpstr>Simple Main Effect of Condition by Age Group</vt:lpstr>
      <vt:lpstr>Results: Word Recall ~ Task Condition*Age</vt:lpstr>
      <vt:lpstr>Fancy Write-Up: Word Recall ~ Task Condition*Age</vt:lpstr>
      <vt:lpstr>Diagnostics: Word Recall ~ Task Condition*Age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Using R</dc:title>
  <dc:creator>Goodwin, Gordon</dc:creator>
  <cp:lastModifiedBy>Goodwin, Gordon</cp:lastModifiedBy>
  <cp:revision>50</cp:revision>
  <dcterms:created xsi:type="dcterms:W3CDTF">2022-03-12T21:32:31Z</dcterms:created>
  <dcterms:modified xsi:type="dcterms:W3CDTF">2022-03-20T08:11:13Z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