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6"/>
  </p:notesMasterIdLst>
  <p:sldIdLst>
    <p:sldId id="256" r:id="rId2"/>
    <p:sldId id="257" r:id="rId3"/>
    <p:sldId id="293" r:id="rId4"/>
    <p:sldId id="305" r:id="rId5"/>
    <p:sldId id="306" r:id="rId6"/>
    <p:sldId id="307" r:id="rId7"/>
    <p:sldId id="308" r:id="rId8"/>
    <p:sldId id="309" r:id="rId9"/>
    <p:sldId id="310" r:id="rId10"/>
    <p:sldId id="315" r:id="rId11"/>
    <p:sldId id="313" r:id="rId12"/>
    <p:sldId id="311" r:id="rId13"/>
    <p:sldId id="312" r:id="rId14"/>
    <p:sldId id="316" r:id="rId15"/>
  </p:sldIdLst>
  <p:sldSz cx="19010313" cy="10693400"/>
  <p:notesSz cx="7556500" cy="10693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4" userDrawn="1">
          <p15:clr>
            <a:srgbClr val="A4A3A4"/>
          </p15:clr>
        </p15:guide>
        <p15:guide id="2" pos="11460" userDrawn="1">
          <p15:clr>
            <a:srgbClr val="A4A3A4"/>
          </p15:clr>
        </p15:guide>
        <p15:guide id="4" orient="horz" pos="2696" userDrawn="1">
          <p15:clr>
            <a:srgbClr val="A4A3A4"/>
          </p15:clr>
        </p15:guide>
        <p15:guide id="5" pos="612" userDrawn="1">
          <p15:clr>
            <a:srgbClr val="A4A3A4"/>
          </p15:clr>
        </p15:guide>
        <p15:guide id="6" pos="608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EF3"/>
    <a:srgbClr val="FFBF00"/>
    <a:srgbClr val="E3B525"/>
    <a:srgbClr val="FFA1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4" autoAdjust="0"/>
    <p:restoredTop sz="94682" autoAdjust="0"/>
  </p:normalViewPr>
  <p:slideViewPr>
    <p:cSldViewPr>
      <p:cViewPr varScale="1">
        <p:scale>
          <a:sx n="71" d="100"/>
          <a:sy n="71" d="100"/>
        </p:scale>
        <p:origin x="336" y="90"/>
      </p:cViewPr>
      <p:guideLst>
        <p:guide orient="horz" pos="344"/>
        <p:guide pos="11460"/>
        <p:guide orient="horz" pos="2696"/>
        <p:guide pos="612"/>
        <p:guide pos="60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F3456-A29E-41FE-BFB7-B24F24BEE47B}" type="datetimeFigureOut">
              <a:rPr lang="cs-CZ" smtClean="0"/>
              <a:t>11.03.2022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5B543-0236-4AEE-9F15-C7CF1150485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225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40733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682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35493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6289" y="1750055"/>
            <a:ext cx="14257735" cy="3722887"/>
          </a:xfrm>
        </p:spPr>
        <p:txBody>
          <a:bodyPr anchor="b"/>
          <a:lstStyle>
            <a:lvl1pPr algn="ctr">
              <a:defRPr sz="93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6289" y="5616511"/>
            <a:ext cx="14257735" cy="2581762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866" indent="0" algn="ctr">
              <a:buNone/>
              <a:defRPr sz="3118"/>
            </a:lvl2pPr>
            <a:lvl3pPr marL="1425732" indent="0" algn="ctr">
              <a:buNone/>
              <a:defRPr sz="2807"/>
            </a:lvl3pPr>
            <a:lvl4pPr marL="2138599" indent="0" algn="ctr">
              <a:buNone/>
              <a:defRPr sz="2495"/>
            </a:lvl4pPr>
            <a:lvl5pPr marL="2851465" indent="0" algn="ctr">
              <a:buNone/>
              <a:defRPr sz="2495"/>
            </a:lvl5pPr>
            <a:lvl6pPr marL="3564331" indent="0" algn="ctr">
              <a:buNone/>
              <a:defRPr sz="2495"/>
            </a:lvl6pPr>
            <a:lvl7pPr marL="4277197" indent="0" algn="ctr">
              <a:buNone/>
              <a:defRPr sz="2495"/>
            </a:lvl7pPr>
            <a:lvl8pPr marL="4990064" indent="0" algn="ctr">
              <a:buNone/>
              <a:defRPr sz="2495"/>
            </a:lvl8pPr>
            <a:lvl9pPr marL="5702930" indent="0" algn="ctr">
              <a:buNone/>
              <a:defRPr sz="249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29698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08309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604255" y="569325"/>
            <a:ext cx="4099099" cy="90621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06959" y="569325"/>
            <a:ext cx="12059667" cy="90621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2863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39549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058" y="2665925"/>
            <a:ext cx="16396395" cy="4448157"/>
          </a:xfrm>
        </p:spPr>
        <p:txBody>
          <a:bodyPr anchor="b"/>
          <a:lstStyle>
            <a:lvl1pPr>
              <a:defRPr sz="93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7058" y="7156164"/>
            <a:ext cx="16396395" cy="2339180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1pPr>
            <a:lvl2pPr marL="712866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73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3pPr>
            <a:lvl4pPr marL="2138599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4pPr>
            <a:lvl5pPr marL="2851465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5pPr>
            <a:lvl6pPr marL="3564331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6pPr>
            <a:lvl7pPr marL="4277197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7pPr>
            <a:lvl8pPr marL="4990064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8pPr>
            <a:lvl9pPr marL="5702930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72319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06959" y="2846623"/>
            <a:ext cx="8079383" cy="67848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23971" y="2846623"/>
            <a:ext cx="8079383" cy="67848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79570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435" y="569326"/>
            <a:ext cx="16396395" cy="2066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9436" y="2621369"/>
            <a:ext cx="8042253" cy="128469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866" indent="0">
              <a:buNone/>
              <a:defRPr sz="3118" b="1"/>
            </a:lvl2pPr>
            <a:lvl3pPr marL="1425732" indent="0">
              <a:buNone/>
              <a:defRPr sz="2807" b="1"/>
            </a:lvl3pPr>
            <a:lvl4pPr marL="2138599" indent="0">
              <a:buNone/>
              <a:defRPr sz="2495" b="1"/>
            </a:lvl4pPr>
            <a:lvl5pPr marL="2851465" indent="0">
              <a:buNone/>
              <a:defRPr sz="2495" b="1"/>
            </a:lvl5pPr>
            <a:lvl6pPr marL="3564331" indent="0">
              <a:buNone/>
              <a:defRPr sz="2495" b="1"/>
            </a:lvl6pPr>
            <a:lvl7pPr marL="4277197" indent="0">
              <a:buNone/>
              <a:defRPr sz="2495" b="1"/>
            </a:lvl7pPr>
            <a:lvl8pPr marL="4990064" indent="0">
              <a:buNone/>
              <a:defRPr sz="2495" b="1"/>
            </a:lvl8pPr>
            <a:lvl9pPr marL="5702930" indent="0">
              <a:buNone/>
              <a:defRPr sz="2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09436" y="3906061"/>
            <a:ext cx="8042253" cy="5745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623971" y="2621369"/>
            <a:ext cx="8081859" cy="128469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866" indent="0">
              <a:buNone/>
              <a:defRPr sz="3118" b="1"/>
            </a:lvl2pPr>
            <a:lvl3pPr marL="1425732" indent="0">
              <a:buNone/>
              <a:defRPr sz="2807" b="1"/>
            </a:lvl3pPr>
            <a:lvl4pPr marL="2138599" indent="0">
              <a:buNone/>
              <a:defRPr sz="2495" b="1"/>
            </a:lvl4pPr>
            <a:lvl5pPr marL="2851465" indent="0">
              <a:buNone/>
              <a:defRPr sz="2495" b="1"/>
            </a:lvl5pPr>
            <a:lvl6pPr marL="3564331" indent="0">
              <a:buNone/>
              <a:defRPr sz="2495" b="1"/>
            </a:lvl6pPr>
            <a:lvl7pPr marL="4277197" indent="0">
              <a:buNone/>
              <a:defRPr sz="2495" b="1"/>
            </a:lvl7pPr>
            <a:lvl8pPr marL="4990064" indent="0">
              <a:buNone/>
              <a:defRPr sz="2495" b="1"/>
            </a:lvl8pPr>
            <a:lvl9pPr marL="5702930" indent="0">
              <a:buNone/>
              <a:defRPr sz="2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623971" y="3906061"/>
            <a:ext cx="8081859" cy="5745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90775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06622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2000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436" y="712893"/>
            <a:ext cx="6131320" cy="2495127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81859" y="1539652"/>
            <a:ext cx="9623971" cy="7599245"/>
          </a:xfrm>
        </p:spPr>
        <p:txBody>
          <a:bodyPr/>
          <a:lstStyle>
            <a:lvl1pPr>
              <a:defRPr sz="4989"/>
            </a:lvl1pPr>
            <a:lvl2pPr>
              <a:defRPr sz="4366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9436" y="3208020"/>
            <a:ext cx="6131320" cy="5943254"/>
          </a:xfrm>
        </p:spPr>
        <p:txBody>
          <a:bodyPr/>
          <a:lstStyle>
            <a:lvl1pPr marL="0" indent="0">
              <a:buNone/>
              <a:defRPr sz="2495"/>
            </a:lvl1pPr>
            <a:lvl2pPr marL="712866" indent="0">
              <a:buNone/>
              <a:defRPr sz="2183"/>
            </a:lvl2pPr>
            <a:lvl3pPr marL="1425732" indent="0">
              <a:buNone/>
              <a:defRPr sz="1871"/>
            </a:lvl3pPr>
            <a:lvl4pPr marL="2138599" indent="0">
              <a:buNone/>
              <a:defRPr sz="1559"/>
            </a:lvl4pPr>
            <a:lvl5pPr marL="2851465" indent="0">
              <a:buNone/>
              <a:defRPr sz="1559"/>
            </a:lvl5pPr>
            <a:lvl6pPr marL="3564331" indent="0">
              <a:buNone/>
              <a:defRPr sz="1559"/>
            </a:lvl6pPr>
            <a:lvl7pPr marL="4277197" indent="0">
              <a:buNone/>
              <a:defRPr sz="1559"/>
            </a:lvl7pPr>
            <a:lvl8pPr marL="4990064" indent="0">
              <a:buNone/>
              <a:defRPr sz="1559"/>
            </a:lvl8pPr>
            <a:lvl9pPr marL="5702930" indent="0">
              <a:buNone/>
              <a:defRPr sz="15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40046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436" y="712893"/>
            <a:ext cx="6131320" cy="2495127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81859" y="1539652"/>
            <a:ext cx="9623971" cy="7599245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866" indent="0">
              <a:buNone/>
              <a:defRPr sz="4366"/>
            </a:lvl2pPr>
            <a:lvl3pPr marL="1425732" indent="0">
              <a:buNone/>
              <a:defRPr sz="3742"/>
            </a:lvl3pPr>
            <a:lvl4pPr marL="2138599" indent="0">
              <a:buNone/>
              <a:defRPr sz="3118"/>
            </a:lvl4pPr>
            <a:lvl5pPr marL="2851465" indent="0">
              <a:buNone/>
              <a:defRPr sz="3118"/>
            </a:lvl5pPr>
            <a:lvl6pPr marL="3564331" indent="0">
              <a:buNone/>
              <a:defRPr sz="3118"/>
            </a:lvl6pPr>
            <a:lvl7pPr marL="4277197" indent="0">
              <a:buNone/>
              <a:defRPr sz="3118"/>
            </a:lvl7pPr>
            <a:lvl8pPr marL="4990064" indent="0">
              <a:buNone/>
              <a:defRPr sz="3118"/>
            </a:lvl8pPr>
            <a:lvl9pPr marL="5702930" indent="0">
              <a:buNone/>
              <a:defRPr sz="311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9436" y="3208020"/>
            <a:ext cx="6131320" cy="5943254"/>
          </a:xfrm>
        </p:spPr>
        <p:txBody>
          <a:bodyPr/>
          <a:lstStyle>
            <a:lvl1pPr marL="0" indent="0">
              <a:buNone/>
              <a:defRPr sz="2495"/>
            </a:lvl1pPr>
            <a:lvl2pPr marL="712866" indent="0">
              <a:buNone/>
              <a:defRPr sz="2183"/>
            </a:lvl2pPr>
            <a:lvl3pPr marL="1425732" indent="0">
              <a:buNone/>
              <a:defRPr sz="1871"/>
            </a:lvl3pPr>
            <a:lvl4pPr marL="2138599" indent="0">
              <a:buNone/>
              <a:defRPr sz="1559"/>
            </a:lvl4pPr>
            <a:lvl5pPr marL="2851465" indent="0">
              <a:buNone/>
              <a:defRPr sz="1559"/>
            </a:lvl5pPr>
            <a:lvl6pPr marL="3564331" indent="0">
              <a:buNone/>
              <a:defRPr sz="1559"/>
            </a:lvl6pPr>
            <a:lvl7pPr marL="4277197" indent="0">
              <a:buNone/>
              <a:defRPr sz="1559"/>
            </a:lvl7pPr>
            <a:lvl8pPr marL="4990064" indent="0">
              <a:buNone/>
              <a:defRPr sz="1559"/>
            </a:lvl8pPr>
            <a:lvl9pPr marL="5702930" indent="0">
              <a:buNone/>
              <a:defRPr sz="15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8924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06959" y="569326"/>
            <a:ext cx="16396395" cy="2066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6959" y="2846623"/>
            <a:ext cx="16396395" cy="6784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1160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1425732" rtl="0" eaLnBrk="1" latinLnBrk="0" hangingPunct="1">
        <a:lnSpc>
          <a:spcPct val="90000"/>
        </a:lnSpc>
        <a:spcBef>
          <a:spcPct val="0"/>
        </a:spcBef>
        <a:buNone/>
        <a:defRPr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433" indent="-356433" algn="l" defTabSz="1425732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4366" kern="1200">
          <a:solidFill>
            <a:schemeClr val="tx1"/>
          </a:solidFill>
          <a:latin typeface="+mn-lt"/>
          <a:ea typeface="+mn-ea"/>
          <a:cs typeface="+mn-cs"/>
        </a:defRPr>
      </a:lvl1pPr>
      <a:lvl2pPr marL="1069299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2166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5032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4pPr>
      <a:lvl5pPr marL="3207898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5pPr>
      <a:lvl6pPr marL="3920764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6pPr>
      <a:lvl7pPr marL="4633631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7pPr>
      <a:lvl8pPr marL="5346497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8pPr>
      <a:lvl9pPr marL="6059363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1pPr>
      <a:lvl2pPr marL="712866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2pPr>
      <a:lvl3pPr marL="1425732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3pPr>
      <a:lvl4pPr marL="2138599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4pPr>
      <a:lvl5pPr marL="2851465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5pPr>
      <a:lvl6pPr marL="3564331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6pPr>
      <a:lvl7pPr marL="4277197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7pPr>
      <a:lvl8pPr marL="4990064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8pPr>
      <a:lvl9pPr marL="5702930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20F95502-65C6-482A-9B40-DDCB8DAA9D75}"/>
              </a:ext>
            </a:extLst>
          </p:cNvPr>
          <p:cNvGrpSpPr/>
          <p:nvPr/>
        </p:nvGrpSpPr>
        <p:grpSpPr>
          <a:xfrm>
            <a:off x="0" y="0"/>
            <a:ext cx="19010313" cy="1112119"/>
            <a:chOff x="-324644" y="2222500"/>
            <a:chExt cx="22261685" cy="1302327"/>
          </a:xfrm>
        </p:grpSpPr>
        <p:sp>
          <p:nvSpPr>
            <p:cNvPr id="2" name="object 2"/>
            <p:cNvSpPr/>
            <p:nvPr/>
          </p:nvSpPr>
          <p:spPr>
            <a:xfrm>
              <a:off x="-324644" y="2222500"/>
              <a:ext cx="5600193" cy="1302327"/>
            </a:xfrm>
            <a:custGeom>
              <a:avLst/>
              <a:gdLst/>
              <a:ahLst/>
              <a:cxnLst/>
              <a:rect l="l" t="t" r="r" b="b"/>
              <a:pathLst>
                <a:path w="1892300" h="440055">
                  <a:moveTo>
                    <a:pt x="0" y="439737"/>
                  </a:moveTo>
                  <a:lnTo>
                    <a:pt x="1892300" y="439737"/>
                  </a:lnTo>
                  <a:lnTo>
                    <a:pt x="1892300" y="0"/>
                  </a:lnTo>
                  <a:lnTo>
                    <a:pt x="0" y="0"/>
                  </a:lnTo>
                  <a:lnTo>
                    <a:pt x="0" y="439737"/>
                  </a:lnTo>
                  <a:close/>
                </a:path>
              </a:pathLst>
            </a:custGeom>
            <a:solidFill>
              <a:srgbClr val="009EF3"/>
            </a:solidFill>
          </p:spPr>
          <p:txBody>
            <a:bodyPr wrap="square" lIns="0" tIns="0" rIns="0" bIns="0" rtlCol="0"/>
            <a:lstStyle/>
            <a:p>
              <a:endParaRPr lang="en-US"/>
            </a:p>
          </p:txBody>
        </p:sp>
        <p:sp>
          <p:nvSpPr>
            <p:cNvPr id="3" name="object 3"/>
            <p:cNvSpPr/>
            <p:nvPr/>
          </p:nvSpPr>
          <p:spPr>
            <a:xfrm>
              <a:off x="16363156" y="2222500"/>
              <a:ext cx="5573885" cy="1302327"/>
            </a:xfrm>
            <a:custGeom>
              <a:avLst/>
              <a:gdLst/>
              <a:ahLst/>
              <a:cxnLst/>
              <a:rect l="l" t="t" r="r" b="b"/>
              <a:pathLst>
                <a:path w="1883409" h="440055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00"/>
            </a:solidFill>
          </p:spPr>
          <p:txBody>
            <a:bodyPr wrap="square" lIns="0" tIns="0" rIns="0" bIns="0" rtlCol="0"/>
            <a:lstStyle/>
            <a:p>
              <a:endParaRPr lang="en-US"/>
            </a:p>
          </p:txBody>
        </p:sp>
        <p:sp>
          <p:nvSpPr>
            <p:cNvPr id="22" name="object 2">
              <a:extLst>
                <a:ext uri="{FF2B5EF4-FFF2-40B4-BE49-F238E27FC236}">
                  <a16:creationId xmlns:a16="http://schemas.microsoft.com/office/drawing/2014/main" id="{3708B453-DDCE-42C1-9AB9-A8D5DDCA46AD}"/>
                </a:ext>
              </a:extLst>
            </p:cNvPr>
            <p:cNvSpPr/>
            <p:nvPr/>
          </p:nvSpPr>
          <p:spPr>
            <a:xfrm>
              <a:off x="5237956" y="2222500"/>
              <a:ext cx="5600193" cy="1302327"/>
            </a:xfrm>
            <a:custGeom>
              <a:avLst/>
              <a:gdLst/>
              <a:ahLst/>
              <a:cxnLst/>
              <a:rect l="l" t="t" r="r" b="b"/>
              <a:pathLst>
                <a:path w="1892300" h="440055">
                  <a:moveTo>
                    <a:pt x="0" y="439737"/>
                  </a:moveTo>
                  <a:lnTo>
                    <a:pt x="1892300" y="439737"/>
                  </a:lnTo>
                  <a:lnTo>
                    <a:pt x="1892300" y="0"/>
                  </a:lnTo>
                  <a:lnTo>
                    <a:pt x="0" y="0"/>
                  </a:lnTo>
                  <a:lnTo>
                    <a:pt x="0" y="439737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 lang="en-US"/>
            </a:p>
          </p:txBody>
        </p:sp>
        <p:sp>
          <p:nvSpPr>
            <p:cNvPr id="23" name="object 2">
              <a:extLst>
                <a:ext uri="{FF2B5EF4-FFF2-40B4-BE49-F238E27FC236}">
                  <a16:creationId xmlns:a16="http://schemas.microsoft.com/office/drawing/2014/main" id="{7D360C87-DA57-4F00-96B5-35199AD11657}"/>
                </a:ext>
              </a:extLst>
            </p:cNvPr>
            <p:cNvSpPr/>
            <p:nvPr/>
          </p:nvSpPr>
          <p:spPr>
            <a:xfrm>
              <a:off x="10800556" y="2222500"/>
              <a:ext cx="5600193" cy="1302327"/>
            </a:xfrm>
            <a:custGeom>
              <a:avLst/>
              <a:gdLst/>
              <a:ahLst/>
              <a:cxnLst/>
              <a:rect l="l" t="t" r="r" b="b"/>
              <a:pathLst>
                <a:path w="1892300" h="440055">
                  <a:moveTo>
                    <a:pt x="0" y="439737"/>
                  </a:moveTo>
                  <a:lnTo>
                    <a:pt x="1892300" y="439737"/>
                  </a:lnTo>
                  <a:lnTo>
                    <a:pt x="1892300" y="0"/>
                  </a:lnTo>
                  <a:lnTo>
                    <a:pt x="0" y="0"/>
                  </a:lnTo>
                  <a:lnTo>
                    <a:pt x="0" y="439737"/>
                  </a:lnTo>
                  <a:close/>
                </a:path>
              </a:pathLst>
            </a:custGeom>
            <a:solidFill>
              <a:srgbClr val="FFA100"/>
            </a:solidFill>
          </p:spPr>
          <p:txBody>
            <a:bodyPr wrap="square" lIns="0" tIns="0" rIns="0" bIns="0" rtlCol="0"/>
            <a:lstStyle/>
            <a:p>
              <a:endParaRPr lang="en-US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37356" y="2106216"/>
            <a:ext cx="11201400" cy="11042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60680">
              <a:lnSpc>
                <a:spcPct val="102400"/>
              </a:lnSpc>
            </a:pPr>
            <a:r>
              <a:rPr lang="en-US" sz="7200" dirty="0">
                <a:solidFill>
                  <a:schemeClr val="accent1"/>
                </a:solidFill>
                <a:cs typeface="Source Sans Pro"/>
              </a:rPr>
              <a:t>Describing &amp; Exploring Data</a:t>
            </a:r>
            <a:endParaRPr lang="en-US" sz="7200" dirty="0">
              <a:cs typeface="Source Sans Pro"/>
            </a:endParaRPr>
          </a:p>
        </p:txBody>
      </p:sp>
      <p:sp>
        <p:nvSpPr>
          <p:cNvPr id="19" name="object 19"/>
          <p:cNvSpPr/>
          <p:nvPr/>
        </p:nvSpPr>
        <p:spPr>
          <a:xfrm flipV="1">
            <a:off x="1237456" y="2950931"/>
            <a:ext cx="9601200" cy="274319"/>
          </a:xfrm>
          <a:custGeom>
            <a:avLst/>
            <a:gdLst/>
            <a:ahLst/>
            <a:cxnLst/>
            <a:rect l="l" t="t" r="r" b="b"/>
            <a:pathLst>
              <a:path w="4686300">
                <a:moveTo>
                  <a:pt x="0" y="0"/>
                </a:moveTo>
                <a:lnTo>
                  <a:pt x="4686300" y="0"/>
                </a:lnTo>
              </a:path>
            </a:pathLst>
          </a:custGeom>
          <a:ln w="8466">
            <a:solidFill>
              <a:srgbClr val="002E8E"/>
            </a:solidFill>
          </a:ln>
        </p:spPr>
        <p:txBody>
          <a:bodyPr wrap="square" lIns="0" tIns="0" rIns="0" bIns="0" rtlCol="0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54B0320-4754-4C76-BEA3-7157EB590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28" y="14979"/>
            <a:ext cx="1036656" cy="1008058"/>
          </a:xfrm>
          <a:prstGeom prst="rect">
            <a:avLst/>
          </a:prstGeom>
        </p:spPr>
      </p:pic>
      <p:sp>
        <p:nvSpPr>
          <p:cNvPr id="21" name="object 20">
            <a:extLst>
              <a:ext uri="{FF2B5EF4-FFF2-40B4-BE49-F238E27FC236}">
                <a16:creationId xmlns:a16="http://schemas.microsoft.com/office/drawing/2014/main" id="{88C373D6-8C2A-485B-B380-CE83410E604A}"/>
              </a:ext>
            </a:extLst>
          </p:cNvPr>
          <p:cNvSpPr txBox="1"/>
          <p:nvPr/>
        </p:nvSpPr>
        <p:spPr>
          <a:xfrm>
            <a:off x="14710446" y="180315"/>
            <a:ext cx="4110783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4800" spc="-5" dirty="0">
                <a:solidFill>
                  <a:srgbClr val="00A0EF"/>
                </a:solidFill>
                <a:latin typeface="Segoe Script" panose="030B0504020000000003" pitchFamily="66" charset="0"/>
                <a:cs typeface="Source Sans Pro Light"/>
              </a:rPr>
              <a:t>PsychoStat</a:t>
            </a:r>
            <a:endParaRPr lang="en-US" sz="4800" dirty="0">
              <a:latin typeface="Segoe Script" panose="030B0504020000000003" pitchFamily="66" charset="0"/>
              <a:cs typeface="Source Sans Pro Ligh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E914475-4F60-4EED-B184-CF36E1EA5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5735" y="4699196"/>
            <a:ext cx="7772400" cy="52498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A6669DB-FB49-4FF6-B869-F12E341F02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441" y="4673049"/>
            <a:ext cx="7772400" cy="52498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B48E556-59D3-4128-BB1B-D447745C68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81756" y="1401972"/>
            <a:ext cx="4593466" cy="309791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20F95502-65C6-482A-9B40-DDCB8DAA9D75}"/>
              </a:ext>
            </a:extLst>
          </p:cNvPr>
          <p:cNvGrpSpPr/>
          <p:nvPr/>
        </p:nvGrpSpPr>
        <p:grpSpPr>
          <a:xfrm>
            <a:off x="0" y="0"/>
            <a:ext cx="19010313" cy="1112119"/>
            <a:chOff x="-324644" y="2222500"/>
            <a:chExt cx="22261685" cy="1302327"/>
          </a:xfrm>
        </p:grpSpPr>
        <p:sp>
          <p:nvSpPr>
            <p:cNvPr id="2" name="object 2"/>
            <p:cNvSpPr/>
            <p:nvPr/>
          </p:nvSpPr>
          <p:spPr>
            <a:xfrm>
              <a:off x="-324644" y="2222500"/>
              <a:ext cx="5600193" cy="1302327"/>
            </a:xfrm>
            <a:custGeom>
              <a:avLst/>
              <a:gdLst/>
              <a:ahLst/>
              <a:cxnLst/>
              <a:rect l="l" t="t" r="r" b="b"/>
              <a:pathLst>
                <a:path w="1892300" h="440055">
                  <a:moveTo>
                    <a:pt x="0" y="439737"/>
                  </a:moveTo>
                  <a:lnTo>
                    <a:pt x="1892300" y="439737"/>
                  </a:lnTo>
                  <a:lnTo>
                    <a:pt x="1892300" y="0"/>
                  </a:lnTo>
                  <a:lnTo>
                    <a:pt x="0" y="0"/>
                  </a:lnTo>
                  <a:lnTo>
                    <a:pt x="0" y="439737"/>
                  </a:lnTo>
                  <a:close/>
                </a:path>
              </a:pathLst>
            </a:custGeom>
            <a:solidFill>
              <a:srgbClr val="009EF3"/>
            </a:solidFill>
          </p:spPr>
          <p:txBody>
            <a:bodyPr wrap="square" lIns="0" tIns="0" rIns="0" bIns="0" rtlCol="0"/>
            <a:lstStyle/>
            <a:p>
              <a:endParaRPr lang="en-US"/>
            </a:p>
          </p:txBody>
        </p:sp>
        <p:sp>
          <p:nvSpPr>
            <p:cNvPr id="3" name="object 3"/>
            <p:cNvSpPr/>
            <p:nvPr/>
          </p:nvSpPr>
          <p:spPr>
            <a:xfrm>
              <a:off x="16363156" y="2222500"/>
              <a:ext cx="5573885" cy="1302327"/>
            </a:xfrm>
            <a:custGeom>
              <a:avLst/>
              <a:gdLst/>
              <a:ahLst/>
              <a:cxnLst/>
              <a:rect l="l" t="t" r="r" b="b"/>
              <a:pathLst>
                <a:path w="1883409" h="440055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00"/>
            </a:solidFill>
          </p:spPr>
          <p:txBody>
            <a:bodyPr wrap="square" lIns="0" tIns="0" rIns="0" bIns="0" rtlCol="0"/>
            <a:lstStyle/>
            <a:p>
              <a:endParaRPr lang="en-US"/>
            </a:p>
          </p:txBody>
        </p:sp>
        <p:sp>
          <p:nvSpPr>
            <p:cNvPr id="22" name="object 2">
              <a:extLst>
                <a:ext uri="{FF2B5EF4-FFF2-40B4-BE49-F238E27FC236}">
                  <a16:creationId xmlns:a16="http://schemas.microsoft.com/office/drawing/2014/main" id="{3708B453-DDCE-42C1-9AB9-A8D5DDCA46AD}"/>
                </a:ext>
              </a:extLst>
            </p:cNvPr>
            <p:cNvSpPr/>
            <p:nvPr/>
          </p:nvSpPr>
          <p:spPr>
            <a:xfrm>
              <a:off x="5237956" y="2222500"/>
              <a:ext cx="5600193" cy="1302327"/>
            </a:xfrm>
            <a:custGeom>
              <a:avLst/>
              <a:gdLst/>
              <a:ahLst/>
              <a:cxnLst/>
              <a:rect l="l" t="t" r="r" b="b"/>
              <a:pathLst>
                <a:path w="1892300" h="440055">
                  <a:moveTo>
                    <a:pt x="0" y="439737"/>
                  </a:moveTo>
                  <a:lnTo>
                    <a:pt x="1892300" y="439737"/>
                  </a:lnTo>
                  <a:lnTo>
                    <a:pt x="1892300" y="0"/>
                  </a:lnTo>
                  <a:lnTo>
                    <a:pt x="0" y="0"/>
                  </a:lnTo>
                  <a:lnTo>
                    <a:pt x="0" y="439737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 lang="en-US"/>
            </a:p>
          </p:txBody>
        </p:sp>
        <p:sp>
          <p:nvSpPr>
            <p:cNvPr id="23" name="object 2">
              <a:extLst>
                <a:ext uri="{FF2B5EF4-FFF2-40B4-BE49-F238E27FC236}">
                  <a16:creationId xmlns:a16="http://schemas.microsoft.com/office/drawing/2014/main" id="{7D360C87-DA57-4F00-96B5-35199AD11657}"/>
                </a:ext>
              </a:extLst>
            </p:cNvPr>
            <p:cNvSpPr/>
            <p:nvPr/>
          </p:nvSpPr>
          <p:spPr>
            <a:xfrm>
              <a:off x="10800556" y="2222500"/>
              <a:ext cx="5600193" cy="1302327"/>
            </a:xfrm>
            <a:custGeom>
              <a:avLst/>
              <a:gdLst/>
              <a:ahLst/>
              <a:cxnLst/>
              <a:rect l="l" t="t" r="r" b="b"/>
              <a:pathLst>
                <a:path w="1892300" h="440055">
                  <a:moveTo>
                    <a:pt x="0" y="439737"/>
                  </a:moveTo>
                  <a:lnTo>
                    <a:pt x="1892300" y="439737"/>
                  </a:lnTo>
                  <a:lnTo>
                    <a:pt x="1892300" y="0"/>
                  </a:lnTo>
                  <a:lnTo>
                    <a:pt x="0" y="0"/>
                  </a:lnTo>
                  <a:lnTo>
                    <a:pt x="0" y="439737"/>
                  </a:lnTo>
                  <a:close/>
                </a:path>
              </a:pathLst>
            </a:custGeom>
            <a:solidFill>
              <a:srgbClr val="FFA100"/>
            </a:solidFill>
          </p:spPr>
          <p:txBody>
            <a:bodyPr wrap="square" lIns="0" tIns="0" rIns="0" bIns="0" rtlCol="0"/>
            <a:lstStyle/>
            <a:p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1784D295-6378-458F-B9ED-CB369FB57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690" y="2679700"/>
            <a:ext cx="13807501" cy="68151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FBF093-603D-471A-8B44-C99BF3CE951A}"/>
              </a:ext>
            </a:extLst>
          </p:cNvPr>
          <p:cNvSpPr txBox="1"/>
          <p:nvPr/>
        </p:nvSpPr>
        <p:spPr>
          <a:xfrm>
            <a:off x="4600899" y="1603522"/>
            <a:ext cx="9863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</a:rPr>
              <a:t>Calculating the Sample Variance and Standard Deviation</a:t>
            </a:r>
          </a:p>
        </p:txBody>
      </p:sp>
    </p:spTree>
    <p:extLst>
      <p:ext uri="{BB962C8B-B14F-4D97-AF65-F5344CB8AC3E}">
        <p14:creationId xmlns:p14="http://schemas.microsoft.com/office/powerpoint/2010/main" val="4135254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6">
            <a:extLst>
              <a:ext uri="{FF2B5EF4-FFF2-40B4-BE49-F238E27FC236}">
                <a16:creationId xmlns:a16="http://schemas.microsoft.com/office/drawing/2014/main" id="{47361EA6-B98B-4E3D-A601-BE47951F364B}"/>
              </a:ext>
            </a:extLst>
          </p:cNvPr>
          <p:cNvSpPr txBox="1"/>
          <p:nvPr/>
        </p:nvSpPr>
        <p:spPr>
          <a:xfrm>
            <a:off x="665162" y="711989"/>
            <a:ext cx="256185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800" spc="-30" dirty="0">
                <a:solidFill>
                  <a:srgbClr val="FFFFFF"/>
                </a:solidFill>
                <a:cs typeface="Source Sans Pro Light"/>
              </a:rPr>
              <a:t>S</a:t>
            </a:r>
            <a:r>
              <a:rPr lang="en-US" sz="2800" spc="-40" dirty="0">
                <a:solidFill>
                  <a:srgbClr val="FFFFFF"/>
                </a:solidFill>
                <a:cs typeface="Source Sans Pro Light"/>
              </a:rPr>
              <a:t>t</a:t>
            </a:r>
            <a:r>
              <a:rPr lang="en-US" sz="2800" spc="-10" dirty="0">
                <a:solidFill>
                  <a:srgbClr val="FFFFFF"/>
                </a:solidFill>
                <a:cs typeface="Source Sans Pro Light"/>
              </a:rPr>
              <a:t>anda</a:t>
            </a:r>
            <a:r>
              <a:rPr lang="en-US" sz="2800" spc="-25" dirty="0">
                <a:solidFill>
                  <a:srgbClr val="FFFFFF"/>
                </a:solidFill>
                <a:cs typeface="Source Sans Pro Light"/>
              </a:rPr>
              <a:t>r</a:t>
            </a:r>
            <a:r>
              <a:rPr lang="en-US" sz="2800" dirty="0">
                <a:solidFill>
                  <a:srgbClr val="FFFFFF"/>
                </a:solidFill>
                <a:cs typeface="Source Sans Pro Light"/>
              </a:rPr>
              <a:t>ds</a:t>
            </a:r>
            <a:endParaRPr lang="en-US" sz="2800" dirty="0">
              <a:cs typeface="Source Sans Pro Ligh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99F3FB4-B7C2-451D-B054-42F723E47147}"/>
              </a:ext>
            </a:extLst>
          </p:cNvPr>
          <p:cNvGrpSpPr/>
          <p:nvPr/>
        </p:nvGrpSpPr>
        <p:grpSpPr>
          <a:xfrm>
            <a:off x="-19844" y="546100"/>
            <a:ext cx="5257800" cy="1142992"/>
            <a:chOff x="0" y="8642689"/>
            <a:chExt cx="4336348" cy="439424"/>
          </a:xfrm>
          <a:solidFill>
            <a:schemeClr val="accent2"/>
          </a:solidFill>
        </p:grpSpPr>
        <p:sp>
          <p:nvSpPr>
            <p:cNvPr id="28" name="object 4">
              <a:extLst>
                <a:ext uri="{FF2B5EF4-FFF2-40B4-BE49-F238E27FC236}">
                  <a16:creationId xmlns:a16="http://schemas.microsoft.com/office/drawing/2014/main" id="{E6BB3161-08C3-4EC8-AB7B-253AFE3FF17F}"/>
                </a:ext>
              </a:extLst>
            </p:cNvPr>
            <p:cNvSpPr/>
            <p:nvPr/>
          </p:nvSpPr>
          <p:spPr>
            <a:xfrm>
              <a:off x="0" y="8642693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lang="en-US"/>
            </a:p>
          </p:txBody>
        </p:sp>
        <p:sp>
          <p:nvSpPr>
            <p:cNvPr id="29" name="object 5">
              <a:extLst>
                <a:ext uri="{FF2B5EF4-FFF2-40B4-BE49-F238E27FC236}">
                  <a16:creationId xmlns:a16="http://schemas.microsoft.com/office/drawing/2014/main" id="{F61AA99B-8EBC-4B8E-A792-FDD3717CF3E4}"/>
                </a:ext>
              </a:extLst>
            </p:cNvPr>
            <p:cNvSpPr/>
            <p:nvPr/>
          </p:nvSpPr>
          <p:spPr>
            <a:xfrm>
              <a:off x="3621605" y="8642689"/>
              <a:ext cx="714743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lang="en-US"/>
            </a:p>
          </p:txBody>
        </p:sp>
      </p:grpSp>
      <p:sp>
        <p:nvSpPr>
          <p:cNvPr id="30" name="object 9">
            <a:extLst>
              <a:ext uri="{FF2B5EF4-FFF2-40B4-BE49-F238E27FC236}">
                <a16:creationId xmlns:a16="http://schemas.microsoft.com/office/drawing/2014/main" id="{9DCA0DCF-CB56-434D-86A0-4D7B07217A25}"/>
              </a:ext>
            </a:extLst>
          </p:cNvPr>
          <p:cNvSpPr txBox="1"/>
          <p:nvPr/>
        </p:nvSpPr>
        <p:spPr>
          <a:xfrm>
            <a:off x="149657" y="885035"/>
            <a:ext cx="441805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spc="-5" dirty="0">
                <a:solidFill>
                  <a:srgbClr val="FFFFFF"/>
                </a:solidFill>
                <a:cs typeface="Source Sans Pro Light"/>
              </a:rPr>
              <a:t>Describing Data</a:t>
            </a:r>
            <a:endParaRPr lang="en-US" sz="3200" dirty="0">
              <a:cs typeface="Source Sans Pro Light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4CEDA3C-36C3-439C-B267-B09BCDD8BEB3}"/>
              </a:ext>
            </a:extLst>
          </p:cNvPr>
          <p:cNvGrpSpPr/>
          <p:nvPr/>
        </p:nvGrpSpPr>
        <p:grpSpPr>
          <a:xfrm>
            <a:off x="-19844" y="2146297"/>
            <a:ext cx="4800599" cy="827998"/>
            <a:chOff x="0" y="8642689"/>
            <a:chExt cx="4336348" cy="439423"/>
          </a:xfrm>
          <a:solidFill>
            <a:srgbClr val="FFBF00"/>
          </a:solidFill>
        </p:grpSpPr>
        <p:sp>
          <p:nvSpPr>
            <p:cNvPr id="32" name="object 4">
              <a:extLst>
                <a:ext uri="{FF2B5EF4-FFF2-40B4-BE49-F238E27FC236}">
                  <a16:creationId xmlns:a16="http://schemas.microsoft.com/office/drawing/2014/main" id="{88259B77-DC5E-41BE-A97C-B6ECD7C15406}"/>
                </a:ext>
              </a:extLst>
            </p:cNvPr>
            <p:cNvSpPr/>
            <p:nvPr/>
          </p:nvSpPr>
          <p:spPr>
            <a:xfrm>
              <a:off x="0" y="8642692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pPr algn="ctr"/>
              <a:endParaRPr lang="en-US" dirty="0"/>
            </a:p>
          </p:txBody>
        </p:sp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67336DE1-03BF-42EF-BA66-F2EEB07B59EC}"/>
                </a:ext>
              </a:extLst>
            </p:cNvPr>
            <p:cNvSpPr/>
            <p:nvPr/>
          </p:nvSpPr>
          <p:spPr>
            <a:xfrm>
              <a:off x="3621605" y="8642689"/>
              <a:ext cx="714743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lang="en-US"/>
            </a:p>
          </p:txBody>
        </p:sp>
      </p:grpSp>
      <p:sp>
        <p:nvSpPr>
          <p:cNvPr id="37" name="object 9">
            <a:extLst>
              <a:ext uri="{FF2B5EF4-FFF2-40B4-BE49-F238E27FC236}">
                <a16:creationId xmlns:a16="http://schemas.microsoft.com/office/drawing/2014/main" id="{AAE82579-FBCE-41F3-9DCB-B22F45E524FD}"/>
              </a:ext>
            </a:extLst>
          </p:cNvPr>
          <p:cNvSpPr txBox="1"/>
          <p:nvPr/>
        </p:nvSpPr>
        <p:spPr>
          <a:xfrm>
            <a:off x="134100" y="2307659"/>
            <a:ext cx="441805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5" dirty="0">
                <a:solidFill>
                  <a:srgbClr val="7030A0"/>
                </a:solidFill>
                <a:cs typeface="Source Sans Pro Light"/>
              </a:rPr>
              <a:t>Summary Statistics</a:t>
            </a:r>
            <a:endParaRPr lang="en-US" sz="2800" dirty="0">
              <a:solidFill>
                <a:srgbClr val="7030A0"/>
              </a:solidFill>
              <a:cs typeface="Source Sans Pro Light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AC210D4-8A25-4BA0-A0DC-3149BDBA5EAC}"/>
              </a:ext>
            </a:extLst>
          </p:cNvPr>
          <p:cNvGrpSpPr/>
          <p:nvPr/>
        </p:nvGrpSpPr>
        <p:grpSpPr>
          <a:xfrm>
            <a:off x="0" y="3431506"/>
            <a:ext cx="3256756" cy="828000"/>
            <a:chOff x="0" y="4134484"/>
            <a:chExt cx="3256756" cy="828000"/>
          </a:xfrm>
          <a:solidFill>
            <a:srgbClr val="7030A0"/>
          </a:solidFill>
        </p:grpSpPr>
        <p:sp>
          <p:nvSpPr>
            <p:cNvPr id="15" name="object 23">
              <a:extLst>
                <a:ext uri="{FF2B5EF4-FFF2-40B4-BE49-F238E27FC236}">
                  <a16:creationId xmlns:a16="http://schemas.microsoft.com/office/drawing/2014/main" id="{05A5EA3A-8D60-41C3-891A-AE330124A6AA}"/>
                </a:ext>
              </a:extLst>
            </p:cNvPr>
            <p:cNvSpPr/>
            <p:nvPr/>
          </p:nvSpPr>
          <p:spPr>
            <a:xfrm>
              <a:off x="0" y="4134484"/>
              <a:ext cx="3256756" cy="828000"/>
            </a:xfrm>
            <a:custGeom>
              <a:avLst/>
              <a:gdLst/>
              <a:ahLst/>
              <a:cxnLst/>
              <a:rect l="l" t="t" r="r" b="b"/>
              <a:pathLst>
                <a:path w="1909445" h="437514">
                  <a:moveTo>
                    <a:pt x="1690241" y="0"/>
                  </a:moveTo>
                  <a:lnTo>
                    <a:pt x="0" y="0"/>
                  </a:lnTo>
                  <a:lnTo>
                    <a:pt x="0" y="437154"/>
                  </a:lnTo>
                  <a:lnTo>
                    <a:pt x="1690241" y="437154"/>
                  </a:lnTo>
                  <a:lnTo>
                    <a:pt x="1740359" y="431381"/>
                  </a:lnTo>
                  <a:lnTo>
                    <a:pt x="1786366" y="414937"/>
                  </a:lnTo>
                  <a:lnTo>
                    <a:pt x="1826950" y="389135"/>
                  </a:lnTo>
                  <a:lnTo>
                    <a:pt x="1860800" y="355285"/>
                  </a:lnTo>
                  <a:lnTo>
                    <a:pt x="1886602" y="314701"/>
                  </a:lnTo>
                  <a:lnTo>
                    <a:pt x="1903046" y="268694"/>
                  </a:lnTo>
                  <a:lnTo>
                    <a:pt x="1908818" y="218577"/>
                  </a:lnTo>
                  <a:lnTo>
                    <a:pt x="1903046" y="168459"/>
                  </a:lnTo>
                  <a:lnTo>
                    <a:pt x="1886602" y="122452"/>
                  </a:lnTo>
                  <a:lnTo>
                    <a:pt x="1860800" y="81868"/>
                  </a:lnTo>
                  <a:lnTo>
                    <a:pt x="1826950" y="48018"/>
                  </a:lnTo>
                  <a:lnTo>
                    <a:pt x="1786366" y="22216"/>
                  </a:lnTo>
                  <a:lnTo>
                    <a:pt x="1740359" y="5772"/>
                  </a:lnTo>
                  <a:lnTo>
                    <a:pt x="169024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lang="en-US"/>
            </a:p>
          </p:txBody>
        </p:sp>
        <p:sp>
          <p:nvSpPr>
            <p:cNvPr id="16" name="object 24">
              <a:extLst>
                <a:ext uri="{FF2B5EF4-FFF2-40B4-BE49-F238E27FC236}">
                  <a16:creationId xmlns:a16="http://schemas.microsoft.com/office/drawing/2014/main" id="{E9E44FA0-E383-41B6-9802-0CDC111FDBF5}"/>
                </a:ext>
              </a:extLst>
            </p:cNvPr>
            <p:cNvSpPr txBox="1"/>
            <p:nvPr/>
          </p:nvSpPr>
          <p:spPr>
            <a:xfrm>
              <a:off x="67050" y="4326628"/>
              <a:ext cx="3122656" cy="382156"/>
            </a:xfrm>
            <a:prstGeom prst="rect">
              <a:avLst/>
            </a:prstGeom>
            <a:grpFill/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lang="en-US" sz="2400" spc="5" dirty="0">
                  <a:solidFill>
                    <a:schemeClr val="accent4"/>
                  </a:solidFill>
                  <a:cs typeface="Source Sans Pro Light"/>
                </a:rPr>
                <a:t>Quantiles &amp; Percentiles</a:t>
              </a:r>
              <a:endParaRPr lang="en-US" sz="2400" dirty="0">
                <a:solidFill>
                  <a:schemeClr val="accent4"/>
                </a:solidFill>
                <a:cs typeface="Source Sans Pro Light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5287B75-852D-49EB-BF36-85A00B2BA429}"/>
              </a:ext>
            </a:extLst>
          </p:cNvPr>
          <p:cNvSpPr txBox="1"/>
          <p:nvPr/>
        </p:nvSpPr>
        <p:spPr>
          <a:xfrm>
            <a:off x="589756" y="4813300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Quantiles</a:t>
            </a:r>
          </a:p>
          <a:p>
            <a:endParaRPr lang="en-US" sz="2400" b="1" u="sng" dirty="0"/>
          </a:p>
          <a:p>
            <a:r>
              <a:rPr lang="en-US" sz="2400" b="1" dirty="0"/>
              <a:t>Order values from small to large and split data into </a:t>
            </a:r>
            <a:r>
              <a:rPr lang="en-US" sz="2400" b="1" i="1" dirty="0"/>
              <a:t>n</a:t>
            </a:r>
            <a:r>
              <a:rPr lang="en-US" sz="2400" b="1" dirty="0"/>
              <a:t> equal pieces</a:t>
            </a:r>
          </a:p>
          <a:p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For </a:t>
            </a:r>
            <a:r>
              <a:rPr lang="en-US" sz="2400" b="1" i="1" dirty="0"/>
              <a:t>n</a:t>
            </a:r>
            <a:r>
              <a:rPr lang="en-US" sz="2400" b="1" dirty="0"/>
              <a:t> equal pieces, we use </a:t>
            </a:r>
            <a:r>
              <a:rPr lang="en-US" sz="2400" b="1" i="1" dirty="0"/>
              <a:t>n</a:t>
            </a:r>
            <a:r>
              <a:rPr lang="en-US" sz="2400" b="1" dirty="0"/>
              <a:t>-1 cut points equally spaced out</a:t>
            </a:r>
          </a:p>
          <a:p>
            <a:endParaRPr lang="en-US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i="1" dirty="0"/>
              <a:t>Quartiles</a:t>
            </a:r>
            <a:r>
              <a:rPr lang="en-US" sz="2400" b="1" dirty="0"/>
              <a:t> split the data into 4 equal pieces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1" dirty="0"/>
              <a:t>We use 3 cut points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1" dirty="0"/>
              <a:t>Quartile 1 = 25%, Quartile 2 = 50%, Quartile 3 = 75%</a:t>
            </a:r>
          </a:p>
          <a:p>
            <a:pPr lvl="2"/>
            <a:endParaRPr lang="en-US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i="1" dirty="0"/>
              <a:t>Percentiles </a:t>
            </a:r>
            <a:r>
              <a:rPr lang="en-US" sz="2400" b="1" dirty="0"/>
              <a:t>split the data into 100 equal pieces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1" dirty="0"/>
              <a:t>We use 99 cut points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12DEEF-E9BF-4EB6-BFDD-B2846630F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7373" y="5346700"/>
            <a:ext cx="7428796" cy="50196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C1AB83-4F08-478F-AEE5-6EBD01344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9556" y="327025"/>
            <a:ext cx="7514408" cy="490770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6E4DF6-EEF1-4660-8336-98DF43AA0527}"/>
              </a:ext>
            </a:extLst>
          </p:cNvPr>
          <p:cNvCxnSpPr>
            <a:cxnSpLocks/>
          </p:cNvCxnSpPr>
          <p:nvPr/>
        </p:nvCxnSpPr>
        <p:spPr>
          <a:xfrm>
            <a:off x="13543756" y="2751370"/>
            <a:ext cx="0" cy="19095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6785261-BBEF-472A-B55C-6F7737ED2301}"/>
              </a:ext>
            </a:extLst>
          </p:cNvPr>
          <p:cNvCxnSpPr>
            <a:cxnSpLocks/>
          </p:cNvCxnSpPr>
          <p:nvPr/>
        </p:nvCxnSpPr>
        <p:spPr>
          <a:xfrm>
            <a:off x="14077156" y="1536700"/>
            <a:ext cx="0" cy="3124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37E0BAC-15CE-4256-BD1E-79A59BF827B4}"/>
              </a:ext>
            </a:extLst>
          </p:cNvPr>
          <p:cNvCxnSpPr>
            <a:cxnSpLocks/>
          </p:cNvCxnSpPr>
          <p:nvPr/>
        </p:nvCxnSpPr>
        <p:spPr>
          <a:xfrm>
            <a:off x="14762956" y="711989"/>
            <a:ext cx="0" cy="394891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E3CF9D-4069-46E9-878A-054D892241F0}"/>
              </a:ext>
            </a:extLst>
          </p:cNvPr>
          <p:cNvCxnSpPr>
            <a:cxnSpLocks/>
          </p:cNvCxnSpPr>
          <p:nvPr/>
        </p:nvCxnSpPr>
        <p:spPr>
          <a:xfrm>
            <a:off x="15296356" y="885035"/>
            <a:ext cx="0" cy="37758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780A370-6026-411A-8D36-58B5759D9F54}"/>
              </a:ext>
            </a:extLst>
          </p:cNvPr>
          <p:cNvCxnSpPr>
            <a:cxnSpLocks/>
          </p:cNvCxnSpPr>
          <p:nvPr/>
        </p:nvCxnSpPr>
        <p:spPr>
          <a:xfrm>
            <a:off x="15829756" y="2451100"/>
            <a:ext cx="0" cy="2209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991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A775805-4F8D-46D3-867C-170391751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7156" y="4615329"/>
            <a:ext cx="8395540" cy="5670749"/>
          </a:xfrm>
          <a:prstGeom prst="rect">
            <a:avLst/>
          </a:prstGeom>
        </p:spPr>
      </p:pic>
      <p:sp>
        <p:nvSpPr>
          <p:cNvPr id="4" name="object 26">
            <a:extLst>
              <a:ext uri="{FF2B5EF4-FFF2-40B4-BE49-F238E27FC236}">
                <a16:creationId xmlns:a16="http://schemas.microsoft.com/office/drawing/2014/main" id="{47361EA6-B98B-4E3D-A601-BE47951F364B}"/>
              </a:ext>
            </a:extLst>
          </p:cNvPr>
          <p:cNvSpPr txBox="1"/>
          <p:nvPr/>
        </p:nvSpPr>
        <p:spPr>
          <a:xfrm>
            <a:off x="665162" y="711989"/>
            <a:ext cx="256185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800" spc="-30" dirty="0">
                <a:solidFill>
                  <a:srgbClr val="FFFFFF"/>
                </a:solidFill>
                <a:cs typeface="Source Sans Pro Light"/>
              </a:rPr>
              <a:t>S</a:t>
            </a:r>
            <a:r>
              <a:rPr lang="en-US" sz="2800" spc="-40" dirty="0">
                <a:solidFill>
                  <a:srgbClr val="FFFFFF"/>
                </a:solidFill>
                <a:cs typeface="Source Sans Pro Light"/>
              </a:rPr>
              <a:t>t</a:t>
            </a:r>
            <a:r>
              <a:rPr lang="en-US" sz="2800" spc="-10" dirty="0">
                <a:solidFill>
                  <a:srgbClr val="FFFFFF"/>
                </a:solidFill>
                <a:cs typeface="Source Sans Pro Light"/>
              </a:rPr>
              <a:t>anda</a:t>
            </a:r>
            <a:r>
              <a:rPr lang="en-US" sz="2800" spc="-25" dirty="0">
                <a:solidFill>
                  <a:srgbClr val="FFFFFF"/>
                </a:solidFill>
                <a:cs typeface="Source Sans Pro Light"/>
              </a:rPr>
              <a:t>r</a:t>
            </a:r>
            <a:r>
              <a:rPr lang="en-US" sz="2800" dirty="0">
                <a:solidFill>
                  <a:srgbClr val="FFFFFF"/>
                </a:solidFill>
                <a:cs typeface="Source Sans Pro Light"/>
              </a:rPr>
              <a:t>ds</a:t>
            </a:r>
            <a:endParaRPr lang="en-US" sz="2800" dirty="0">
              <a:cs typeface="Source Sans Pro Ligh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99F3FB4-B7C2-451D-B054-42F723E47147}"/>
              </a:ext>
            </a:extLst>
          </p:cNvPr>
          <p:cNvGrpSpPr/>
          <p:nvPr/>
        </p:nvGrpSpPr>
        <p:grpSpPr>
          <a:xfrm>
            <a:off x="-19844" y="546100"/>
            <a:ext cx="5257800" cy="1142992"/>
            <a:chOff x="0" y="8642689"/>
            <a:chExt cx="4336348" cy="439424"/>
          </a:xfrm>
          <a:solidFill>
            <a:schemeClr val="accent2"/>
          </a:solidFill>
        </p:grpSpPr>
        <p:sp>
          <p:nvSpPr>
            <p:cNvPr id="28" name="object 4">
              <a:extLst>
                <a:ext uri="{FF2B5EF4-FFF2-40B4-BE49-F238E27FC236}">
                  <a16:creationId xmlns:a16="http://schemas.microsoft.com/office/drawing/2014/main" id="{E6BB3161-08C3-4EC8-AB7B-253AFE3FF17F}"/>
                </a:ext>
              </a:extLst>
            </p:cNvPr>
            <p:cNvSpPr/>
            <p:nvPr/>
          </p:nvSpPr>
          <p:spPr>
            <a:xfrm>
              <a:off x="0" y="8642693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lang="en-US"/>
            </a:p>
          </p:txBody>
        </p:sp>
        <p:sp>
          <p:nvSpPr>
            <p:cNvPr id="29" name="object 5">
              <a:extLst>
                <a:ext uri="{FF2B5EF4-FFF2-40B4-BE49-F238E27FC236}">
                  <a16:creationId xmlns:a16="http://schemas.microsoft.com/office/drawing/2014/main" id="{F61AA99B-8EBC-4B8E-A792-FDD3717CF3E4}"/>
                </a:ext>
              </a:extLst>
            </p:cNvPr>
            <p:cNvSpPr/>
            <p:nvPr/>
          </p:nvSpPr>
          <p:spPr>
            <a:xfrm>
              <a:off x="3621605" y="8642689"/>
              <a:ext cx="714743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lang="en-US"/>
            </a:p>
          </p:txBody>
        </p:sp>
      </p:grpSp>
      <p:sp>
        <p:nvSpPr>
          <p:cNvPr id="30" name="object 9">
            <a:extLst>
              <a:ext uri="{FF2B5EF4-FFF2-40B4-BE49-F238E27FC236}">
                <a16:creationId xmlns:a16="http://schemas.microsoft.com/office/drawing/2014/main" id="{9DCA0DCF-CB56-434D-86A0-4D7B07217A25}"/>
              </a:ext>
            </a:extLst>
          </p:cNvPr>
          <p:cNvSpPr txBox="1"/>
          <p:nvPr/>
        </p:nvSpPr>
        <p:spPr>
          <a:xfrm>
            <a:off x="149657" y="885035"/>
            <a:ext cx="441805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spc="-5" dirty="0">
                <a:solidFill>
                  <a:srgbClr val="FFFFFF"/>
                </a:solidFill>
                <a:cs typeface="Source Sans Pro Light"/>
              </a:rPr>
              <a:t>Describing Data</a:t>
            </a:r>
            <a:endParaRPr lang="en-US" sz="3200" dirty="0">
              <a:cs typeface="Source Sans Pro Light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4CEDA3C-36C3-439C-B267-B09BCDD8BEB3}"/>
              </a:ext>
            </a:extLst>
          </p:cNvPr>
          <p:cNvGrpSpPr/>
          <p:nvPr/>
        </p:nvGrpSpPr>
        <p:grpSpPr>
          <a:xfrm>
            <a:off x="-19844" y="2146297"/>
            <a:ext cx="4800599" cy="827998"/>
            <a:chOff x="0" y="8642689"/>
            <a:chExt cx="4336348" cy="439423"/>
          </a:xfrm>
          <a:solidFill>
            <a:srgbClr val="FFBF00"/>
          </a:solidFill>
        </p:grpSpPr>
        <p:sp>
          <p:nvSpPr>
            <p:cNvPr id="32" name="object 4">
              <a:extLst>
                <a:ext uri="{FF2B5EF4-FFF2-40B4-BE49-F238E27FC236}">
                  <a16:creationId xmlns:a16="http://schemas.microsoft.com/office/drawing/2014/main" id="{88259B77-DC5E-41BE-A97C-B6ECD7C15406}"/>
                </a:ext>
              </a:extLst>
            </p:cNvPr>
            <p:cNvSpPr/>
            <p:nvPr/>
          </p:nvSpPr>
          <p:spPr>
            <a:xfrm>
              <a:off x="0" y="8642692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pPr algn="ctr"/>
              <a:endParaRPr lang="en-US" dirty="0"/>
            </a:p>
          </p:txBody>
        </p:sp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67336DE1-03BF-42EF-BA66-F2EEB07B59EC}"/>
                </a:ext>
              </a:extLst>
            </p:cNvPr>
            <p:cNvSpPr/>
            <p:nvPr/>
          </p:nvSpPr>
          <p:spPr>
            <a:xfrm>
              <a:off x="3621605" y="8642689"/>
              <a:ext cx="714743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lang="en-US"/>
            </a:p>
          </p:txBody>
        </p:sp>
      </p:grpSp>
      <p:sp>
        <p:nvSpPr>
          <p:cNvPr id="37" name="object 9">
            <a:extLst>
              <a:ext uri="{FF2B5EF4-FFF2-40B4-BE49-F238E27FC236}">
                <a16:creationId xmlns:a16="http://schemas.microsoft.com/office/drawing/2014/main" id="{AAE82579-FBCE-41F3-9DCB-B22F45E524FD}"/>
              </a:ext>
            </a:extLst>
          </p:cNvPr>
          <p:cNvSpPr txBox="1"/>
          <p:nvPr/>
        </p:nvSpPr>
        <p:spPr>
          <a:xfrm>
            <a:off x="134100" y="2307659"/>
            <a:ext cx="441805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5" dirty="0">
                <a:solidFill>
                  <a:srgbClr val="7030A0"/>
                </a:solidFill>
                <a:cs typeface="Source Sans Pro Light"/>
              </a:rPr>
              <a:t>Summary Statistics</a:t>
            </a:r>
            <a:endParaRPr lang="en-US" sz="2800" dirty="0">
              <a:solidFill>
                <a:srgbClr val="7030A0"/>
              </a:solidFill>
              <a:cs typeface="Source Sans Pro Ligh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18E561-DF31-4877-AAAF-36A61887EEBB}"/>
              </a:ext>
            </a:extLst>
          </p:cNvPr>
          <p:cNvSpPr txBox="1"/>
          <p:nvPr/>
        </p:nvSpPr>
        <p:spPr>
          <a:xfrm>
            <a:off x="130115" y="4584700"/>
            <a:ext cx="9375041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Range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Measure of distance from lowest to highest score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Suffers heavily from extreme scores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You can have 1,000 values ranging between (0, 1) but just one value of 100 changes the range to (0, 100)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b="1" dirty="0"/>
              <a:t>Quartiles</a:t>
            </a:r>
            <a:r>
              <a:rPr lang="en-US" sz="2800" dirty="0"/>
              <a:t>: Points that cut off the lower 25%, 50%, 75%, 100%</a:t>
            </a:r>
          </a:p>
          <a:p>
            <a:endParaRPr lang="en-US" sz="2800" dirty="0"/>
          </a:p>
          <a:p>
            <a:r>
              <a:rPr lang="en-US" sz="2800" b="1" u="sng" dirty="0"/>
              <a:t>Interquartile Range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Measure of distance from 25</a:t>
            </a:r>
            <a:r>
              <a:rPr lang="en-US" sz="2800" baseline="30000" dirty="0"/>
              <a:t>th</a:t>
            </a:r>
            <a:r>
              <a:rPr lang="en-US" sz="2800" dirty="0"/>
              <a:t> percentile to 75</a:t>
            </a:r>
            <a:r>
              <a:rPr lang="en-US" sz="2800" baseline="30000" dirty="0"/>
              <a:t>th</a:t>
            </a:r>
            <a:r>
              <a:rPr lang="en-US" sz="2800" dirty="0"/>
              <a:t> percentile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Quartile 1 (Q1) to Quartile 3 (Q3) = Middle 50% of scores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Attempts to circumvent heavy dependence of range on extreme scores</a:t>
            </a:r>
          </a:p>
          <a:p>
            <a:endParaRPr lang="en-US" sz="2800" i="1" dirty="0"/>
          </a:p>
          <a:p>
            <a:pPr lvl="1"/>
            <a:endParaRPr lang="en-US" sz="2800" dirty="0"/>
          </a:p>
          <a:p>
            <a:pPr lvl="2"/>
            <a:endParaRPr lang="en-US" sz="2800" dirty="0"/>
          </a:p>
          <a:p>
            <a:endParaRPr lang="en-US" sz="28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AC210D4-8A25-4BA0-A0DC-3149BDBA5EAC}"/>
              </a:ext>
            </a:extLst>
          </p:cNvPr>
          <p:cNvGrpSpPr/>
          <p:nvPr/>
        </p:nvGrpSpPr>
        <p:grpSpPr>
          <a:xfrm>
            <a:off x="0" y="3431506"/>
            <a:ext cx="3256756" cy="828000"/>
            <a:chOff x="0" y="4134484"/>
            <a:chExt cx="3256756" cy="828000"/>
          </a:xfrm>
          <a:solidFill>
            <a:srgbClr val="7030A0"/>
          </a:solidFill>
        </p:grpSpPr>
        <p:sp>
          <p:nvSpPr>
            <p:cNvPr id="15" name="object 23">
              <a:extLst>
                <a:ext uri="{FF2B5EF4-FFF2-40B4-BE49-F238E27FC236}">
                  <a16:creationId xmlns:a16="http://schemas.microsoft.com/office/drawing/2014/main" id="{05A5EA3A-8D60-41C3-891A-AE330124A6AA}"/>
                </a:ext>
              </a:extLst>
            </p:cNvPr>
            <p:cNvSpPr/>
            <p:nvPr/>
          </p:nvSpPr>
          <p:spPr>
            <a:xfrm>
              <a:off x="0" y="4134484"/>
              <a:ext cx="3256756" cy="828000"/>
            </a:xfrm>
            <a:custGeom>
              <a:avLst/>
              <a:gdLst/>
              <a:ahLst/>
              <a:cxnLst/>
              <a:rect l="l" t="t" r="r" b="b"/>
              <a:pathLst>
                <a:path w="1909445" h="437514">
                  <a:moveTo>
                    <a:pt x="1690241" y="0"/>
                  </a:moveTo>
                  <a:lnTo>
                    <a:pt x="0" y="0"/>
                  </a:lnTo>
                  <a:lnTo>
                    <a:pt x="0" y="437154"/>
                  </a:lnTo>
                  <a:lnTo>
                    <a:pt x="1690241" y="437154"/>
                  </a:lnTo>
                  <a:lnTo>
                    <a:pt x="1740359" y="431381"/>
                  </a:lnTo>
                  <a:lnTo>
                    <a:pt x="1786366" y="414937"/>
                  </a:lnTo>
                  <a:lnTo>
                    <a:pt x="1826950" y="389135"/>
                  </a:lnTo>
                  <a:lnTo>
                    <a:pt x="1860800" y="355285"/>
                  </a:lnTo>
                  <a:lnTo>
                    <a:pt x="1886602" y="314701"/>
                  </a:lnTo>
                  <a:lnTo>
                    <a:pt x="1903046" y="268694"/>
                  </a:lnTo>
                  <a:lnTo>
                    <a:pt x="1908818" y="218577"/>
                  </a:lnTo>
                  <a:lnTo>
                    <a:pt x="1903046" y="168459"/>
                  </a:lnTo>
                  <a:lnTo>
                    <a:pt x="1886602" y="122452"/>
                  </a:lnTo>
                  <a:lnTo>
                    <a:pt x="1860800" y="81868"/>
                  </a:lnTo>
                  <a:lnTo>
                    <a:pt x="1826950" y="48018"/>
                  </a:lnTo>
                  <a:lnTo>
                    <a:pt x="1786366" y="22216"/>
                  </a:lnTo>
                  <a:lnTo>
                    <a:pt x="1740359" y="5772"/>
                  </a:lnTo>
                  <a:lnTo>
                    <a:pt x="169024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lang="en-US"/>
            </a:p>
          </p:txBody>
        </p:sp>
        <p:sp>
          <p:nvSpPr>
            <p:cNvPr id="16" name="object 24">
              <a:extLst>
                <a:ext uri="{FF2B5EF4-FFF2-40B4-BE49-F238E27FC236}">
                  <a16:creationId xmlns:a16="http://schemas.microsoft.com/office/drawing/2014/main" id="{E9E44FA0-E383-41B6-9802-0CDC111FDBF5}"/>
                </a:ext>
              </a:extLst>
            </p:cNvPr>
            <p:cNvSpPr txBox="1"/>
            <p:nvPr/>
          </p:nvSpPr>
          <p:spPr>
            <a:xfrm>
              <a:off x="67050" y="4326628"/>
              <a:ext cx="3122656" cy="443711"/>
            </a:xfrm>
            <a:prstGeom prst="rect">
              <a:avLst/>
            </a:prstGeom>
            <a:grpFill/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lang="en-US" sz="2800" spc="5" dirty="0">
                  <a:solidFill>
                    <a:schemeClr val="accent4"/>
                  </a:solidFill>
                  <a:cs typeface="Source Sans Pro Light"/>
                </a:rPr>
                <a:t>Range &amp; IQR</a:t>
              </a:r>
              <a:endParaRPr lang="en-US" sz="2800" dirty="0">
                <a:solidFill>
                  <a:schemeClr val="accent4"/>
                </a:solidFill>
                <a:cs typeface="Source Sans Pro Ligh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FC267E8-91D2-4D8A-A96F-1781659B8B19}"/>
                  </a:ext>
                </a:extLst>
              </p:cNvPr>
              <p:cNvSpPr txBox="1"/>
              <p:nvPr/>
            </p:nvSpPr>
            <p:spPr>
              <a:xfrm>
                <a:off x="10267156" y="1633620"/>
                <a:ext cx="8117013" cy="1754326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Range(X)</a:t>
                </a:r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𝑅𝑎𝑛𝑔𝑒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0,2,2,2,4,6,6,10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0,10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US" sz="2400" b="0" dirty="0"/>
              </a:p>
              <a:p>
                <a:pPr algn="ctr"/>
                <a:endParaRPr lang="en-US" dirty="0"/>
              </a:p>
              <a:p>
                <a:pPr algn="ctr"/>
                <a:r>
                  <a:rPr lang="en-US" sz="2400" b="1" dirty="0"/>
                  <a:t>Quartiles(X)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{Q1 = 25% = 2.0, Q2 = 50% = 4.0, Q3 = 75% = 6.0}</a:t>
                </a:r>
              </a:p>
              <a:p>
                <a:pPr algn="ctr"/>
                <a:endParaRPr lang="en-US" dirty="0"/>
              </a:p>
              <a:p>
                <a:pPr algn="ctr"/>
                <a:r>
                  <a:rPr lang="en-US" sz="2400" b="1" dirty="0"/>
                  <a:t>IQR(X)</a:t>
                </a:r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𝐼𝑄𝑅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0,2,2,2,4,6,6,10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(Q1, Q3) = (2, 6) = 4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FC267E8-91D2-4D8A-A96F-1781659B8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7156" y="1633620"/>
                <a:ext cx="8117013" cy="1754326"/>
              </a:xfrm>
              <a:prstGeom prst="rect">
                <a:avLst/>
              </a:prstGeom>
              <a:blipFill>
                <a:blip r:embed="rId3"/>
                <a:stretch>
                  <a:fillRect l="-1049" t="-2414" r="-1049" b="-655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A92C87E-C351-41F4-B098-CB458CC5B532}"/>
              </a:ext>
            </a:extLst>
          </p:cNvPr>
          <p:cNvSpPr txBox="1"/>
          <p:nvPr/>
        </p:nvSpPr>
        <p:spPr>
          <a:xfrm>
            <a:off x="11562556" y="516203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Q1 = 25%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9C5346-B4B2-4FB7-AB48-309140A8BFE0}"/>
              </a:ext>
            </a:extLst>
          </p:cNvPr>
          <p:cNvSpPr txBox="1"/>
          <p:nvPr/>
        </p:nvSpPr>
        <p:spPr>
          <a:xfrm>
            <a:off x="12699159" y="491805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Q2 = 50%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CC3A54-A5CF-49F2-B81A-1E96D325BBE1}"/>
              </a:ext>
            </a:extLst>
          </p:cNvPr>
          <p:cNvSpPr txBox="1"/>
          <p:nvPr/>
        </p:nvSpPr>
        <p:spPr>
          <a:xfrm>
            <a:off x="15296356" y="5346346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Q3 = 75%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4C0F88-5EFD-45E9-B591-E8576397F9B2}"/>
              </a:ext>
            </a:extLst>
          </p:cNvPr>
          <p:cNvSpPr txBox="1"/>
          <p:nvPr/>
        </p:nvSpPr>
        <p:spPr>
          <a:xfrm>
            <a:off x="13893426" y="5287382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Mean</a:t>
            </a:r>
          </a:p>
        </p:txBody>
      </p:sp>
    </p:spTree>
    <p:extLst>
      <p:ext uri="{BB962C8B-B14F-4D97-AF65-F5344CB8AC3E}">
        <p14:creationId xmlns:p14="http://schemas.microsoft.com/office/powerpoint/2010/main" val="1741943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6E84F24-6283-410A-A194-CEF99C495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0956" y="4111875"/>
            <a:ext cx="8530903" cy="5762179"/>
          </a:xfrm>
          <a:prstGeom prst="rect">
            <a:avLst/>
          </a:prstGeom>
        </p:spPr>
      </p:pic>
      <p:sp>
        <p:nvSpPr>
          <p:cNvPr id="4" name="object 26">
            <a:extLst>
              <a:ext uri="{FF2B5EF4-FFF2-40B4-BE49-F238E27FC236}">
                <a16:creationId xmlns:a16="http://schemas.microsoft.com/office/drawing/2014/main" id="{47361EA6-B98B-4E3D-A601-BE47951F364B}"/>
              </a:ext>
            </a:extLst>
          </p:cNvPr>
          <p:cNvSpPr txBox="1"/>
          <p:nvPr/>
        </p:nvSpPr>
        <p:spPr>
          <a:xfrm>
            <a:off x="665162" y="711989"/>
            <a:ext cx="256185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800" spc="-30" dirty="0">
                <a:solidFill>
                  <a:srgbClr val="FFFFFF"/>
                </a:solidFill>
                <a:cs typeface="Source Sans Pro Light"/>
              </a:rPr>
              <a:t>S</a:t>
            </a:r>
            <a:r>
              <a:rPr lang="en-US" sz="2800" spc="-40" dirty="0">
                <a:solidFill>
                  <a:srgbClr val="FFFFFF"/>
                </a:solidFill>
                <a:cs typeface="Source Sans Pro Light"/>
              </a:rPr>
              <a:t>t</a:t>
            </a:r>
            <a:r>
              <a:rPr lang="en-US" sz="2800" spc="-10" dirty="0">
                <a:solidFill>
                  <a:srgbClr val="FFFFFF"/>
                </a:solidFill>
                <a:cs typeface="Source Sans Pro Light"/>
              </a:rPr>
              <a:t>anda</a:t>
            </a:r>
            <a:r>
              <a:rPr lang="en-US" sz="2800" spc="-25" dirty="0">
                <a:solidFill>
                  <a:srgbClr val="FFFFFF"/>
                </a:solidFill>
                <a:cs typeface="Source Sans Pro Light"/>
              </a:rPr>
              <a:t>r</a:t>
            </a:r>
            <a:r>
              <a:rPr lang="en-US" sz="2800" dirty="0">
                <a:solidFill>
                  <a:srgbClr val="FFFFFF"/>
                </a:solidFill>
                <a:cs typeface="Source Sans Pro Light"/>
              </a:rPr>
              <a:t>ds</a:t>
            </a:r>
            <a:endParaRPr lang="en-US" sz="2800" dirty="0">
              <a:cs typeface="Source Sans Pro Ligh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99F3FB4-B7C2-451D-B054-42F723E47147}"/>
              </a:ext>
            </a:extLst>
          </p:cNvPr>
          <p:cNvGrpSpPr/>
          <p:nvPr/>
        </p:nvGrpSpPr>
        <p:grpSpPr>
          <a:xfrm>
            <a:off x="-19844" y="546100"/>
            <a:ext cx="5257800" cy="1142992"/>
            <a:chOff x="0" y="8642689"/>
            <a:chExt cx="4336348" cy="439424"/>
          </a:xfrm>
          <a:solidFill>
            <a:schemeClr val="accent2"/>
          </a:solidFill>
        </p:grpSpPr>
        <p:sp>
          <p:nvSpPr>
            <p:cNvPr id="28" name="object 4">
              <a:extLst>
                <a:ext uri="{FF2B5EF4-FFF2-40B4-BE49-F238E27FC236}">
                  <a16:creationId xmlns:a16="http://schemas.microsoft.com/office/drawing/2014/main" id="{E6BB3161-08C3-4EC8-AB7B-253AFE3FF17F}"/>
                </a:ext>
              </a:extLst>
            </p:cNvPr>
            <p:cNvSpPr/>
            <p:nvPr/>
          </p:nvSpPr>
          <p:spPr>
            <a:xfrm>
              <a:off x="0" y="8642693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lang="en-US"/>
            </a:p>
          </p:txBody>
        </p:sp>
        <p:sp>
          <p:nvSpPr>
            <p:cNvPr id="29" name="object 5">
              <a:extLst>
                <a:ext uri="{FF2B5EF4-FFF2-40B4-BE49-F238E27FC236}">
                  <a16:creationId xmlns:a16="http://schemas.microsoft.com/office/drawing/2014/main" id="{F61AA99B-8EBC-4B8E-A792-FDD3717CF3E4}"/>
                </a:ext>
              </a:extLst>
            </p:cNvPr>
            <p:cNvSpPr/>
            <p:nvPr/>
          </p:nvSpPr>
          <p:spPr>
            <a:xfrm>
              <a:off x="3621605" y="8642689"/>
              <a:ext cx="714743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lang="en-US"/>
            </a:p>
          </p:txBody>
        </p:sp>
      </p:grpSp>
      <p:sp>
        <p:nvSpPr>
          <p:cNvPr id="30" name="object 9">
            <a:extLst>
              <a:ext uri="{FF2B5EF4-FFF2-40B4-BE49-F238E27FC236}">
                <a16:creationId xmlns:a16="http://schemas.microsoft.com/office/drawing/2014/main" id="{9DCA0DCF-CB56-434D-86A0-4D7B07217A25}"/>
              </a:ext>
            </a:extLst>
          </p:cNvPr>
          <p:cNvSpPr txBox="1"/>
          <p:nvPr/>
        </p:nvSpPr>
        <p:spPr>
          <a:xfrm>
            <a:off x="149657" y="885035"/>
            <a:ext cx="441805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spc="-5" dirty="0">
                <a:solidFill>
                  <a:srgbClr val="FFFFFF"/>
                </a:solidFill>
                <a:cs typeface="Source Sans Pro Light"/>
              </a:rPr>
              <a:t>Describing Data</a:t>
            </a:r>
            <a:endParaRPr lang="en-US" sz="3200" dirty="0">
              <a:cs typeface="Source Sans Pro Light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4CEDA3C-36C3-439C-B267-B09BCDD8BEB3}"/>
              </a:ext>
            </a:extLst>
          </p:cNvPr>
          <p:cNvGrpSpPr/>
          <p:nvPr/>
        </p:nvGrpSpPr>
        <p:grpSpPr>
          <a:xfrm>
            <a:off x="-19844" y="2146297"/>
            <a:ext cx="4800599" cy="827998"/>
            <a:chOff x="0" y="8642689"/>
            <a:chExt cx="4336348" cy="439423"/>
          </a:xfrm>
          <a:solidFill>
            <a:schemeClr val="accent5"/>
          </a:solidFill>
        </p:grpSpPr>
        <p:sp>
          <p:nvSpPr>
            <p:cNvPr id="32" name="object 4">
              <a:extLst>
                <a:ext uri="{FF2B5EF4-FFF2-40B4-BE49-F238E27FC236}">
                  <a16:creationId xmlns:a16="http://schemas.microsoft.com/office/drawing/2014/main" id="{88259B77-DC5E-41BE-A97C-B6ECD7C15406}"/>
                </a:ext>
              </a:extLst>
            </p:cNvPr>
            <p:cNvSpPr/>
            <p:nvPr/>
          </p:nvSpPr>
          <p:spPr>
            <a:xfrm>
              <a:off x="0" y="8642692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pPr algn="ctr"/>
              <a:endParaRPr lang="en-US" dirty="0"/>
            </a:p>
          </p:txBody>
        </p:sp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67336DE1-03BF-42EF-BA66-F2EEB07B59EC}"/>
                </a:ext>
              </a:extLst>
            </p:cNvPr>
            <p:cNvSpPr/>
            <p:nvPr/>
          </p:nvSpPr>
          <p:spPr>
            <a:xfrm>
              <a:off x="3621605" y="8642689"/>
              <a:ext cx="714743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lang="en-US"/>
            </a:p>
          </p:txBody>
        </p:sp>
      </p:grpSp>
      <p:sp>
        <p:nvSpPr>
          <p:cNvPr id="37" name="object 9">
            <a:extLst>
              <a:ext uri="{FF2B5EF4-FFF2-40B4-BE49-F238E27FC236}">
                <a16:creationId xmlns:a16="http://schemas.microsoft.com/office/drawing/2014/main" id="{AAE82579-FBCE-41F3-9DCB-B22F45E524FD}"/>
              </a:ext>
            </a:extLst>
          </p:cNvPr>
          <p:cNvSpPr txBox="1"/>
          <p:nvPr/>
        </p:nvSpPr>
        <p:spPr>
          <a:xfrm>
            <a:off x="134100" y="2307659"/>
            <a:ext cx="441805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5" dirty="0">
                <a:solidFill>
                  <a:schemeClr val="bg1"/>
                </a:solidFill>
                <a:cs typeface="Source Sans Pro Light"/>
              </a:rPr>
              <a:t>Visualizing Summary Statistics</a:t>
            </a:r>
            <a:endParaRPr lang="en-US" sz="2800" dirty="0">
              <a:solidFill>
                <a:schemeClr val="bg1"/>
              </a:solidFill>
              <a:cs typeface="Source Sans Pro Ligh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18E561-DF31-4877-AAAF-36A61887EEBB}"/>
              </a:ext>
            </a:extLst>
          </p:cNvPr>
          <p:cNvSpPr txBox="1"/>
          <p:nvPr/>
        </p:nvSpPr>
        <p:spPr>
          <a:xfrm>
            <a:off x="130115" y="4584700"/>
            <a:ext cx="9375041" cy="7355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 visualization that gives greater prominence to spread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u="sng" dirty="0"/>
              <a:t>Box </a:t>
            </a:r>
            <a:r>
              <a:rPr lang="en-US" sz="2400" dirty="0"/>
              <a:t>= IQR = Middle 50% = {Q1, Q3} = {25</a:t>
            </a:r>
            <a:r>
              <a:rPr lang="en-US" sz="2400" baseline="30000" dirty="0"/>
              <a:t>th</a:t>
            </a:r>
            <a:r>
              <a:rPr lang="en-US" sz="2400" dirty="0"/>
              <a:t>%, 75</a:t>
            </a:r>
            <a:r>
              <a:rPr lang="en-US" sz="2400" baseline="30000" dirty="0"/>
              <a:t>th</a:t>
            </a:r>
            <a:r>
              <a:rPr lang="en-US" sz="2400" dirty="0"/>
              <a:t>%}</a:t>
            </a:r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u="sng" dirty="0"/>
              <a:t>Middle line </a:t>
            </a:r>
            <a:r>
              <a:rPr lang="en-US" sz="2400" dirty="0"/>
              <a:t>= </a:t>
            </a:r>
            <a:r>
              <a:rPr lang="en-US" sz="2400" u="sng" dirty="0"/>
              <a:t>Median</a:t>
            </a:r>
            <a:r>
              <a:rPr lang="en-US" sz="2400" dirty="0"/>
              <a:t> = Q2 = {50</a:t>
            </a:r>
            <a:r>
              <a:rPr lang="en-US" sz="2400" baseline="30000" dirty="0"/>
              <a:t>th</a:t>
            </a:r>
            <a:r>
              <a:rPr lang="en-US" sz="2400" dirty="0"/>
              <a:t>%}</a:t>
            </a:r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u="sng" dirty="0"/>
              <a:t>Inner Fences </a:t>
            </a:r>
            <a:r>
              <a:rPr lang="en-US" sz="2400" dirty="0"/>
              <a:t>= {(Q1 - 1.5*IQR), (Q3 + 1.5*IQR)}</a:t>
            </a:r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u="sng" dirty="0"/>
              <a:t>Adjacent Values </a:t>
            </a:r>
            <a:r>
              <a:rPr lang="en-US" sz="2400" dirty="0"/>
              <a:t>= actual points no more extreme than inner fences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Lower Adjacent Value = smallest value above lower fence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Upper Adjacent Value = greatest value below upper fence</a:t>
            </a:r>
          </a:p>
          <a:p>
            <a:pPr lvl="1"/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u="sng" dirty="0"/>
              <a:t>Whiskers</a:t>
            </a:r>
            <a:r>
              <a:rPr lang="en-US" sz="2400" dirty="0"/>
              <a:t> = (Q1 to Lower Adj. Value) and (Q3 to Upper Adj. Value)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u="sng" dirty="0"/>
              <a:t>Outliers</a:t>
            </a:r>
            <a:r>
              <a:rPr lang="en-US" sz="2400" dirty="0"/>
              <a:t> = All points more extreme than adjacent values</a:t>
            </a:r>
          </a:p>
          <a:p>
            <a:endParaRPr lang="en-US" sz="2800" i="1" dirty="0"/>
          </a:p>
          <a:p>
            <a:pPr lvl="1"/>
            <a:endParaRPr lang="en-US" sz="2800" dirty="0"/>
          </a:p>
          <a:p>
            <a:pPr lvl="2"/>
            <a:endParaRPr lang="en-US" sz="2800" dirty="0"/>
          </a:p>
          <a:p>
            <a:endParaRPr lang="en-US" sz="28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AC210D4-8A25-4BA0-A0DC-3149BDBA5EAC}"/>
              </a:ext>
            </a:extLst>
          </p:cNvPr>
          <p:cNvGrpSpPr/>
          <p:nvPr/>
        </p:nvGrpSpPr>
        <p:grpSpPr>
          <a:xfrm>
            <a:off x="0" y="3431506"/>
            <a:ext cx="3256756" cy="828000"/>
            <a:chOff x="0" y="4134484"/>
            <a:chExt cx="3256756" cy="828000"/>
          </a:xfrm>
          <a:solidFill>
            <a:srgbClr val="7030A0"/>
          </a:solidFill>
        </p:grpSpPr>
        <p:sp>
          <p:nvSpPr>
            <p:cNvPr id="15" name="object 23">
              <a:extLst>
                <a:ext uri="{FF2B5EF4-FFF2-40B4-BE49-F238E27FC236}">
                  <a16:creationId xmlns:a16="http://schemas.microsoft.com/office/drawing/2014/main" id="{05A5EA3A-8D60-41C3-891A-AE330124A6AA}"/>
                </a:ext>
              </a:extLst>
            </p:cNvPr>
            <p:cNvSpPr/>
            <p:nvPr/>
          </p:nvSpPr>
          <p:spPr>
            <a:xfrm>
              <a:off x="0" y="4134484"/>
              <a:ext cx="3256756" cy="828000"/>
            </a:xfrm>
            <a:custGeom>
              <a:avLst/>
              <a:gdLst/>
              <a:ahLst/>
              <a:cxnLst/>
              <a:rect l="l" t="t" r="r" b="b"/>
              <a:pathLst>
                <a:path w="1909445" h="437514">
                  <a:moveTo>
                    <a:pt x="1690241" y="0"/>
                  </a:moveTo>
                  <a:lnTo>
                    <a:pt x="0" y="0"/>
                  </a:lnTo>
                  <a:lnTo>
                    <a:pt x="0" y="437154"/>
                  </a:lnTo>
                  <a:lnTo>
                    <a:pt x="1690241" y="437154"/>
                  </a:lnTo>
                  <a:lnTo>
                    <a:pt x="1740359" y="431381"/>
                  </a:lnTo>
                  <a:lnTo>
                    <a:pt x="1786366" y="414937"/>
                  </a:lnTo>
                  <a:lnTo>
                    <a:pt x="1826950" y="389135"/>
                  </a:lnTo>
                  <a:lnTo>
                    <a:pt x="1860800" y="355285"/>
                  </a:lnTo>
                  <a:lnTo>
                    <a:pt x="1886602" y="314701"/>
                  </a:lnTo>
                  <a:lnTo>
                    <a:pt x="1903046" y="268694"/>
                  </a:lnTo>
                  <a:lnTo>
                    <a:pt x="1908818" y="218577"/>
                  </a:lnTo>
                  <a:lnTo>
                    <a:pt x="1903046" y="168459"/>
                  </a:lnTo>
                  <a:lnTo>
                    <a:pt x="1886602" y="122452"/>
                  </a:lnTo>
                  <a:lnTo>
                    <a:pt x="1860800" y="81868"/>
                  </a:lnTo>
                  <a:lnTo>
                    <a:pt x="1826950" y="48018"/>
                  </a:lnTo>
                  <a:lnTo>
                    <a:pt x="1786366" y="22216"/>
                  </a:lnTo>
                  <a:lnTo>
                    <a:pt x="1740359" y="5772"/>
                  </a:lnTo>
                  <a:lnTo>
                    <a:pt x="169024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lang="en-US"/>
            </a:p>
          </p:txBody>
        </p:sp>
        <p:sp>
          <p:nvSpPr>
            <p:cNvPr id="16" name="object 24">
              <a:extLst>
                <a:ext uri="{FF2B5EF4-FFF2-40B4-BE49-F238E27FC236}">
                  <a16:creationId xmlns:a16="http://schemas.microsoft.com/office/drawing/2014/main" id="{E9E44FA0-E383-41B6-9802-0CDC111FDBF5}"/>
                </a:ext>
              </a:extLst>
            </p:cNvPr>
            <p:cNvSpPr txBox="1"/>
            <p:nvPr/>
          </p:nvSpPr>
          <p:spPr>
            <a:xfrm>
              <a:off x="67050" y="4326628"/>
              <a:ext cx="3122656" cy="443711"/>
            </a:xfrm>
            <a:prstGeom prst="rect">
              <a:avLst/>
            </a:prstGeom>
            <a:grpFill/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lang="en-US" sz="2800" spc="5" dirty="0">
                  <a:solidFill>
                    <a:schemeClr val="accent4"/>
                  </a:solidFill>
                  <a:cs typeface="Source Sans Pro Light"/>
                </a:rPr>
                <a:t>Boxplots</a:t>
              </a:r>
              <a:endParaRPr lang="en-US" sz="2800" dirty="0">
                <a:solidFill>
                  <a:schemeClr val="accent4"/>
                </a:solidFill>
                <a:cs typeface="Source Sans Pro Light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A92C87E-C351-41F4-B098-CB458CC5B532}"/>
              </a:ext>
            </a:extLst>
          </p:cNvPr>
          <p:cNvSpPr txBox="1"/>
          <p:nvPr/>
        </p:nvSpPr>
        <p:spPr>
          <a:xfrm>
            <a:off x="10494882" y="464314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Q1 = 25%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9C5346-B4B2-4FB7-AB48-309140A8BFE0}"/>
              </a:ext>
            </a:extLst>
          </p:cNvPr>
          <p:cNvSpPr txBox="1"/>
          <p:nvPr/>
        </p:nvSpPr>
        <p:spPr>
          <a:xfrm>
            <a:off x="12132634" y="49773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Q2 = 50%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CC3A54-A5CF-49F2-B81A-1E96D325BBE1}"/>
              </a:ext>
            </a:extLst>
          </p:cNvPr>
          <p:cNvSpPr txBox="1"/>
          <p:nvPr/>
        </p:nvSpPr>
        <p:spPr>
          <a:xfrm>
            <a:off x="13313407" y="4570506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Q3 = 75%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4C0F88-5EFD-45E9-B591-E8576397F9B2}"/>
              </a:ext>
            </a:extLst>
          </p:cNvPr>
          <p:cNvSpPr txBox="1"/>
          <p:nvPr/>
        </p:nvSpPr>
        <p:spPr>
          <a:xfrm>
            <a:off x="16286956" y="530360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Outliers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17FF2D-F528-4173-8CE8-8657502B5053}"/>
              </a:ext>
            </a:extLst>
          </p:cNvPr>
          <p:cNvSpPr txBox="1"/>
          <p:nvPr/>
        </p:nvSpPr>
        <p:spPr>
          <a:xfrm>
            <a:off x="13543756" y="6922456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Q3 = 75%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3A5404-E04A-47E7-A38F-296F7AC9A9E7}"/>
              </a:ext>
            </a:extLst>
          </p:cNvPr>
          <p:cNvSpPr txBox="1"/>
          <p:nvPr/>
        </p:nvSpPr>
        <p:spPr>
          <a:xfrm>
            <a:off x="12170407" y="76327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Q2 = 50%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7889EC-6053-4C3A-AEF5-A5B09121EC00}"/>
              </a:ext>
            </a:extLst>
          </p:cNvPr>
          <p:cNvSpPr txBox="1"/>
          <p:nvPr/>
        </p:nvSpPr>
        <p:spPr>
          <a:xfrm>
            <a:off x="10494882" y="699296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Q1 = 25%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F1ABD0-CCCE-46E8-9A64-CFEDCD5499F8}"/>
              </a:ext>
            </a:extLst>
          </p:cNvPr>
          <p:cNvSpPr txBox="1"/>
          <p:nvPr/>
        </p:nvSpPr>
        <p:spPr>
          <a:xfrm>
            <a:off x="16406065" y="76327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Outliers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58C6E54-51B3-439C-9174-AF25CF3C778D}"/>
              </a:ext>
            </a:extLst>
          </p:cNvPr>
          <p:cNvSpPr txBox="1"/>
          <p:nvPr/>
        </p:nvSpPr>
        <p:spPr>
          <a:xfrm>
            <a:off x="14760333" y="445848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Upper Adjacent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FE8F460-9FAE-4C45-BB6E-977DA17DF902}"/>
              </a:ext>
            </a:extLst>
          </p:cNvPr>
          <p:cNvCxnSpPr/>
          <p:nvPr/>
        </p:nvCxnSpPr>
        <p:spPr>
          <a:xfrm>
            <a:off x="15669647" y="4866519"/>
            <a:ext cx="307423" cy="747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358508F-CDF3-4CF8-9FD6-FA7150795E70}"/>
              </a:ext>
            </a:extLst>
          </p:cNvPr>
          <p:cNvCxnSpPr/>
          <p:nvPr/>
        </p:nvCxnSpPr>
        <p:spPr>
          <a:xfrm>
            <a:off x="15981497" y="7291788"/>
            <a:ext cx="307423" cy="747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92A5E9B-7541-44DD-AFD1-E23FB708F742}"/>
              </a:ext>
            </a:extLst>
          </p:cNvPr>
          <p:cNvSpPr txBox="1"/>
          <p:nvPr/>
        </p:nvSpPr>
        <p:spPr>
          <a:xfrm>
            <a:off x="14908958" y="687484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Upper Adjacent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9DC558-3A13-433B-8D9D-1B96D05FC6DA}"/>
              </a:ext>
            </a:extLst>
          </p:cNvPr>
          <p:cNvSpPr txBox="1"/>
          <p:nvPr/>
        </p:nvSpPr>
        <p:spPr>
          <a:xfrm>
            <a:off x="12974361" y="3423595"/>
            <a:ext cx="2964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Skewed Data Boxplot</a:t>
            </a:r>
          </a:p>
        </p:txBody>
      </p:sp>
    </p:spTree>
    <p:extLst>
      <p:ext uri="{BB962C8B-B14F-4D97-AF65-F5344CB8AC3E}">
        <p14:creationId xmlns:p14="http://schemas.microsoft.com/office/powerpoint/2010/main" val="3518937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20F95502-65C6-482A-9B40-DDCB8DAA9D75}"/>
              </a:ext>
            </a:extLst>
          </p:cNvPr>
          <p:cNvGrpSpPr/>
          <p:nvPr/>
        </p:nvGrpSpPr>
        <p:grpSpPr>
          <a:xfrm>
            <a:off x="0" y="0"/>
            <a:ext cx="19010313" cy="1112119"/>
            <a:chOff x="-324644" y="2222500"/>
            <a:chExt cx="22261685" cy="1302327"/>
          </a:xfrm>
        </p:grpSpPr>
        <p:sp>
          <p:nvSpPr>
            <p:cNvPr id="2" name="object 2"/>
            <p:cNvSpPr/>
            <p:nvPr/>
          </p:nvSpPr>
          <p:spPr>
            <a:xfrm>
              <a:off x="-324644" y="2222500"/>
              <a:ext cx="5600193" cy="1302327"/>
            </a:xfrm>
            <a:custGeom>
              <a:avLst/>
              <a:gdLst/>
              <a:ahLst/>
              <a:cxnLst/>
              <a:rect l="l" t="t" r="r" b="b"/>
              <a:pathLst>
                <a:path w="1892300" h="440055">
                  <a:moveTo>
                    <a:pt x="0" y="439737"/>
                  </a:moveTo>
                  <a:lnTo>
                    <a:pt x="1892300" y="439737"/>
                  </a:lnTo>
                  <a:lnTo>
                    <a:pt x="1892300" y="0"/>
                  </a:lnTo>
                  <a:lnTo>
                    <a:pt x="0" y="0"/>
                  </a:lnTo>
                  <a:lnTo>
                    <a:pt x="0" y="439737"/>
                  </a:lnTo>
                  <a:close/>
                </a:path>
              </a:pathLst>
            </a:custGeom>
            <a:solidFill>
              <a:srgbClr val="009EF3"/>
            </a:solidFill>
          </p:spPr>
          <p:txBody>
            <a:bodyPr wrap="square" lIns="0" tIns="0" rIns="0" bIns="0" rtlCol="0"/>
            <a:lstStyle/>
            <a:p>
              <a:endParaRPr lang="en-US"/>
            </a:p>
          </p:txBody>
        </p:sp>
        <p:sp>
          <p:nvSpPr>
            <p:cNvPr id="3" name="object 3"/>
            <p:cNvSpPr/>
            <p:nvPr/>
          </p:nvSpPr>
          <p:spPr>
            <a:xfrm>
              <a:off x="16363156" y="2222500"/>
              <a:ext cx="5573885" cy="1302327"/>
            </a:xfrm>
            <a:custGeom>
              <a:avLst/>
              <a:gdLst/>
              <a:ahLst/>
              <a:cxnLst/>
              <a:rect l="l" t="t" r="r" b="b"/>
              <a:pathLst>
                <a:path w="1883409" h="440055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00"/>
            </a:solidFill>
          </p:spPr>
          <p:txBody>
            <a:bodyPr wrap="square" lIns="0" tIns="0" rIns="0" bIns="0" rtlCol="0"/>
            <a:lstStyle/>
            <a:p>
              <a:endParaRPr lang="en-US"/>
            </a:p>
          </p:txBody>
        </p:sp>
        <p:sp>
          <p:nvSpPr>
            <p:cNvPr id="22" name="object 2">
              <a:extLst>
                <a:ext uri="{FF2B5EF4-FFF2-40B4-BE49-F238E27FC236}">
                  <a16:creationId xmlns:a16="http://schemas.microsoft.com/office/drawing/2014/main" id="{3708B453-DDCE-42C1-9AB9-A8D5DDCA46AD}"/>
                </a:ext>
              </a:extLst>
            </p:cNvPr>
            <p:cNvSpPr/>
            <p:nvPr/>
          </p:nvSpPr>
          <p:spPr>
            <a:xfrm>
              <a:off x="5237956" y="2222500"/>
              <a:ext cx="5600193" cy="1302327"/>
            </a:xfrm>
            <a:custGeom>
              <a:avLst/>
              <a:gdLst/>
              <a:ahLst/>
              <a:cxnLst/>
              <a:rect l="l" t="t" r="r" b="b"/>
              <a:pathLst>
                <a:path w="1892300" h="440055">
                  <a:moveTo>
                    <a:pt x="0" y="439737"/>
                  </a:moveTo>
                  <a:lnTo>
                    <a:pt x="1892300" y="439737"/>
                  </a:lnTo>
                  <a:lnTo>
                    <a:pt x="1892300" y="0"/>
                  </a:lnTo>
                  <a:lnTo>
                    <a:pt x="0" y="0"/>
                  </a:lnTo>
                  <a:lnTo>
                    <a:pt x="0" y="439737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 lang="en-US"/>
            </a:p>
          </p:txBody>
        </p:sp>
        <p:sp>
          <p:nvSpPr>
            <p:cNvPr id="23" name="object 2">
              <a:extLst>
                <a:ext uri="{FF2B5EF4-FFF2-40B4-BE49-F238E27FC236}">
                  <a16:creationId xmlns:a16="http://schemas.microsoft.com/office/drawing/2014/main" id="{7D360C87-DA57-4F00-96B5-35199AD11657}"/>
                </a:ext>
              </a:extLst>
            </p:cNvPr>
            <p:cNvSpPr/>
            <p:nvPr/>
          </p:nvSpPr>
          <p:spPr>
            <a:xfrm>
              <a:off x="10800556" y="2222500"/>
              <a:ext cx="5600193" cy="1302327"/>
            </a:xfrm>
            <a:custGeom>
              <a:avLst/>
              <a:gdLst/>
              <a:ahLst/>
              <a:cxnLst/>
              <a:rect l="l" t="t" r="r" b="b"/>
              <a:pathLst>
                <a:path w="1892300" h="440055">
                  <a:moveTo>
                    <a:pt x="0" y="439737"/>
                  </a:moveTo>
                  <a:lnTo>
                    <a:pt x="1892300" y="439737"/>
                  </a:lnTo>
                  <a:lnTo>
                    <a:pt x="1892300" y="0"/>
                  </a:lnTo>
                  <a:lnTo>
                    <a:pt x="0" y="0"/>
                  </a:lnTo>
                  <a:lnTo>
                    <a:pt x="0" y="439737"/>
                  </a:lnTo>
                  <a:close/>
                </a:path>
              </a:pathLst>
            </a:custGeom>
            <a:solidFill>
              <a:srgbClr val="FFA100"/>
            </a:solidFill>
          </p:spPr>
          <p:txBody>
            <a:bodyPr wrap="square" lIns="0" tIns="0" rIns="0" bIns="0" rtlCol="0"/>
            <a:lstStyle/>
            <a:p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5FBF093-603D-471A-8B44-C99BF3CE951A}"/>
              </a:ext>
            </a:extLst>
          </p:cNvPr>
          <p:cNvSpPr txBox="1"/>
          <p:nvPr/>
        </p:nvSpPr>
        <p:spPr>
          <a:xfrm>
            <a:off x="4600899" y="1603522"/>
            <a:ext cx="9863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</a:rPr>
              <a:t>Describing and Exploring Data Recap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A9893A-6F3A-40B3-BD47-478DE44A7EBF}"/>
              </a:ext>
            </a:extLst>
          </p:cNvPr>
          <p:cNvSpPr txBox="1"/>
          <p:nvPr/>
        </p:nvSpPr>
        <p:spPr>
          <a:xfrm>
            <a:off x="1505672" y="2451100"/>
            <a:ext cx="655320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Goal</a:t>
            </a:r>
            <a:r>
              <a:rPr lang="en-US" sz="2400" b="1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Describe the variables in our sample data through visualizations and summary statistics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b="1" u="sng" dirty="0"/>
              <a:t>Visualize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Frequency Distributions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Histograms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Density Plots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Stem &amp; Leaf Plots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Boxplots</a:t>
            </a:r>
          </a:p>
          <a:p>
            <a:endParaRPr lang="en-US" sz="2400" dirty="0"/>
          </a:p>
          <a:p>
            <a:r>
              <a:rPr lang="en-US" sz="2400" b="1" u="sng" dirty="0"/>
              <a:t>Summarize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Central Tendency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Mean, Median, Mode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Variability &amp; Spread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Variance, Standard Deviation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Range &amp; Interquartile Range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Symmetry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Skew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Kurtosis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C463E6-25F1-4753-B458-98C1824AA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3977" y="7327900"/>
            <a:ext cx="10772757" cy="22718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FAB924-555F-4DCB-A3F7-B5847FCCD3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7756" y="3271841"/>
            <a:ext cx="5257800" cy="35717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BF47CB-94DD-4367-9BB9-A90BFC63BF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04092" y="3283248"/>
            <a:ext cx="5257800" cy="357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379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10AC73C5-368A-4992-917B-0C0A1838E3CA}"/>
              </a:ext>
            </a:extLst>
          </p:cNvPr>
          <p:cNvGrpSpPr/>
          <p:nvPr/>
        </p:nvGrpSpPr>
        <p:grpSpPr>
          <a:xfrm>
            <a:off x="-6498" y="3066084"/>
            <a:ext cx="4800599" cy="828000"/>
            <a:chOff x="0" y="8642689"/>
            <a:chExt cx="4336348" cy="439424"/>
          </a:xfrm>
          <a:solidFill>
            <a:srgbClr val="FFBF00"/>
          </a:solidFill>
        </p:grpSpPr>
        <p:sp>
          <p:nvSpPr>
            <p:cNvPr id="57" name="object 4">
              <a:extLst>
                <a:ext uri="{FF2B5EF4-FFF2-40B4-BE49-F238E27FC236}">
                  <a16:creationId xmlns:a16="http://schemas.microsoft.com/office/drawing/2014/main" id="{52033DA7-B496-435D-A3DB-E45BD45E4B7C}"/>
                </a:ext>
              </a:extLst>
            </p:cNvPr>
            <p:cNvSpPr/>
            <p:nvPr/>
          </p:nvSpPr>
          <p:spPr>
            <a:xfrm>
              <a:off x="0" y="8642693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lang="en-US"/>
            </a:p>
          </p:txBody>
        </p:sp>
        <p:sp>
          <p:nvSpPr>
            <p:cNvPr id="58" name="object 5">
              <a:extLst>
                <a:ext uri="{FF2B5EF4-FFF2-40B4-BE49-F238E27FC236}">
                  <a16:creationId xmlns:a16="http://schemas.microsoft.com/office/drawing/2014/main" id="{892C04EB-8963-4611-98BC-C2BD5AD407A8}"/>
                </a:ext>
              </a:extLst>
            </p:cNvPr>
            <p:cNvSpPr/>
            <p:nvPr/>
          </p:nvSpPr>
          <p:spPr>
            <a:xfrm>
              <a:off x="3621605" y="8642689"/>
              <a:ext cx="714743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lang="en-US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02605" y="2158312"/>
            <a:ext cx="17220406" cy="374461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lang="en-US" sz="2400" b="1" spc="-5" dirty="0">
                <a:cs typeface="Source Sans Pro Light"/>
              </a:rPr>
              <a:t>Explore and describe the characteristics of our sample data</a:t>
            </a:r>
            <a:endParaRPr lang="en-US" sz="2400" b="1" dirty="0">
              <a:cs typeface="Source Sans Pro Ligh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2605" y="4427387"/>
            <a:ext cx="16915606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cs typeface="Source Sans Pro Light"/>
              </a:rPr>
              <a:t>Visualizations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cs typeface="Source Sans Pro Light"/>
              </a:rPr>
              <a:t>Summary Statistics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02605" y="7021870"/>
            <a:ext cx="17164052" cy="2667397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cs typeface="Source Sans Pro Light"/>
              </a:rPr>
              <a:t>Frequency Distributions, Histograms, Kernel Density Plots, Stem &amp; Leaf Plots, Boxplots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cs typeface="Source Sans Pro Light"/>
              </a:rPr>
              <a:t>Shape</a:t>
            </a:r>
          </a:p>
          <a:p>
            <a:pPr marL="755650" lvl="1" indent="-28575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cs typeface="Source Sans Pro Light"/>
              </a:rPr>
              <a:t>Symmetry, Skew, Modality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cs typeface="Source Sans Pro Light"/>
              </a:rPr>
              <a:t>Central Tendency</a:t>
            </a:r>
          </a:p>
          <a:p>
            <a:pPr marL="755650" lvl="1" indent="-28575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cs typeface="Source Sans Pro Light"/>
              </a:rPr>
              <a:t>Mean, Median, Mode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cs typeface="Source Sans Pro Light"/>
              </a:rPr>
              <a:t>Spread/Variability</a:t>
            </a:r>
          </a:p>
          <a:p>
            <a:pPr marL="755650" lvl="1" indent="-28575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cs typeface="Source Sans Pro Light"/>
              </a:rPr>
              <a:t>Variance, Standard Deviation, Quantiles, Quartiles, Percentiles, Range, IQR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402605" y="3206292"/>
            <a:ext cx="4806156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3200" b="1" spc="-10" dirty="0">
                <a:solidFill>
                  <a:srgbClr val="7030A0"/>
                </a:solidFill>
                <a:cs typeface="Source Sans Pro Light"/>
              </a:rPr>
              <a:t>Approach</a:t>
            </a:r>
            <a:endParaRPr lang="en-US" sz="3200" b="1" dirty="0">
              <a:solidFill>
                <a:srgbClr val="7030A0"/>
              </a:solidFill>
              <a:cs typeface="Source Sans Pro Light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D743BB0-F760-4639-92C9-9D37D1405502}"/>
              </a:ext>
            </a:extLst>
          </p:cNvPr>
          <p:cNvGrpSpPr/>
          <p:nvPr/>
        </p:nvGrpSpPr>
        <p:grpSpPr>
          <a:xfrm>
            <a:off x="0" y="5725002"/>
            <a:ext cx="3256756" cy="828000"/>
            <a:chOff x="0" y="4134484"/>
            <a:chExt cx="3256756" cy="828000"/>
          </a:xfrm>
          <a:solidFill>
            <a:srgbClr val="7030A0"/>
          </a:solidFill>
        </p:grpSpPr>
        <p:sp>
          <p:nvSpPr>
            <p:cNvPr id="23" name="object 23"/>
            <p:cNvSpPr/>
            <p:nvPr/>
          </p:nvSpPr>
          <p:spPr>
            <a:xfrm>
              <a:off x="0" y="4134484"/>
              <a:ext cx="3256756" cy="828000"/>
            </a:xfrm>
            <a:custGeom>
              <a:avLst/>
              <a:gdLst/>
              <a:ahLst/>
              <a:cxnLst/>
              <a:rect l="l" t="t" r="r" b="b"/>
              <a:pathLst>
                <a:path w="1909445" h="437514">
                  <a:moveTo>
                    <a:pt x="1690241" y="0"/>
                  </a:moveTo>
                  <a:lnTo>
                    <a:pt x="0" y="0"/>
                  </a:lnTo>
                  <a:lnTo>
                    <a:pt x="0" y="437154"/>
                  </a:lnTo>
                  <a:lnTo>
                    <a:pt x="1690241" y="437154"/>
                  </a:lnTo>
                  <a:lnTo>
                    <a:pt x="1740359" y="431381"/>
                  </a:lnTo>
                  <a:lnTo>
                    <a:pt x="1786366" y="414937"/>
                  </a:lnTo>
                  <a:lnTo>
                    <a:pt x="1826950" y="389135"/>
                  </a:lnTo>
                  <a:lnTo>
                    <a:pt x="1860800" y="355285"/>
                  </a:lnTo>
                  <a:lnTo>
                    <a:pt x="1886602" y="314701"/>
                  </a:lnTo>
                  <a:lnTo>
                    <a:pt x="1903046" y="268694"/>
                  </a:lnTo>
                  <a:lnTo>
                    <a:pt x="1908818" y="218577"/>
                  </a:lnTo>
                  <a:lnTo>
                    <a:pt x="1903046" y="168459"/>
                  </a:lnTo>
                  <a:lnTo>
                    <a:pt x="1886602" y="122452"/>
                  </a:lnTo>
                  <a:lnTo>
                    <a:pt x="1860800" y="81868"/>
                  </a:lnTo>
                  <a:lnTo>
                    <a:pt x="1826950" y="48018"/>
                  </a:lnTo>
                  <a:lnTo>
                    <a:pt x="1786366" y="22216"/>
                  </a:lnTo>
                  <a:lnTo>
                    <a:pt x="1740359" y="5772"/>
                  </a:lnTo>
                  <a:lnTo>
                    <a:pt x="169024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lang="en-US"/>
            </a:p>
          </p:txBody>
        </p:sp>
        <p:sp>
          <p:nvSpPr>
            <p:cNvPr id="24" name="object 24"/>
            <p:cNvSpPr txBox="1"/>
            <p:nvPr/>
          </p:nvSpPr>
          <p:spPr>
            <a:xfrm>
              <a:off x="665956" y="4273127"/>
              <a:ext cx="2478008" cy="443711"/>
            </a:xfrm>
            <a:prstGeom prst="rect">
              <a:avLst/>
            </a:prstGeom>
            <a:grpFill/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lang="en-US" sz="2800" spc="5" dirty="0">
                  <a:solidFill>
                    <a:schemeClr val="accent4"/>
                  </a:solidFill>
                  <a:cs typeface="Source Sans Pro Light"/>
                </a:rPr>
                <a:t>K</a:t>
              </a:r>
              <a:r>
                <a:rPr lang="en-US" sz="2800" spc="25" dirty="0">
                  <a:solidFill>
                    <a:schemeClr val="accent4"/>
                  </a:solidFill>
                  <a:cs typeface="Source Sans Pro Light"/>
                </a:rPr>
                <a:t>e</a:t>
              </a:r>
              <a:r>
                <a:rPr lang="en-US" sz="2800" dirty="0">
                  <a:solidFill>
                    <a:schemeClr val="accent4"/>
                  </a:solidFill>
                  <a:cs typeface="Source Sans Pro Light"/>
                </a:rPr>
                <a:t>ywo</a:t>
              </a:r>
              <a:r>
                <a:rPr lang="en-US" sz="2800" spc="-20" dirty="0">
                  <a:solidFill>
                    <a:schemeClr val="accent4"/>
                  </a:solidFill>
                  <a:cs typeface="Source Sans Pro Light"/>
                </a:rPr>
                <a:t>r</a:t>
              </a:r>
              <a:r>
                <a:rPr lang="en-US" sz="2800" dirty="0">
                  <a:solidFill>
                    <a:schemeClr val="accent4"/>
                  </a:solidFill>
                  <a:cs typeface="Source Sans Pro Light"/>
                </a:rPr>
                <a:t>ds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85AB44F-D837-4737-86D1-C4E5A35B8AC4}"/>
              </a:ext>
            </a:extLst>
          </p:cNvPr>
          <p:cNvGrpSpPr/>
          <p:nvPr/>
        </p:nvGrpSpPr>
        <p:grpSpPr>
          <a:xfrm>
            <a:off x="-19844" y="478865"/>
            <a:ext cx="5257800" cy="1142992"/>
            <a:chOff x="0" y="8642689"/>
            <a:chExt cx="4336348" cy="439424"/>
          </a:xfrm>
        </p:grpSpPr>
        <p:sp>
          <p:nvSpPr>
            <p:cNvPr id="53" name="object 4">
              <a:extLst>
                <a:ext uri="{FF2B5EF4-FFF2-40B4-BE49-F238E27FC236}">
                  <a16:creationId xmlns:a16="http://schemas.microsoft.com/office/drawing/2014/main" id="{6DB0E343-9628-4235-8038-621A98D250CA}"/>
                </a:ext>
              </a:extLst>
            </p:cNvPr>
            <p:cNvSpPr/>
            <p:nvPr/>
          </p:nvSpPr>
          <p:spPr>
            <a:xfrm>
              <a:off x="0" y="8642693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lang="en-US"/>
            </a:p>
          </p:txBody>
        </p:sp>
        <p:sp>
          <p:nvSpPr>
            <p:cNvPr id="54" name="object 5">
              <a:extLst>
                <a:ext uri="{FF2B5EF4-FFF2-40B4-BE49-F238E27FC236}">
                  <a16:creationId xmlns:a16="http://schemas.microsoft.com/office/drawing/2014/main" id="{CF5C245D-05EF-4DFD-8810-E437FF667919}"/>
                </a:ext>
              </a:extLst>
            </p:cNvPr>
            <p:cNvSpPr/>
            <p:nvPr/>
          </p:nvSpPr>
          <p:spPr>
            <a:xfrm>
              <a:off x="3621605" y="8642689"/>
              <a:ext cx="714743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lang="en-US"/>
            </a:p>
          </p:txBody>
        </p:sp>
      </p:grpSp>
      <p:sp>
        <p:nvSpPr>
          <p:cNvPr id="55" name="object 9">
            <a:extLst>
              <a:ext uri="{FF2B5EF4-FFF2-40B4-BE49-F238E27FC236}">
                <a16:creationId xmlns:a16="http://schemas.microsoft.com/office/drawing/2014/main" id="{290C40E7-4402-4FD6-90CE-5CDF3FC9D08D}"/>
              </a:ext>
            </a:extLst>
          </p:cNvPr>
          <p:cNvSpPr txBox="1"/>
          <p:nvPr/>
        </p:nvSpPr>
        <p:spPr>
          <a:xfrm>
            <a:off x="402605" y="797722"/>
            <a:ext cx="441805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1" spc="-5" dirty="0">
                <a:solidFill>
                  <a:srgbClr val="FFFFFF"/>
                </a:solidFill>
                <a:cs typeface="Source Sans Pro Light"/>
              </a:rPr>
              <a:t>Goal</a:t>
            </a:r>
            <a:endParaRPr lang="en-US" sz="3200" b="1" dirty="0">
              <a:cs typeface="Source Sans Pro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B9E855-F128-4936-B0F1-ED439FE76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7439" y="2112812"/>
            <a:ext cx="6924675" cy="46291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8C94E7B-9E71-4873-AF94-7D8DE7689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7956" y="8638249"/>
            <a:ext cx="1364158" cy="13320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AF16F3-96E6-470A-A56A-D3F6782FBD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84131" y="9325991"/>
            <a:ext cx="4237087" cy="128636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6">
            <a:extLst>
              <a:ext uri="{FF2B5EF4-FFF2-40B4-BE49-F238E27FC236}">
                <a16:creationId xmlns:a16="http://schemas.microsoft.com/office/drawing/2014/main" id="{47361EA6-B98B-4E3D-A601-BE47951F364B}"/>
              </a:ext>
            </a:extLst>
          </p:cNvPr>
          <p:cNvSpPr txBox="1"/>
          <p:nvPr/>
        </p:nvSpPr>
        <p:spPr>
          <a:xfrm>
            <a:off x="665162" y="711989"/>
            <a:ext cx="256185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800" spc="-30" dirty="0">
                <a:solidFill>
                  <a:srgbClr val="FFFFFF"/>
                </a:solidFill>
                <a:cs typeface="Source Sans Pro Light"/>
              </a:rPr>
              <a:t>S</a:t>
            </a:r>
            <a:r>
              <a:rPr lang="en-US" sz="2800" spc="-40" dirty="0">
                <a:solidFill>
                  <a:srgbClr val="FFFFFF"/>
                </a:solidFill>
                <a:cs typeface="Source Sans Pro Light"/>
              </a:rPr>
              <a:t>t</a:t>
            </a:r>
            <a:r>
              <a:rPr lang="en-US" sz="2800" spc="-10" dirty="0">
                <a:solidFill>
                  <a:srgbClr val="FFFFFF"/>
                </a:solidFill>
                <a:cs typeface="Source Sans Pro Light"/>
              </a:rPr>
              <a:t>anda</a:t>
            </a:r>
            <a:r>
              <a:rPr lang="en-US" sz="2800" spc="-25" dirty="0">
                <a:solidFill>
                  <a:srgbClr val="FFFFFF"/>
                </a:solidFill>
                <a:cs typeface="Source Sans Pro Light"/>
              </a:rPr>
              <a:t>r</a:t>
            </a:r>
            <a:r>
              <a:rPr lang="en-US" sz="2800" dirty="0">
                <a:solidFill>
                  <a:srgbClr val="FFFFFF"/>
                </a:solidFill>
                <a:cs typeface="Source Sans Pro Light"/>
              </a:rPr>
              <a:t>ds</a:t>
            </a:r>
            <a:endParaRPr lang="en-US" sz="2800" dirty="0">
              <a:cs typeface="Source Sans Pro Ligh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99F3FB4-B7C2-451D-B054-42F723E47147}"/>
              </a:ext>
            </a:extLst>
          </p:cNvPr>
          <p:cNvGrpSpPr/>
          <p:nvPr/>
        </p:nvGrpSpPr>
        <p:grpSpPr>
          <a:xfrm>
            <a:off x="-19844" y="546100"/>
            <a:ext cx="5257800" cy="1142992"/>
            <a:chOff x="0" y="8642689"/>
            <a:chExt cx="4336348" cy="439424"/>
          </a:xfrm>
        </p:grpSpPr>
        <p:sp>
          <p:nvSpPr>
            <p:cNvPr id="28" name="object 4">
              <a:extLst>
                <a:ext uri="{FF2B5EF4-FFF2-40B4-BE49-F238E27FC236}">
                  <a16:creationId xmlns:a16="http://schemas.microsoft.com/office/drawing/2014/main" id="{E6BB3161-08C3-4EC8-AB7B-253AFE3FF17F}"/>
                </a:ext>
              </a:extLst>
            </p:cNvPr>
            <p:cNvSpPr/>
            <p:nvPr/>
          </p:nvSpPr>
          <p:spPr>
            <a:xfrm>
              <a:off x="0" y="8642693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lang="en-US"/>
            </a:p>
          </p:txBody>
        </p:sp>
        <p:sp>
          <p:nvSpPr>
            <p:cNvPr id="29" name="object 5">
              <a:extLst>
                <a:ext uri="{FF2B5EF4-FFF2-40B4-BE49-F238E27FC236}">
                  <a16:creationId xmlns:a16="http://schemas.microsoft.com/office/drawing/2014/main" id="{F61AA99B-8EBC-4B8E-A792-FDD3717CF3E4}"/>
                </a:ext>
              </a:extLst>
            </p:cNvPr>
            <p:cNvSpPr/>
            <p:nvPr/>
          </p:nvSpPr>
          <p:spPr>
            <a:xfrm>
              <a:off x="3621605" y="8642689"/>
              <a:ext cx="714743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lang="en-US"/>
            </a:p>
          </p:txBody>
        </p:sp>
      </p:grpSp>
      <p:sp>
        <p:nvSpPr>
          <p:cNvPr id="30" name="object 9">
            <a:extLst>
              <a:ext uri="{FF2B5EF4-FFF2-40B4-BE49-F238E27FC236}">
                <a16:creationId xmlns:a16="http://schemas.microsoft.com/office/drawing/2014/main" id="{9DCA0DCF-CB56-434D-86A0-4D7B07217A25}"/>
              </a:ext>
            </a:extLst>
          </p:cNvPr>
          <p:cNvSpPr txBox="1"/>
          <p:nvPr/>
        </p:nvSpPr>
        <p:spPr>
          <a:xfrm>
            <a:off x="377484" y="867944"/>
            <a:ext cx="441805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spc="-5" dirty="0">
                <a:solidFill>
                  <a:srgbClr val="FFFFFF"/>
                </a:solidFill>
                <a:cs typeface="Source Sans Pro Light"/>
              </a:rPr>
              <a:t>Visualizing &amp; Plotting Data</a:t>
            </a:r>
            <a:endParaRPr lang="en-US" sz="3200" dirty="0">
              <a:cs typeface="Source Sans Pro Light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4CEDA3C-36C3-439C-B267-B09BCDD8BEB3}"/>
              </a:ext>
            </a:extLst>
          </p:cNvPr>
          <p:cNvGrpSpPr/>
          <p:nvPr/>
        </p:nvGrpSpPr>
        <p:grpSpPr>
          <a:xfrm>
            <a:off x="-19844" y="2146297"/>
            <a:ext cx="4800599" cy="827998"/>
            <a:chOff x="0" y="8642689"/>
            <a:chExt cx="4336348" cy="439423"/>
          </a:xfrm>
          <a:solidFill>
            <a:srgbClr val="FFBF00"/>
          </a:solidFill>
        </p:grpSpPr>
        <p:sp>
          <p:nvSpPr>
            <p:cNvPr id="32" name="object 4">
              <a:extLst>
                <a:ext uri="{FF2B5EF4-FFF2-40B4-BE49-F238E27FC236}">
                  <a16:creationId xmlns:a16="http://schemas.microsoft.com/office/drawing/2014/main" id="{88259B77-DC5E-41BE-A97C-B6ECD7C15406}"/>
                </a:ext>
              </a:extLst>
            </p:cNvPr>
            <p:cNvSpPr/>
            <p:nvPr/>
          </p:nvSpPr>
          <p:spPr>
            <a:xfrm>
              <a:off x="0" y="8642692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pPr algn="ctr"/>
              <a:endParaRPr lang="en-US" dirty="0"/>
            </a:p>
          </p:txBody>
        </p:sp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67336DE1-03BF-42EF-BA66-F2EEB07B59EC}"/>
                </a:ext>
              </a:extLst>
            </p:cNvPr>
            <p:cNvSpPr/>
            <p:nvPr/>
          </p:nvSpPr>
          <p:spPr>
            <a:xfrm>
              <a:off x="3621605" y="8642689"/>
              <a:ext cx="714743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lang="en-US"/>
            </a:p>
          </p:txBody>
        </p:sp>
      </p:grpSp>
      <p:sp>
        <p:nvSpPr>
          <p:cNvPr id="37" name="object 9">
            <a:extLst>
              <a:ext uri="{FF2B5EF4-FFF2-40B4-BE49-F238E27FC236}">
                <a16:creationId xmlns:a16="http://schemas.microsoft.com/office/drawing/2014/main" id="{AAE82579-FBCE-41F3-9DCB-B22F45E524FD}"/>
              </a:ext>
            </a:extLst>
          </p:cNvPr>
          <p:cNvSpPr txBox="1"/>
          <p:nvPr/>
        </p:nvSpPr>
        <p:spPr>
          <a:xfrm>
            <a:off x="134100" y="2307659"/>
            <a:ext cx="441805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800" spc="-5" dirty="0">
                <a:solidFill>
                  <a:srgbClr val="7030A0"/>
                </a:solidFill>
                <a:cs typeface="Source Sans Pro Light"/>
              </a:rPr>
              <a:t>Frequency Distributions</a:t>
            </a:r>
            <a:endParaRPr lang="en-US" sz="2800" dirty="0">
              <a:solidFill>
                <a:srgbClr val="7030A0"/>
              </a:solidFill>
              <a:cs typeface="Source Sans Pro Ligh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1E507F-1BE6-4643-BB3A-B09F78DFB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1756" y="4612804"/>
            <a:ext cx="4286617" cy="39342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1193D6-8863-4722-B94C-65F9568BD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4356" y="1117591"/>
            <a:ext cx="2971800" cy="72932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818E561-DF31-4877-AAAF-36A61887EEBB}"/>
              </a:ext>
            </a:extLst>
          </p:cNvPr>
          <p:cNvSpPr txBox="1"/>
          <p:nvPr/>
        </p:nvSpPr>
        <p:spPr>
          <a:xfrm>
            <a:off x="627458" y="3715005"/>
            <a:ext cx="834429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Can be used for both quantitative and qualitative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List each unique value or category and  the number of times it occurs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Not really feasible with continuous data or even integer data with many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Doesn’t really </a:t>
            </a:r>
            <a:r>
              <a:rPr lang="en-US" sz="2800" i="1" dirty="0"/>
              <a:t>describe</a:t>
            </a:r>
            <a:r>
              <a:rPr lang="en-US" sz="2800" dirty="0"/>
              <a:t> quantitative data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</a:rPr>
              <a:t>Still can be a good starting point and they provide the bases for many of our plots and charts</a:t>
            </a:r>
          </a:p>
        </p:txBody>
      </p:sp>
    </p:spTree>
    <p:extLst>
      <p:ext uri="{BB962C8B-B14F-4D97-AF65-F5344CB8AC3E}">
        <p14:creationId xmlns:p14="http://schemas.microsoft.com/office/powerpoint/2010/main" val="2184774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6">
            <a:extLst>
              <a:ext uri="{FF2B5EF4-FFF2-40B4-BE49-F238E27FC236}">
                <a16:creationId xmlns:a16="http://schemas.microsoft.com/office/drawing/2014/main" id="{47361EA6-B98B-4E3D-A601-BE47951F364B}"/>
              </a:ext>
            </a:extLst>
          </p:cNvPr>
          <p:cNvSpPr txBox="1"/>
          <p:nvPr/>
        </p:nvSpPr>
        <p:spPr>
          <a:xfrm>
            <a:off x="665162" y="711989"/>
            <a:ext cx="256185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800" spc="-30" dirty="0">
                <a:solidFill>
                  <a:srgbClr val="FFFFFF"/>
                </a:solidFill>
                <a:cs typeface="Source Sans Pro Light"/>
              </a:rPr>
              <a:t>S</a:t>
            </a:r>
            <a:r>
              <a:rPr lang="en-US" sz="2800" spc="-40" dirty="0">
                <a:solidFill>
                  <a:srgbClr val="FFFFFF"/>
                </a:solidFill>
                <a:cs typeface="Source Sans Pro Light"/>
              </a:rPr>
              <a:t>t</a:t>
            </a:r>
            <a:r>
              <a:rPr lang="en-US" sz="2800" spc="-10" dirty="0">
                <a:solidFill>
                  <a:srgbClr val="FFFFFF"/>
                </a:solidFill>
                <a:cs typeface="Source Sans Pro Light"/>
              </a:rPr>
              <a:t>anda</a:t>
            </a:r>
            <a:r>
              <a:rPr lang="en-US" sz="2800" spc="-25" dirty="0">
                <a:solidFill>
                  <a:srgbClr val="FFFFFF"/>
                </a:solidFill>
                <a:cs typeface="Source Sans Pro Light"/>
              </a:rPr>
              <a:t>r</a:t>
            </a:r>
            <a:r>
              <a:rPr lang="en-US" sz="2800" dirty="0">
                <a:solidFill>
                  <a:srgbClr val="FFFFFF"/>
                </a:solidFill>
                <a:cs typeface="Source Sans Pro Light"/>
              </a:rPr>
              <a:t>ds</a:t>
            </a:r>
            <a:endParaRPr lang="en-US" sz="2800" dirty="0">
              <a:cs typeface="Source Sans Pro Ligh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99F3FB4-B7C2-451D-B054-42F723E47147}"/>
              </a:ext>
            </a:extLst>
          </p:cNvPr>
          <p:cNvGrpSpPr/>
          <p:nvPr/>
        </p:nvGrpSpPr>
        <p:grpSpPr>
          <a:xfrm>
            <a:off x="-19844" y="546100"/>
            <a:ext cx="5257800" cy="1142992"/>
            <a:chOff x="0" y="8642689"/>
            <a:chExt cx="4336348" cy="439424"/>
          </a:xfrm>
        </p:grpSpPr>
        <p:sp>
          <p:nvSpPr>
            <p:cNvPr id="28" name="object 4">
              <a:extLst>
                <a:ext uri="{FF2B5EF4-FFF2-40B4-BE49-F238E27FC236}">
                  <a16:creationId xmlns:a16="http://schemas.microsoft.com/office/drawing/2014/main" id="{E6BB3161-08C3-4EC8-AB7B-253AFE3FF17F}"/>
                </a:ext>
              </a:extLst>
            </p:cNvPr>
            <p:cNvSpPr/>
            <p:nvPr/>
          </p:nvSpPr>
          <p:spPr>
            <a:xfrm>
              <a:off x="0" y="8642693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lang="en-US"/>
            </a:p>
          </p:txBody>
        </p:sp>
        <p:sp>
          <p:nvSpPr>
            <p:cNvPr id="29" name="object 5">
              <a:extLst>
                <a:ext uri="{FF2B5EF4-FFF2-40B4-BE49-F238E27FC236}">
                  <a16:creationId xmlns:a16="http://schemas.microsoft.com/office/drawing/2014/main" id="{F61AA99B-8EBC-4B8E-A792-FDD3717CF3E4}"/>
                </a:ext>
              </a:extLst>
            </p:cNvPr>
            <p:cNvSpPr/>
            <p:nvPr/>
          </p:nvSpPr>
          <p:spPr>
            <a:xfrm>
              <a:off x="3621605" y="8642689"/>
              <a:ext cx="714743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lang="en-US"/>
            </a:p>
          </p:txBody>
        </p:sp>
      </p:grpSp>
      <p:sp>
        <p:nvSpPr>
          <p:cNvPr id="30" name="object 9">
            <a:extLst>
              <a:ext uri="{FF2B5EF4-FFF2-40B4-BE49-F238E27FC236}">
                <a16:creationId xmlns:a16="http://schemas.microsoft.com/office/drawing/2014/main" id="{9DCA0DCF-CB56-434D-86A0-4D7B07217A25}"/>
              </a:ext>
            </a:extLst>
          </p:cNvPr>
          <p:cNvSpPr txBox="1"/>
          <p:nvPr/>
        </p:nvSpPr>
        <p:spPr>
          <a:xfrm>
            <a:off x="377484" y="867944"/>
            <a:ext cx="441805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spc="-5" dirty="0">
                <a:solidFill>
                  <a:srgbClr val="FFFFFF"/>
                </a:solidFill>
                <a:cs typeface="Source Sans Pro Light"/>
              </a:rPr>
              <a:t>Visualizing &amp; Plotting Data</a:t>
            </a:r>
            <a:endParaRPr lang="en-US" sz="3200" dirty="0">
              <a:cs typeface="Source Sans Pro Light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4CEDA3C-36C3-439C-B267-B09BCDD8BEB3}"/>
              </a:ext>
            </a:extLst>
          </p:cNvPr>
          <p:cNvGrpSpPr/>
          <p:nvPr/>
        </p:nvGrpSpPr>
        <p:grpSpPr>
          <a:xfrm>
            <a:off x="-19844" y="2146297"/>
            <a:ext cx="4800599" cy="827998"/>
            <a:chOff x="0" y="8642689"/>
            <a:chExt cx="4336348" cy="439423"/>
          </a:xfrm>
          <a:solidFill>
            <a:srgbClr val="FFBF00"/>
          </a:solidFill>
        </p:grpSpPr>
        <p:sp>
          <p:nvSpPr>
            <p:cNvPr id="32" name="object 4">
              <a:extLst>
                <a:ext uri="{FF2B5EF4-FFF2-40B4-BE49-F238E27FC236}">
                  <a16:creationId xmlns:a16="http://schemas.microsoft.com/office/drawing/2014/main" id="{88259B77-DC5E-41BE-A97C-B6ECD7C15406}"/>
                </a:ext>
              </a:extLst>
            </p:cNvPr>
            <p:cNvSpPr/>
            <p:nvPr/>
          </p:nvSpPr>
          <p:spPr>
            <a:xfrm>
              <a:off x="0" y="8642692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pPr algn="ctr"/>
              <a:endParaRPr lang="en-US" dirty="0"/>
            </a:p>
          </p:txBody>
        </p:sp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67336DE1-03BF-42EF-BA66-F2EEB07B59EC}"/>
                </a:ext>
              </a:extLst>
            </p:cNvPr>
            <p:cNvSpPr/>
            <p:nvPr/>
          </p:nvSpPr>
          <p:spPr>
            <a:xfrm>
              <a:off x="3621605" y="8642689"/>
              <a:ext cx="714743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lang="en-US"/>
            </a:p>
          </p:txBody>
        </p:sp>
      </p:grpSp>
      <p:sp>
        <p:nvSpPr>
          <p:cNvPr id="37" name="object 9">
            <a:extLst>
              <a:ext uri="{FF2B5EF4-FFF2-40B4-BE49-F238E27FC236}">
                <a16:creationId xmlns:a16="http://schemas.microsoft.com/office/drawing/2014/main" id="{AAE82579-FBCE-41F3-9DCB-B22F45E524FD}"/>
              </a:ext>
            </a:extLst>
          </p:cNvPr>
          <p:cNvSpPr txBox="1"/>
          <p:nvPr/>
        </p:nvSpPr>
        <p:spPr>
          <a:xfrm>
            <a:off x="134100" y="2307659"/>
            <a:ext cx="441805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800" spc="-5" dirty="0" err="1">
                <a:solidFill>
                  <a:srgbClr val="7030A0"/>
                </a:solidFill>
                <a:cs typeface="Source Sans Pro Light"/>
              </a:rPr>
              <a:t>Histrograms</a:t>
            </a:r>
            <a:endParaRPr lang="en-US" sz="2800" dirty="0">
              <a:solidFill>
                <a:srgbClr val="7030A0"/>
              </a:solidFill>
              <a:cs typeface="Source Sans Pro Ligh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18E561-DF31-4877-AAAF-36A61887EEBB}"/>
              </a:ext>
            </a:extLst>
          </p:cNvPr>
          <p:cNvSpPr txBox="1"/>
          <p:nvPr/>
        </p:nvSpPr>
        <p:spPr>
          <a:xfrm>
            <a:off x="498846" y="3594100"/>
            <a:ext cx="847673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Similar to frequency distributions but don’t list each unique value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Group adjacent values instead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Help obscure noise and display </a:t>
            </a:r>
            <a:r>
              <a:rPr lang="en-US" sz="2800" i="1" dirty="0"/>
              <a:t>trends</a:t>
            </a:r>
            <a:r>
              <a:rPr lang="en-US" sz="2800" dirty="0"/>
              <a:t> in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Choice of “bid-width” and/or interval can provide drastically different results for the same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Especially with sample size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One of the most commonly-used plots/data viz</a:t>
            </a:r>
          </a:p>
          <a:p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B2D071-9046-4D45-8761-40F73DAFF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9156" y="546099"/>
            <a:ext cx="6400800" cy="47836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FF673A-E3BE-4B6B-839A-849E166C8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1093" y="5664405"/>
            <a:ext cx="6636925" cy="448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670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6">
            <a:extLst>
              <a:ext uri="{FF2B5EF4-FFF2-40B4-BE49-F238E27FC236}">
                <a16:creationId xmlns:a16="http://schemas.microsoft.com/office/drawing/2014/main" id="{47361EA6-B98B-4E3D-A601-BE47951F364B}"/>
              </a:ext>
            </a:extLst>
          </p:cNvPr>
          <p:cNvSpPr txBox="1"/>
          <p:nvPr/>
        </p:nvSpPr>
        <p:spPr>
          <a:xfrm>
            <a:off x="665162" y="711989"/>
            <a:ext cx="256185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800" spc="-30" dirty="0">
                <a:solidFill>
                  <a:srgbClr val="FFFFFF"/>
                </a:solidFill>
                <a:cs typeface="Source Sans Pro Light"/>
              </a:rPr>
              <a:t>S</a:t>
            </a:r>
            <a:r>
              <a:rPr lang="en-US" sz="2800" spc="-40" dirty="0">
                <a:solidFill>
                  <a:srgbClr val="FFFFFF"/>
                </a:solidFill>
                <a:cs typeface="Source Sans Pro Light"/>
              </a:rPr>
              <a:t>t</a:t>
            </a:r>
            <a:r>
              <a:rPr lang="en-US" sz="2800" spc="-10" dirty="0">
                <a:solidFill>
                  <a:srgbClr val="FFFFFF"/>
                </a:solidFill>
                <a:cs typeface="Source Sans Pro Light"/>
              </a:rPr>
              <a:t>anda</a:t>
            </a:r>
            <a:r>
              <a:rPr lang="en-US" sz="2800" spc="-25" dirty="0">
                <a:solidFill>
                  <a:srgbClr val="FFFFFF"/>
                </a:solidFill>
                <a:cs typeface="Source Sans Pro Light"/>
              </a:rPr>
              <a:t>r</a:t>
            </a:r>
            <a:r>
              <a:rPr lang="en-US" sz="2800" dirty="0">
                <a:solidFill>
                  <a:srgbClr val="FFFFFF"/>
                </a:solidFill>
                <a:cs typeface="Source Sans Pro Light"/>
              </a:rPr>
              <a:t>ds</a:t>
            </a:r>
            <a:endParaRPr lang="en-US" sz="2800" dirty="0">
              <a:cs typeface="Source Sans Pro Ligh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99F3FB4-B7C2-451D-B054-42F723E47147}"/>
              </a:ext>
            </a:extLst>
          </p:cNvPr>
          <p:cNvGrpSpPr/>
          <p:nvPr/>
        </p:nvGrpSpPr>
        <p:grpSpPr>
          <a:xfrm>
            <a:off x="-19844" y="546100"/>
            <a:ext cx="5257800" cy="1142992"/>
            <a:chOff x="0" y="8642689"/>
            <a:chExt cx="4336348" cy="439424"/>
          </a:xfrm>
        </p:grpSpPr>
        <p:sp>
          <p:nvSpPr>
            <p:cNvPr id="28" name="object 4">
              <a:extLst>
                <a:ext uri="{FF2B5EF4-FFF2-40B4-BE49-F238E27FC236}">
                  <a16:creationId xmlns:a16="http://schemas.microsoft.com/office/drawing/2014/main" id="{E6BB3161-08C3-4EC8-AB7B-253AFE3FF17F}"/>
                </a:ext>
              </a:extLst>
            </p:cNvPr>
            <p:cNvSpPr/>
            <p:nvPr/>
          </p:nvSpPr>
          <p:spPr>
            <a:xfrm>
              <a:off x="0" y="8642693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lang="en-US"/>
            </a:p>
          </p:txBody>
        </p:sp>
        <p:sp>
          <p:nvSpPr>
            <p:cNvPr id="29" name="object 5">
              <a:extLst>
                <a:ext uri="{FF2B5EF4-FFF2-40B4-BE49-F238E27FC236}">
                  <a16:creationId xmlns:a16="http://schemas.microsoft.com/office/drawing/2014/main" id="{F61AA99B-8EBC-4B8E-A792-FDD3717CF3E4}"/>
                </a:ext>
              </a:extLst>
            </p:cNvPr>
            <p:cNvSpPr/>
            <p:nvPr/>
          </p:nvSpPr>
          <p:spPr>
            <a:xfrm>
              <a:off x="3621605" y="8642689"/>
              <a:ext cx="714743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lang="en-US"/>
            </a:p>
          </p:txBody>
        </p:sp>
      </p:grpSp>
      <p:sp>
        <p:nvSpPr>
          <p:cNvPr id="30" name="object 9">
            <a:extLst>
              <a:ext uri="{FF2B5EF4-FFF2-40B4-BE49-F238E27FC236}">
                <a16:creationId xmlns:a16="http://schemas.microsoft.com/office/drawing/2014/main" id="{9DCA0DCF-CB56-434D-86A0-4D7B07217A25}"/>
              </a:ext>
            </a:extLst>
          </p:cNvPr>
          <p:cNvSpPr txBox="1"/>
          <p:nvPr/>
        </p:nvSpPr>
        <p:spPr>
          <a:xfrm>
            <a:off x="377484" y="867944"/>
            <a:ext cx="441805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spc="-5" dirty="0">
                <a:solidFill>
                  <a:srgbClr val="FFFFFF"/>
                </a:solidFill>
                <a:cs typeface="Source Sans Pro Light"/>
              </a:rPr>
              <a:t>Visualizing &amp; Plotting Data</a:t>
            </a:r>
            <a:endParaRPr lang="en-US" sz="3200" dirty="0">
              <a:cs typeface="Source Sans Pro Light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4CEDA3C-36C3-439C-B267-B09BCDD8BEB3}"/>
              </a:ext>
            </a:extLst>
          </p:cNvPr>
          <p:cNvGrpSpPr/>
          <p:nvPr/>
        </p:nvGrpSpPr>
        <p:grpSpPr>
          <a:xfrm>
            <a:off x="-19844" y="2146297"/>
            <a:ext cx="4800599" cy="827998"/>
            <a:chOff x="0" y="8642689"/>
            <a:chExt cx="4336348" cy="439423"/>
          </a:xfrm>
          <a:solidFill>
            <a:srgbClr val="FFBF00"/>
          </a:solidFill>
        </p:grpSpPr>
        <p:sp>
          <p:nvSpPr>
            <p:cNvPr id="32" name="object 4">
              <a:extLst>
                <a:ext uri="{FF2B5EF4-FFF2-40B4-BE49-F238E27FC236}">
                  <a16:creationId xmlns:a16="http://schemas.microsoft.com/office/drawing/2014/main" id="{88259B77-DC5E-41BE-A97C-B6ECD7C15406}"/>
                </a:ext>
              </a:extLst>
            </p:cNvPr>
            <p:cNvSpPr/>
            <p:nvPr/>
          </p:nvSpPr>
          <p:spPr>
            <a:xfrm>
              <a:off x="0" y="8642692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pPr algn="ctr"/>
              <a:endParaRPr lang="en-US" dirty="0"/>
            </a:p>
          </p:txBody>
        </p:sp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67336DE1-03BF-42EF-BA66-F2EEB07B59EC}"/>
                </a:ext>
              </a:extLst>
            </p:cNvPr>
            <p:cNvSpPr/>
            <p:nvPr/>
          </p:nvSpPr>
          <p:spPr>
            <a:xfrm>
              <a:off x="3621605" y="8642689"/>
              <a:ext cx="714743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lang="en-US"/>
            </a:p>
          </p:txBody>
        </p:sp>
      </p:grpSp>
      <p:sp>
        <p:nvSpPr>
          <p:cNvPr id="37" name="object 9">
            <a:extLst>
              <a:ext uri="{FF2B5EF4-FFF2-40B4-BE49-F238E27FC236}">
                <a16:creationId xmlns:a16="http://schemas.microsoft.com/office/drawing/2014/main" id="{AAE82579-FBCE-41F3-9DCB-B22F45E524FD}"/>
              </a:ext>
            </a:extLst>
          </p:cNvPr>
          <p:cNvSpPr txBox="1"/>
          <p:nvPr/>
        </p:nvSpPr>
        <p:spPr>
          <a:xfrm>
            <a:off x="134100" y="2307659"/>
            <a:ext cx="441805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800" spc="-5" dirty="0">
                <a:solidFill>
                  <a:srgbClr val="7030A0"/>
                </a:solidFill>
                <a:cs typeface="Source Sans Pro Light"/>
              </a:rPr>
              <a:t>Kernel Density Plots</a:t>
            </a:r>
            <a:endParaRPr lang="en-US" sz="2800" dirty="0">
              <a:solidFill>
                <a:srgbClr val="7030A0"/>
              </a:solidFill>
              <a:cs typeface="Source Sans Pro Ligh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18E561-DF31-4877-AAAF-36A61887EEBB}"/>
              </a:ext>
            </a:extLst>
          </p:cNvPr>
          <p:cNvSpPr txBox="1"/>
          <p:nvPr/>
        </p:nvSpPr>
        <p:spPr>
          <a:xfrm>
            <a:off x="422657" y="3126736"/>
            <a:ext cx="953971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Try to fit a smooth curve to the data values while taking into account </a:t>
            </a:r>
            <a:r>
              <a:rPr lang="en-US" sz="2800" i="1" dirty="0"/>
              <a:t>random noise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Basic idea is that each actual observations could have been slightly different, and we shouldn’t be overly precise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Daily pay rate could easily be $810 or $820 instead of $815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Random noise shouldn’t be allowed to distort the curve</a:t>
            </a:r>
          </a:p>
          <a:p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B2D071-9046-4D45-8761-40F73DAFF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7368" y="5194300"/>
            <a:ext cx="7012452" cy="524079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8E3DB92-F66C-4F20-9EB5-6B6A881E1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7859" y="344923"/>
            <a:ext cx="7232007" cy="48848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B5C97D-06B6-4823-AFDB-2054A57778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1356" y="7073360"/>
            <a:ext cx="6263553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64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6">
            <a:extLst>
              <a:ext uri="{FF2B5EF4-FFF2-40B4-BE49-F238E27FC236}">
                <a16:creationId xmlns:a16="http://schemas.microsoft.com/office/drawing/2014/main" id="{47361EA6-B98B-4E3D-A601-BE47951F364B}"/>
              </a:ext>
            </a:extLst>
          </p:cNvPr>
          <p:cNvSpPr txBox="1"/>
          <p:nvPr/>
        </p:nvSpPr>
        <p:spPr>
          <a:xfrm>
            <a:off x="665162" y="711989"/>
            <a:ext cx="256185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800" spc="-30" dirty="0">
                <a:solidFill>
                  <a:srgbClr val="FFFFFF"/>
                </a:solidFill>
                <a:cs typeface="Source Sans Pro Light"/>
              </a:rPr>
              <a:t>S</a:t>
            </a:r>
            <a:r>
              <a:rPr lang="en-US" sz="2800" spc="-40" dirty="0">
                <a:solidFill>
                  <a:srgbClr val="FFFFFF"/>
                </a:solidFill>
                <a:cs typeface="Source Sans Pro Light"/>
              </a:rPr>
              <a:t>t</a:t>
            </a:r>
            <a:r>
              <a:rPr lang="en-US" sz="2800" spc="-10" dirty="0">
                <a:solidFill>
                  <a:srgbClr val="FFFFFF"/>
                </a:solidFill>
                <a:cs typeface="Source Sans Pro Light"/>
              </a:rPr>
              <a:t>anda</a:t>
            </a:r>
            <a:r>
              <a:rPr lang="en-US" sz="2800" spc="-25" dirty="0">
                <a:solidFill>
                  <a:srgbClr val="FFFFFF"/>
                </a:solidFill>
                <a:cs typeface="Source Sans Pro Light"/>
              </a:rPr>
              <a:t>r</a:t>
            </a:r>
            <a:r>
              <a:rPr lang="en-US" sz="2800" dirty="0">
                <a:solidFill>
                  <a:srgbClr val="FFFFFF"/>
                </a:solidFill>
                <a:cs typeface="Source Sans Pro Light"/>
              </a:rPr>
              <a:t>ds</a:t>
            </a:r>
            <a:endParaRPr lang="en-US" sz="2800" dirty="0">
              <a:cs typeface="Source Sans Pro Ligh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99F3FB4-B7C2-451D-B054-42F723E47147}"/>
              </a:ext>
            </a:extLst>
          </p:cNvPr>
          <p:cNvGrpSpPr/>
          <p:nvPr/>
        </p:nvGrpSpPr>
        <p:grpSpPr>
          <a:xfrm>
            <a:off x="-19844" y="546100"/>
            <a:ext cx="5257800" cy="1142992"/>
            <a:chOff x="0" y="8642689"/>
            <a:chExt cx="4336348" cy="439424"/>
          </a:xfrm>
        </p:grpSpPr>
        <p:sp>
          <p:nvSpPr>
            <p:cNvPr id="28" name="object 4">
              <a:extLst>
                <a:ext uri="{FF2B5EF4-FFF2-40B4-BE49-F238E27FC236}">
                  <a16:creationId xmlns:a16="http://schemas.microsoft.com/office/drawing/2014/main" id="{E6BB3161-08C3-4EC8-AB7B-253AFE3FF17F}"/>
                </a:ext>
              </a:extLst>
            </p:cNvPr>
            <p:cNvSpPr/>
            <p:nvPr/>
          </p:nvSpPr>
          <p:spPr>
            <a:xfrm>
              <a:off x="0" y="8642693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lang="en-US"/>
            </a:p>
          </p:txBody>
        </p:sp>
        <p:sp>
          <p:nvSpPr>
            <p:cNvPr id="29" name="object 5">
              <a:extLst>
                <a:ext uri="{FF2B5EF4-FFF2-40B4-BE49-F238E27FC236}">
                  <a16:creationId xmlns:a16="http://schemas.microsoft.com/office/drawing/2014/main" id="{F61AA99B-8EBC-4B8E-A792-FDD3717CF3E4}"/>
                </a:ext>
              </a:extLst>
            </p:cNvPr>
            <p:cNvSpPr/>
            <p:nvPr/>
          </p:nvSpPr>
          <p:spPr>
            <a:xfrm>
              <a:off x="3621605" y="8642689"/>
              <a:ext cx="714743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lang="en-US"/>
            </a:p>
          </p:txBody>
        </p:sp>
      </p:grpSp>
      <p:sp>
        <p:nvSpPr>
          <p:cNvPr id="30" name="object 9">
            <a:extLst>
              <a:ext uri="{FF2B5EF4-FFF2-40B4-BE49-F238E27FC236}">
                <a16:creationId xmlns:a16="http://schemas.microsoft.com/office/drawing/2014/main" id="{9DCA0DCF-CB56-434D-86A0-4D7B07217A25}"/>
              </a:ext>
            </a:extLst>
          </p:cNvPr>
          <p:cNvSpPr txBox="1"/>
          <p:nvPr/>
        </p:nvSpPr>
        <p:spPr>
          <a:xfrm>
            <a:off x="109774" y="868819"/>
            <a:ext cx="441805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spc="-5" dirty="0">
                <a:solidFill>
                  <a:srgbClr val="FFFFFF"/>
                </a:solidFill>
                <a:cs typeface="Source Sans Pro Light"/>
              </a:rPr>
              <a:t>Visualizing &amp; Plotting Data</a:t>
            </a:r>
            <a:endParaRPr lang="en-US" sz="3200" dirty="0">
              <a:cs typeface="Source Sans Pro Light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4CEDA3C-36C3-439C-B267-B09BCDD8BEB3}"/>
              </a:ext>
            </a:extLst>
          </p:cNvPr>
          <p:cNvGrpSpPr/>
          <p:nvPr/>
        </p:nvGrpSpPr>
        <p:grpSpPr>
          <a:xfrm>
            <a:off x="-19844" y="2146297"/>
            <a:ext cx="4800599" cy="827998"/>
            <a:chOff x="0" y="8642689"/>
            <a:chExt cx="4336348" cy="439423"/>
          </a:xfrm>
          <a:solidFill>
            <a:srgbClr val="FFBF00"/>
          </a:solidFill>
        </p:grpSpPr>
        <p:sp>
          <p:nvSpPr>
            <p:cNvPr id="32" name="object 4">
              <a:extLst>
                <a:ext uri="{FF2B5EF4-FFF2-40B4-BE49-F238E27FC236}">
                  <a16:creationId xmlns:a16="http://schemas.microsoft.com/office/drawing/2014/main" id="{88259B77-DC5E-41BE-A97C-B6ECD7C15406}"/>
                </a:ext>
              </a:extLst>
            </p:cNvPr>
            <p:cNvSpPr/>
            <p:nvPr/>
          </p:nvSpPr>
          <p:spPr>
            <a:xfrm>
              <a:off x="0" y="8642692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pPr algn="ctr"/>
              <a:endParaRPr lang="en-US" dirty="0"/>
            </a:p>
          </p:txBody>
        </p:sp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67336DE1-03BF-42EF-BA66-F2EEB07B59EC}"/>
                </a:ext>
              </a:extLst>
            </p:cNvPr>
            <p:cNvSpPr/>
            <p:nvPr/>
          </p:nvSpPr>
          <p:spPr>
            <a:xfrm>
              <a:off x="3621605" y="8642689"/>
              <a:ext cx="714743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lang="en-US"/>
            </a:p>
          </p:txBody>
        </p:sp>
      </p:grpSp>
      <p:sp>
        <p:nvSpPr>
          <p:cNvPr id="37" name="object 9">
            <a:extLst>
              <a:ext uri="{FF2B5EF4-FFF2-40B4-BE49-F238E27FC236}">
                <a16:creationId xmlns:a16="http://schemas.microsoft.com/office/drawing/2014/main" id="{AAE82579-FBCE-41F3-9DCB-B22F45E524FD}"/>
              </a:ext>
            </a:extLst>
          </p:cNvPr>
          <p:cNvSpPr txBox="1"/>
          <p:nvPr/>
        </p:nvSpPr>
        <p:spPr>
          <a:xfrm>
            <a:off x="134100" y="2307659"/>
            <a:ext cx="441805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5" dirty="0">
                <a:solidFill>
                  <a:srgbClr val="7030A0"/>
                </a:solidFill>
                <a:cs typeface="Source Sans Pro Light"/>
              </a:rPr>
              <a:t>Stem &amp; Leaf Plots</a:t>
            </a:r>
            <a:endParaRPr lang="en-US" sz="2800" dirty="0">
              <a:solidFill>
                <a:srgbClr val="7030A0"/>
              </a:solidFill>
              <a:cs typeface="Source Sans Pro Ligh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18E561-DF31-4877-AAAF-36A61887EEBB}"/>
              </a:ext>
            </a:extLst>
          </p:cNvPr>
          <p:cNvSpPr txBox="1"/>
          <p:nvPr/>
        </p:nvSpPr>
        <p:spPr>
          <a:xfrm>
            <a:off x="498846" y="3746500"/>
            <a:ext cx="847673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Histograms and KDPs lose </a:t>
            </a:r>
            <a:r>
              <a:rPr lang="en-US" sz="2800" i="1" dirty="0"/>
              <a:t>actual</a:t>
            </a:r>
            <a:r>
              <a:rPr lang="en-US" sz="2800" dirty="0"/>
              <a:t> values, but frequency distributions obscure </a:t>
            </a:r>
            <a:r>
              <a:rPr lang="en-US" sz="2800" i="1" dirty="0"/>
              <a:t>trends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Stem &amp; Leaf Plots offer a good middle ground where we can see the actual values </a:t>
            </a:r>
            <a:r>
              <a:rPr lang="en-US" sz="2800" i="1" dirty="0"/>
              <a:t>and</a:t>
            </a:r>
            <a:r>
              <a:rPr lang="en-US" sz="2800" dirty="0"/>
              <a:t> overall trends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First digit is the tens digit, or the “leading” digit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Stem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Second digit is the units digit, or the “trailing” digit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Leaves</a:t>
            </a:r>
          </a:p>
          <a:p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B2D071-9046-4D45-8761-40F73DAFF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6356" y="5049210"/>
            <a:ext cx="6796511" cy="50794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5A4F9B-0210-4352-B677-D7B9C8714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3065" y="1026521"/>
            <a:ext cx="6892086" cy="37486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F274F3-9989-42B7-9108-6470785D2974}"/>
              </a:ext>
            </a:extLst>
          </p:cNvPr>
          <p:cNvSpPr txBox="1"/>
          <p:nvPr/>
        </p:nvSpPr>
        <p:spPr>
          <a:xfrm>
            <a:off x="11638756" y="607052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Stem &amp; Leaf Plot of Daily Pay</a:t>
            </a:r>
          </a:p>
        </p:txBody>
      </p:sp>
    </p:spTree>
    <p:extLst>
      <p:ext uri="{BB962C8B-B14F-4D97-AF65-F5344CB8AC3E}">
        <p14:creationId xmlns:p14="http://schemas.microsoft.com/office/powerpoint/2010/main" val="3179848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6">
            <a:extLst>
              <a:ext uri="{FF2B5EF4-FFF2-40B4-BE49-F238E27FC236}">
                <a16:creationId xmlns:a16="http://schemas.microsoft.com/office/drawing/2014/main" id="{47361EA6-B98B-4E3D-A601-BE47951F364B}"/>
              </a:ext>
            </a:extLst>
          </p:cNvPr>
          <p:cNvSpPr txBox="1"/>
          <p:nvPr/>
        </p:nvSpPr>
        <p:spPr>
          <a:xfrm>
            <a:off x="665162" y="711989"/>
            <a:ext cx="256185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800" spc="-30" dirty="0">
                <a:solidFill>
                  <a:srgbClr val="FFFFFF"/>
                </a:solidFill>
                <a:cs typeface="Source Sans Pro Light"/>
              </a:rPr>
              <a:t>S</a:t>
            </a:r>
            <a:r>
              <a:rPr lang="en-US" sz="2800" spc="-40" dirty="0">
                <a:solidFill>
                  <a:srgbClr val="FFFFFF"/>
                </a:solidFill>
                <a:cs typeface="Source Sans Pro Light"/>
              </a:rPr>
              <a:t>t</a:t>
            </a:r>
            <a:r>
              <a:rPr lang="en-US" sz="2800" spc="-10" dirty="0">
                <a:solidFill>
                  <a:srgbClr val="FFFFFF"/>
                </a:solidFill>
                <a:cs typeface="Source Sans Pro Light"/>
              </a:rPr>
              <a:t>anda</a:t>
            </a:r>
            <a:r>
              <a:rPr lang="en-US" sz="2800" spc="-25" dirty="0">
                <a:solidFill>
                  <a:srgbClr val="FFFFFF"/>
                </a:solidFill>
                <a:cs typeface="Source Sans Pro Light"/>
              </a:rPr>
              <a:t>r</a:t>
            </a:r>
            <a:r>
              <a:rPr lang="en-US" sz="2800" dirty="0">
                <a:solidFill>
                  <a:srgbClr val="FFFFFF"/>
                </a:solidFill>
                <a:cs typeface="Source Sans Pro Light"/>
              </a:rPr>
              <a:t>ds</a:t>
            </a:r>
            <a:endParaRPr lang="en-US" sz="2800" dirty="0">
              <a:cs typeface="Source Sans Pro Ligh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99F3FB4-B7C2-451D-B054-42F723E47147}"/>
              </a:ext>
            </a:extLst>
          </p:cNvPr>
          <p:cNvGrpSpPr/>
          <p:nvPr/>
        </p:nvGrpSpPr>
        <p:grpSpPr>
          <a:xfrm>
            <a:off x="-19844" y="546100"/>
            <a:ext cx="5257800" cy="1142992"/>
            <a:chOff x="0" y="8642689"/>
            <a:chExt cx="4336348" cy="439424"/>
          </a:xfrm>
          <a:solidFill>
            <a:schemeClr val="accent2"/>
          </a:solidFill>
        </p:grpSpPr>
        <p:sp>
          <p:nvSpPr>
            <p:cNvPr id="28" name="object 4">
              <a:extLst>
                <a:ext uri="{FF2B5EF4-FFF2-40B4-BE49-F238E27FC236}">
                  <a16:creationId xmlns:a16="http://schemas.microsoft.com/office/drawing/2014/main" id="{E6BB3161-08C3-4EC8-AB7B-253AFE3FF17F}"/>
                </a:ext>
              </a:extLst>
            </p:cNvPr>
            <p:cNvSpPr/>
            <p:nvPr/>
          </p:nvSpPr>
          <p:spPr>
            <a:xfrm>
              <a:off x="0" y="8642693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lang="en-US"/>
            </a:p>
          </p:txBody>
        </p:sp>
        <p:sp>
          <p:nvSpPr>
            <p:cNvPr id="29" name="object 5">
              <a:extLst>
                <a:ext uri="{FF2B5EF4-FFF2-40B4-BE49-F238E27FC236}">
                  <a16:creationId xmlns:a16="http://schemas.microsoft.com/office/drawing/2014/main" id="{F61AA99B-8EBC-4B8E-A792-FDD3717CF3E4}"/>
                </a:ext>
              </a:extLst>
            </p:cNvPr>
            <p:cNvSpPr/>
            <p:nvPr/>
          </p:nvSpPr>
          <p:spPr>
            <a:xfrm>
              <a:off x="3621605" y="8642689"/>
              <a:ext cx="714743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lang="en-US"/>
            </a:p>
          </p:txBody>
        </p:sp>
      </p:grpSp>
      <p:sp>
        <p:nvSpPr>
          <p:cNvPr id="30" name="object 9">
            <a:extLst>
              <a:ext uri="{FF2B5EF4-FFF2-40B4-BE49-F238E27FC236}">
                <a16:creationId xmlns:a16="http://schemas.microsoft.com/office/drawing/2014/main" id="{9DCA0DCF-CB56-434D-86A0-4D7B07217A25}"/>
              </a:ext>
            </a:extLst>
          </p:cNvPr>
          <p:cNvSpPr txBox="1"/>
          <p:nvPr/>
        </p:nvSpPr>
        <p:spPr>
          <a:xfrm>
            <a:off x="149657" y="879035"/>
            <a:ext cx="441805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spc="-5" dirty="0">
                <a:solidFill>
                  <a:srgbClr val="FFFFFF"/>
                </a:solidFill>
                <a:cs typeface="Source Sans Pro Light"/>
              </a:rPr>
              <a:t>Describing Data</a:t>
            </a:r>
            <a:endParaRPr lang="en-US" sz="3200" dirty="0">
              <a:cs typeface="Source Sans Pro Light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4CEDA3C-36C3-439C-B267-B09BCDD8BEB3}"/>
              </a:ext>
            </a:extLst>
          </p:cNvPr>
          <p:cNvGrpSpPr/>
          <p:nvPr/>
        </p:nvGrpSpPr>
        <p:grpSpPr>
          <a:xfrm>
            <a:off x="-19844" y="2146297"/>
            <a:ext cx="4800599" cy="827998"/>
            <a:chOff x="0" y="8642689"/>
            <a:chExt cx="4336348" cy="439423"/>
          </a:xfrm>
          <a:solidFill>
            <a:srgbClr val="FFBF00"/>
          </a:solidFill>
        </p:grpSpPr>
        <p:sp>
          <p:nvSpPr>
            <p:cNvPr id="32" name="object 4">
              <a:extLst>
                <a:ext uri="{FF2B5EF4-FFF2-40B4-BE49-F238E27FC236}">
                  <a16:creationId xmlns:a16="http://schemas.microsoft.com/office/drawing/2014/main" id="{88259B77-DC5E-41BE-A97C-B6ECD7C15406}"/>
                </a:ext>
              </a:extLst>
            </p:cNvPr>
            <p:cNvSpPr/>
            <p:nvPr/>
          </p:nvSpPr>
          <p:spPr>
            <a:xfrm>
              <a:off x="0" y="8642692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pPr algn="ctr"/>
              <a:endParaRPr lang="en-US" dirty="0"/>
            </a:p>
          </p:txBody>
        </p:sp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67336DE1-03BF-42EF-BA66-F2EEB07B59EC}"/>
                </a:ext>
              </a:extLst>
            </p:cNvPr>
            <p:cNvSpPr/>
            <p:nvPr/>
          </p:nvSpPr>
          <p:spPr>
            <a:xfrm>
              <a:off x="3621605" y="8642689"/>
              <a:ext cx="714743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lang="en-US"/>
            </a:p>
          </p:txBody>
        </p:sp>
      </p:grpSp>
      <p:sp>
        <p:nvSpPr>
          <p:cNvPr id="37" name="object 9">
            <a:extLst>
              <a:ext uri="{FF2B5EF4-FFF2-40B4-BE49-F238E27FC236}">
                <a16:creationId xmlns:a16="http://schemas.microsoft.com/office/drawing/2014/main" id="{AAE82579-FBCE-41F3-9DCB-B22F45E524FD}"/>
              </a:ext>
            </a:extLst>
          </p:cNvPr>
          <p:cNvSpPr txBox="1"/>
          <p:nvPr/>
        </p:nvSpPr>
        <p:spPr>
          <a:xfrm>
            <a:off x="134100" y="2307659"/>
            <a:ext cx="441805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5" dirty="0">
                <a:solidFill>
                  <a:srgbClr val="7030A0"/>
                </a:solidFill>
                <a:cs typeface="Source Sans Pro Light"/>
              </a:rPr>
              <a:t>General Shapes</a:t>
            </a:r>
            <a:endParaRPr lang="en-US" sz="2800" dirty="0">
              <a:solidFill>
                <a:srgbClr val="7030A0"/>
              </a:solidFill>
              <a:cs typeface="Source Sans Pro Ligh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18E561-DF31-4877-AAAF-36A61887EEBB}"/>
              </a:ext>
            </a:extLst>
          </p:cNvPr>
          <p:cNvSpPr txBox="1"/>
          <p:nvPr/>
        </p:nvSpPr>
        <p:spPr>
          <a:xfrm>
            <a:off x="498847" y="3289300"/>
            <a:ext cx="755851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Number of predominant peaks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Modality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Unimodal, bimodal, multimodal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Symmetry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Same shape on both sides of center or not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Symmetric, positive skew, negative skew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Kurtosis: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Concentration of scores in shoulders or tails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Platykurtic: No tails/bunched in shoulders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Mesokurtic: Normal/well-balanced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Leptokurtic: Fat tails and </a:t>
            </a:r>
            <a:r>
              <a:rPr lang="en-US" sz="2800" dirty="0" err="1"/>
              <a:t>peakedness</a:t>
            </a:r>
            <a:endParaRPr lang="en-US" sz="2800" dirty="0"/>
          </a:p>
          <a:p>
            <a:pPr lvl="2"/>
            <a:endParaRPr lang="en-US" sz="2800" dirty="0"/>
          </a:p>
          <a:p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745637-88BD-45C2-B713-2DD469424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7556" y="1993900"/>
            <a:ext cx="8269747" cy="765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793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6">
            <a:extLst>
              <a:ext uri="{FF2B5EF4-FFF2-40B4-BE49-F238E27FC236}">
                <a16:creationId xmlns:a16="http://schemas.microsoft.com/office/drawing/2014/main" id="{47361EA6-B98B-4E3D-A601-BE47951F364B}"/>
              </a:ext>
            </a:extLst>
          </p:cNvPr>
          <p:cNvSpPr txBox="1"/>
          <p:nvPr/>
        </p:nvSpPr>
        <p:spPr>
          <a:xfrm>
            <a:off x="665162" y="711989"/>
            <a:ext cx="256185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800" spc="-30" dirty="0">
                <a:solidFill>
                  <a:srgbClr val="FFFFFF"/>
                </a:solidFill>
                <a:cs typeface="Source Sans Pro Light"/>
              </a:rPr>
              <a:t>S</a:t>
            </a:r>
            <a:r>
              <a:rPr lang="en-US" sz="2800" spc="-40" dirty="0">
                <a:solidFill>
                  <a:srgbClr val="FFFFFF"/>
                </a:solidFill>
                <a:cs typeface="Source Sans Pro Light"/>
              </a:rPr>
              <a:t>t</a:t>
            </a:r>
            <a:r>
              <a:rPr lang="en-US" sz="2800" spc="-10" dirty="0">
                <a:solidFill>
                  <a:srgbClr val="FFFFFF"/>
                </a:solidFill>
                <a:cs typeface="Source Sans Pro Light"/>
              </a:rPr>
              <a:t>anda</a:t>
            </a:r>
            <a:r>
              <a:rPr lang="en-US" sz="2800" spc="-25" dirty="0">
                <a:solidFill>
                  <a:srgbClr val="FFFFFF"/>
                </a:solidFill>
                <a:cs typeface="Source Sans Pro Light"/>
              </a:rPr>
              <a:t>r</a:t>
            </a:r>
            <a:r>
              <a:rPr lang="en-US" sz="2800" dirty="0">
                <a:solidFill>
                  <a:srgbClr val="FFFFFF"/>
                </a:solidFill>
                <a:cs typeface="Source Sans Pro Light"/>
              </a:rPr>
              <a:t>ds</a:t>
            </a:r>
            <a:endParaRPr lang="en-US" sz="2800" dirty="0">
              <a:cs typeface="Source Sans Pro Ligh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99F3FB4-B7C2-451D-B054-42F723E47147}"/>
              </a:ext>
            </a:extLst>
          </p:cNvPr>
          <p:cNvGrpSpPr/>
          <p:nvPr/>
        </p:nvGrpSpPr>
        <p:grpSpPr>
          <a:xfrm>
            <a:off x="-19844" y="546100"/>
            <a:ext cx="5257800" cy="1142992"/>
            <a:chOff x="0" y="8642689"/>
            <a:chExt cx="4336348" cy="439424"/>
          </a:xfrm>
          <a:solidFill>
            <a:schemeClr val="accent2"/>
          </a:solidFill>
        </p:grpSpPr>
        <p:sp>
          <p:nvSpPr>
            <p:cNvPr id="28" name="object 4">
              <a:extLst>
                <a:ext uri="{FF2B5EF4-FFF2-40B4-BE49-F238E27FC236}">
                  <a16:creationId xmlns:a16="http://schemas.microsoft.com/office/drawing/2014/main" id="{E6BB3161-08C3-4EC8-AB7B-253AFE3FF17F}"/>
                </a:ext>
              </a:extLst>
            </p:cNvPr>
            <p:cNvSpPr/>
            <p:nvPr/>
          </p:nvSpPr>
          <p:spPr>
            <a:xfrm>
              <a:off x="0" y="8642693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lang="en-US"/>
            </a:p>
          </p:txBody>
        </p:sp>
        <p:sp>
          <p:nvSpPr>
            <p:cNvPr id="29" name="object 5">
              <a:extLst>
                <a:ext uri="{FF2B5EF4-FFF2-40B4-BE49-F238E27FC236}">
                  <a16:creationId xmlns:a16="http://schemas.microsoft.com/office/drawing/2014/main" id="{F61AA99B-8EBC-4B8E-A792-FDD3717CF3E4}"/>
                </a:ext>
              </a:extLst>
            </p:cNvPr>
            <p:cNvSpPr/>
            <p:nvPr/>
          </p:nvSpPr>
          <p:spPr>
            <a:xfrm>
              <a:off x="3621605" y="8642689"/>
              <a:ext cx="714743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lang="en-US"/>
            </a:p>
          </p:txBody>
        </p:sp>
      </p:grpSp>
      <p:sp>
        <p:nvSpPr>
          <p:cNvPr id="30" name="object 9">
            <a:extLst>
              <a:ext uri="{FF2B5EF4-FFF2-40B4-BE49-F238E27FC236}">
                <a16:creationId xmlns:a16="http://schemas.microsoft.com/office/drawing/2014/main" id="{9DCA0DCF-CB56-434D-86A0-4D7B07217A25}"/>
              </a:ext>
            </a:extLst>
          </p:cNvPr>
          <p:cNvSpPr txBox="1"/>
          <p:nvPr/>
        </p:nvSpPr>
        <p:spPr>
          <a:xfrm>
            <a:off x="149657" y="885035"/>
            <a:ext cx="441805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spc="-5" dirty="0">
                <a:solidFill>
                  <a:srgbClr val="FFFFFF"/>
                </a:solidFill>
                <a:cs typeface="Source Sans Pro Light"/>
              </a:rPr>
              <a:t>Describing Data</a:t>
            </a:r>
            <a:endParaRPr lang="en-US" sz="3200" dirty="0">
              <a:cs typeface="Source Sans Pro Light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4CEDA3C-36C3-439C-B267-B09BCDD8BEB3}"/>
              </a:ext>
            </a:extLst>
          </p:cNvPr>
          <p:cNvGrpSpPr/>
          <p:nvPr/>
        </p:nvGrpSpPr>
        <p:grpSpPr>
          <a:xfrm>
            <a:off x="-19844" y="2146297"/>
            <a:ext cx="4800599" cy="827998"/>
            <a:chOff x="0" y="8642689"/>
            <a:chExt cx="4336348" cy="439423"/>
          </a:xfrm>
          <a:solidFill>
            <a:srgbClr val="FFBF00"/>
          </a:solidFill>
        </p:grpSpPr>
        <p:sp>
          <p:nvSpPr>
            <p:cNvPr id="32" name="object 4">
              <a:extLst>
                <a:ext uri="{FF2B5EF4-FFF2-40B4-BE49-F238E27FC236}">
                  <a16:creationId xmlns:a16="http://schemas.microsoft.com/office/drawing/2014/main" id="{88259B77-DC5E-41BE-A97C-B6ECD7C15406}"/>
                </a:ext>
              </a:extLst>
            </p:cNvPr>
            <p:cNvSpPr/>
            <p:nvPr/>
          </p:nvSpPr>
          <p:spPr>
            <a:xfrm>
              <a:off x="0" y="8642692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pPr algn="ctr"/>
              <a:endParaRPr lang="en-US" dirty="0"/>
            </a:p>
          </p:txBody>
        </p:sp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67336DE1-03BF-42EF-BA66-F2EEB07B59EC}"/>
                </a:ext>
              </a:extLst>
            </p:cNvPr>
            <p:cNvSpPr/>
            <p:nvPr/>
          </p:nvSpPr>
          <p:spPr>
            <a:xfrm>
              <a:off x="3621605" y="8642689"/>
              <a:ext cx="714743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lang="en-US"/>
            </a:p>
          </p:txBody>
        </p:sp>
      </p:grpSp>
      <p:sp>
        <p:nvSpPr>
          <p:cNvPr id="37" name="object 9">
            <a:extLst>
              <a:ext uri="{FF2B5EF4-FFF2-40B4-BE49-F238E27FC236}">
                <a16:creationId xmlns:a16="http://schemas.microsoft.com/office/drawing/2014/main" id="{AAE82579-FBCE-41F3-9DCB-B22F45E524FD}"/>
              </a:ext>
            </a:extLst>
          </p:cNvPr>
          <p:cNvSpPr txBox="1"/>
          <p:nvPr/>
        </p:nvSpPr>
        <p:spPr>
          <a:xfrm>
            <a:off x="134100" y="2307659"/>
            <a:ext cx="441805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5" dirty="0">
                <a:solidFill>
                  <a:srgbClr val="7030A0"/>
                </a:solidFill>
                <a:cs typeface="Source Sans Pro Light"/>
              </a:rPr>
              <a:t>Summary Statistics</a:t>
            </a:r>
            <a:endParaRPr lang="en-US" sz="2800" dirty="0">
              <a:solidFill>
                <a:srgbClr val="7030A0"/>
              </a:solidFill>
              <a:cs typeface="Source Sans Pro Ligh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18E561-DF31-4877-AAAF-36A61887EEBB}"/>
              </a:ext>
            </a:extLst>
          </p:cNvPr>
          <p:cNvSpPr txBox="1"/>
          <p:nvPr/>
        </p:nvSpPr>
        <p:spPr>
          <a:xfrm>
            <a:off x="130115" y="4711488"/>
            <a:ext cx="8269747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Reflect where on the scale the distribution is centered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Mean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Average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Susceptible to extreme values</a:t>
            </a:r>
          </a:p>
          <a:p>
            <a:pPr lvl="1"/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Median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Midpoint = 50% of scores fall above or below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Non vulnerable to extreme values</a:t>
            </a:r>
          </a:p>
          <a:p>
            <a:pPr lvl="1"/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Mode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Most commonly occurring score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Always a value that actually occurred</a:t>
            </a:r>
          </a:p>
          <a:p>
            <a:pPr lvl="2"/>
            <a:endParaRPr lang="en-US" sz="2800" dirty="0"/>
          </a:p>
          <a:p>
            <a:endParaRPr lang="en-US" sz="28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AC210D4-8A25-4BA0-A0DC-3149BDBA5EAC}"/>
              </a:ext>
            </a:extLst>
          </p:cNvPr>
          <p:cNvGrpSpPr/>
          <p:nvPr/>
        </p:nvGrpSpPr>
        <p:grpSpPr>
          <a:xfrm>
            <a:off x="0" y="3431506"/>
            <a:ext cx="3256756" cy="828000"/>
            <a:chOff x="0" y="4134484"/>
            <a:chExt cx="3256756" cy="828000"/>
          </a:xfrm>
          <a:solidFill>
            <a:srgbClr val="7030A0"/>
          </a:solidFill>
        </p:grpSpPr>
        <p:sp>
          <p:nvSpPr>
            <p:cNvPr id="15" name="object 23">
              <a:extLst>
                <a:ext uri="{FF2B5EF4-FFF2-40B4-BE49-F238E27FC236}">
                  <a16:creationId xmlns:a16="http://schemas.microsoft.com/office/drawing/2014/main" id="{05A5EA3A-8D60-41C3-891A-AE330124A6AA}"/>
                </a:ext>
              </a:extLst>
            </p:cNvPr>
            <p:cNvSpPr/>
            <p:nvPr/>
          </p:nvSpPr>
          <p:spPr>
            <a:xfrm>
              <a:off x="0" y="4134484"/>
              <a:ext cx="3256756" cy="828000"/>
            </a:xfrm>
            <a:custGeom>
              <a:avLst/>
              <a:gdLst/>
              <a:ahLst/>
              <a:cxnLst/>
              <a:rect l="l" t="t" r="r" b="b"/>
              <a:pathLst>
                <a:path w="1909445" h="437514">
                  <a:moveTo>
                    <a:pt x="1690241" y="0"/>
                  </a:moveTo>
                  <a:lnTo>
                    <a:pt x="0" y="0"/>
                  </a:lnTo>
                  <a:lnTo>
                    <a:pt x="0" y="437154"/>
                  </a:lnTo>
                  <a:lnTo>
                    <a:pt x="1690241" y="437154"/>
                  </a:lnTo>
                  <a:lnTo>
                    <a:pt x="1740359" y="431381"/>
                  </a:lnTo>
                  <a:lnTo>
                    <a:pt x="1786366" y="414937"/>
                  </a:lnTo>
                  <a:lnTo>
                    <a:pt x="1826950" y="389135"/>
                  </a:lnTo>
                  <a:lnTo>
                    <a:pt x="1860800" y="355285"/>
                  </a:lnTo>
                  <a:lnTo>
                    <a:pt x="1886602" y="314701"/>
                  </a:lnTo>
                  <a:lnTo>
                    <a:pt x="1903046" y="268694"/>
                  </a:lnTo>
                  <a:lnTo>
                    <a:pt x="1908818" y="218577"/>
                  </a:lnTo>
                  <a:lnTo>
                    <a:pt x="1903046" y="168459"/>
                  </a:lnTo>
                  <a:lnTo>
                    <a:pt x="1886602" y="122452"/>
                  </a:lnTo>
                  <a:lnTo>
                    <a:pt x="1860800" y="81868"/>
                  </a:lnTo>
                  <a:lnTo>
                    <a:pt x="1826950" y="48018"/>
                  </a:lnTo>
                  <a:lnTo>
                    <a:pt x="1786366" y="22216"/>
                  </a:lnTo>
                  <a:lnTo>
                    <a:pt x="1740359" y="5772"/>
                  </a:lnTo>
                  <a:lnTo>
                    <a:pt x="169024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lang="en-US"/>
            </a:p>
          </p:txBody>
        </p:sp>
        <p:sp>
          <p:nvSpPr>
            <p:cNvPr id="16" name="object 24">
              <a:extLst>
                <a:ext uri="{FF2B5EF4-FFF2-40B4-BE49-F238E27FC236}">
                  <a16:creationId xmlns:a16="http://schemas.microsoft.com/office/drawing/2014/main" id="{E9E44FA0-E383-41B6-9802-0CDC111FDBF5}"/>
                </a:ext>
              </a:extLst>
            </p:cNvPr>
            <p:cNvSpPr txBox="1"/>
            <p:nvPr/>
          </p:nvSpPr>
          <p:spPr>
            <a:xfrm>
              <a:off x="134100" y="4326628"/>
              <a:ext cx="2766480" cy="443711"/>
            </a:xfrm>
            <a:prstGeom prst="rect">
              <a:avLst/>
            </a:prstGeom>
            <a:grpFill/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lang="en-US" sz="2800" spc="5" dirty="0">
                  <a:solidFill>
                    <a:schemeClr val="accent4"/>
                  </a:solidFill>
                  <a:cs typeface="Source Sans Pro Light"/>
                </a:rPr>
                <a:t>Central Tendency</a:t>
              </a:r>
              <a:endParaRPr lang="en-US" sz="2800" dirty="0">
                <a:solidFill>
                  <a:schemeClr val="accent4"/>
                </a:solidFill>
                <a:cs typeface="Source Sans Pro Ligh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FC267E8-91D2-4D8A-A96F-1781659B8B19}"/>
                  </a:ext>
                </a:extLst>
              </p:cNvPr>
              <p:cNvSpPr txBox="1"/>
              <p:nvPr/>
            </p:nvSpPr>
            <p:spPr>
              <a:xfrm>
                <a:off x="10610452" y="711989"/>
                <a:ext cx="7734699" cy="57883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𝑴𝒆𝒂𝒏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Mean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3, 5, 2, 4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3+5+2+4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=3.5=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𝑴𝒆𝒅𝒊𝒂𝒏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𝐿𝑜𝑐𝑎𝑡𝑖𝑜𝑛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𝑀𝑒𝑑𝑖𝑎𝑛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2,3,4,5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𝑀𝑒𝑑𝑖𝑎𝑛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𝐿𝑜𝑐𝑎𝑡𝑖𝑜𝑛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4+1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=2.5</m:t>
                      </m:r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𝑀𝑒𝑑𝑖𝑎𝑛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2,3,4,5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2, 3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4, 5)→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𝑀𝑒𝑑𝑖𝑎𝑛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=3.5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𝑴𝒐𝒅𝒆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2,3,4,5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𝐴𝑙𝑙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𝑜𝑐𝑐𝑢𝑟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𝑠𝑎𝑚𝑒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#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𝑡𝑖𝑚𝑒𝑠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𝑈𝑛𝑖𝑓𝑜𝑟𝑚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FC267E8-91D2-4D8A-A96F-1781659B8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0452" y="711989"/>
                <a:ext cx="7734699" cy="57883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1B58E329-A2E0-447E-BF6E-79622A113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3468" y="6413500"/>
            <a:ext cx="5745576" cy="384897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37F50CF-BE91-4799-B323-93707CC0BDC3}"/>
              </a:ext>
            </a:extLst>
          </p:cNvPr>
          <p:cNvSpPr/>
          <p:nvPr/>
        </p:nvSpPr>
        <p:spPr>
          <a:xfrm>
            <a:off x="11714956" y="546100"/>
            <a:ext cx="5562600" cy="1761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3D2743-2579-497F-86BD-D3830A3A7252}"/>
              </a:ext>
            </a:extLst>
          </p:cNvPr>
          <p:cNvSpPr/>
          <p:nvPr/>
        </p:nvSpPr>
        <p:spPr>
          <a:xfrm>
            <a:off x="11714956" y="2555016"/>
            <a:ext cx="5562600" cy="24429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500611-5A18-45B0-B181-C8BA53DC3DE0}"/>
              </a:ext>
            </a:extLst>
          </p:cNvPr>
          <p:cNvSpPr/>
          <p:nvPr/>
        </p:nvSpPr>
        <p:spPr>
          <a:xfrm>
            <a:off x="11714956" y="5239327"/>
            <a:ext cx="55626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89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6">
            <a:extLst>
              <a:ext uri="{FF2B5EF4-FFF2-40B4-BE49-F238E27FC236}">
                <a16:creationId xmlns:a16="http://schemas.microsoft.com/office/drawing/2014/main" id="{47361EA6-B98B-4E3D-A601-BE47951F364B}"/>
              </a:ext>
            </a:extLst>
          </p:cNvPr>
          <p:cNvSpPr txBox="1"/>
          <p:nvPr/>
        </p:nvSpPr>
        <p:spPr>
          <a:xfrm>
            <a:off x="665162" y="711989"/>
            <a:ext cx="256185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800" spc="-30" dirty="0">
                <a:solidFill>
                  <a:srgbClr val="FFFFFF"/>
                </a:solidFill>
                <a:cs typeface="Source Sans Pro Light"/>
              </a:rPr>
              <a:t>S</a:t>
            </a:r>
            <a:r>
              <a:rPr lang="en-US" sz="2800" spc="-40" dirty="0">
                <a:solidFill>
                  <a:srgbClr val="FFFFFF"/>
                </a:solidFill>
                <a:cs typeface="Source Sans Pro Light"/>
              </a:rPr>
              <a:t>t</a:t>
            </a:r>
            <a:r>
              <a:rPr lang="en-US" sz="2800" spc="-10" dirty="0">
                <a:solidFill>
                  <a:srgbClr val="FFFFFF"/>
                </a:solidFill>
                <a:cs typeface="Source Sans Pro Light"/>
              </a:rPr>
              <a:t>anda</a:t>
            </a:r>
            <a:r>
              <a:rPr lang="en-US" sz="2800" spc="-25" dirty="0">
                <a:solidFill>
                  <a:srgbClr val="FFFFFF"/>
                </a:solidFill>
                <a:cs typeface="Source Sans Pro Light"/>
              </a:rPr>
              <a:t>r</a:t>
            </a:r>
            <a:r>
              <a:rPr lang="en-US" sz="2800" dirty="0">
                <a:solidFill>
                  <a:srgbClr val="FFFFFF"/>
                </a:solidFill>
                <a:cs typeface="Source Sans Pro Light"/>
              </a:rPr>
              <a:t>ds</a:t>
            </a:r>
            <a:endParaRPr lang="en-US" sz="2800" dirty="0">
              <a:cs typeface="Source Sans Pro Ligh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99F3FB4-B7C2-451D-B054-42F723E47147}"/>
              </a:ext>
            </a:extLst>
          </p:cNvPr>
          <p:cNvGrpSpPr/>
          <p:nvPr/>
        </p:nvGrpSpPr>
        <p:grpSpPr>
          <a:xfrm>
            <a:off x="-19844" y="546100"/>
            <a:ext cx="5257800" cy="1142992"/>
            <a:chOff x="0" y="8642689"/>
            <a:chExt cx="4336348" cy="439424"/>
          </a:xfrm>
          <a:solidFill>
            <a:schemeClr val="accent2"/>
          </a:solidFill>
        </p:grpSpPr>
        <p:sp>
          <p:nvSpPr>
            <p:cNvPr id="28" name="object 4">
              <a:extLst>
                <a:ext uri="{FF2B5EF4-FFF2-40B4-BE49-F238E27FC236}">
                  <a16:creationId xmlns:a16="http://schemas.microsoft.com/office/drawing/2014/main" id="{E6BB3161-08C3-4EC8-AB7B-253AFE3FF17F}"/>
                </a:ext>
              </a:extLst>
            </p:cNvPr>
            <p:cNvSpPr/>
            <p:nvPr/>
          </p:nvSpPr>
          <p:spPr>
            <a:xfrm>
              <a:off x="0" y="8642693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lang="en-US"/>
            </a:p>
          </p:txBody>
        </p:sp>
        <p:sp>
          <p:nvSpPr>
            <p:cNvPr id="29" name="object 5">
              <a:extLst>
                <a:ext uri="{FF2B5EF4-FFF2-40B4-BE49-F238E27FC236}">
                  <a16:creationId xmlns:a16="http://schemas.microsoft.com/office/drawing/2014/main" id="{F61AA99B-8EBC-4B8E-A792-FDD3717CF3E4}"/>
                </a:ext>
              </a:extLst>
            </p:cNvPr>
            <p:cNvSpPr/>
            <p:nvPr/>
          </p:nvSpPr>
          <p:spPr>
            <a:xfrm>
              <a:off x="3621605" y="8642689"/>
              <a:ext cx="714743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lang="en-US"/>
            </a:p>
          </p:txBody>
        </p:sp>
      </p:grpSp>
      <p:sp>
        <p:nvSpPr>
          <p:cNvPr id="30" name="object 9">
            <a:extLst>
              <a:ext uri="{FF2B5EF4-FFF2-40B4-BE49-F238E27FC236}">
                <a16:creationId xmlns:a16="http://schemas.microsoft.com/office/drawing/2014/main" id="{9DCA0DCF-CB56-434D-86A0-4D7B07217A25}"/>
              </a:ext>
            </a:extLst>
          </p:cNvPr>
          <p:cNvSpPr txBox="1"/>
          <p:nvPr/>
        </p:nvSpPr>
        <p:spPr>
          <a:xfrm>
            <a:off x="149657" y="885035"/>
            <a:ext cx="441805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spc="-5" dirty="0">
                <a:solidFill>
                  <a:srgbClr val="FFFFFF"/>
                </a:solidFill>
                <a:cs typeface="Source Sans Pro Light"/>
              </a:rPr>
              <a:t>Describing Data</a:t>
            </a:r>
            <a:endParaRPr lang="en-US" sz="3200" dirty="0">
              <a:cs typeface="Source Sans Pro Light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4CEDA3C-36C3-439C-B267-B09BCDD8BEB3}"/>
              </a:ext>
            </a:extLst>
          </p:cNvPr>
          <p:cNvGrpSpPr/>
          <p:nvPr/>
        </p:nvGrpSpPr>
        <p:grpSpPr>
          <a:xfrm>
            <a:off x="-19844" y="2146297"/>
            <a:ext cx="4800599" cy="827998"/>
            <a:chOff x="0" y="8642689"/>
            <a:chExt cx="4336348" cy="439423"/>
          </a:xfrm>
          <a:solidFill>
            <a:srgbClr val="FFBF00"/>
          </a:solidFill>
        </p:grpSpPr>
        <p:sp>
          <p:nvSpPr>
            <p:cNvPr id="32" name="object 4">
              <a:extLst>
                <a:ext uri="{FF2B5EF4-FFF2-40B4-BE49-F238E27FC236}">
                  <a16:creationId xmlns:a16="http://schemas.microsoft.com/office/drawing/2014/main" id="{88259B77-DC5E-41BE-A97C-B6ECD7C15406}"/>
                </a:ext>
              </a:extLst>
            </p:cNvPr>
            <p:cNvSpPr/>
            <p:nvPr/>
          </p:nvSpPr>
          <p:spPr>
            <a:xfrm>
              <a:off x="0" y="8642692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pPr algn="ctr"/>
              <a:endParaRPr lang="en-US" dirty="0"/>
            </a:p>
          </p:txBody>
        </p:sp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67336DE1-03BF-42EF-BA66-F2EEB07B59EC}"/>
                </a:ext>
              </a:extLst>
            </p:cNvPr>
            <p:cNvSpPr/>
            <p:nvPr/>
          </p:nvSpPr>
          <p:spPr>
            <a:xfrm>
              <a:off x="3621605" y="8642689"/>
              <a:ext cx="714743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lang="en-US"/>
            </a:p>
          </p:txBody>
        </p:sp>
      </p:grpSp>
      <p:sp>
        <p:nvSpPr>
          <p:cNvPr id="37" name="object 9">
            <a:extLst>
              <a:ext uri="{FF2B5EF4-FFF2-40B4-BE49-F238E27FC236}">
                <a16:creationId xmlns:a16="http://schemas.microsoft.com/office/drawing/2014/main" id="{AAE82579-FBCE-41F3-9DCB-B22F45E524FD}"/>
              </a:ext>
            </a:extLst>
          </p:cNvPr>
          <p:cNvSpPr txBox="1"/>
          <p:nvPr/>
        </p:nvSpPr>
        <p:spPr>
          <a:xfrm>
            <a:off x="134100" y="2307659"/>
            <a:ext cx="441805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5" dirty="0">
                <a:solidFill>
                  <a:srgbClr val="7030A0"/>
                </a:solidFill>
                <a:cs typeface="Source Sans Pro Light"/>
              </a:rPr>
              <a:t>Summary Statistics</a:t>
            </a:r>
            <a:endParaRPr lang="en-US" sz="2800" dirty="0">
              <a:solidFill>
                <a:srgbClr val="7030A0"/>
              </a:solidFill>
              <a:cs typeface="Source Sans Pro Ligh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18E561-DF31-4877-AAAF-36A61887EEBB}"/>
              </a:ext>
            </a:extLst>
          </p:cNvPr>
          <p:cNvSpPr txBox="1"/>
          <p:nvPr/>
        </p:nvSpPr>
        <p:spPr>
          <a:xfrm>
            <a:off x="130115" y="4584700"/>
            <a:ext cx="9375041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Reflects how much the observations </a:t>
            </a:r>
            <a:r>
              <a:rPr lang="en-US" sz="2800" i="1" dirty="0"/>
              <a:t>deviate</a:t>
            </a:r>
            <a:r>
              <a:rPr lang="en-US" sz="2800" dirty="0"/>
              <a:t> from their average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Sometimes scores may be clustered around their average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Average does reflect the general location of the scores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i="1" dirty="0"/>
              <a:t>Low Variance/Standard Deviation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Sometimes scores may be distributed over a wide range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Average won’t be very representative of the full set of scores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i="1" dirty="0"/>
              <a:t>High Variance/Standard Deviation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Variance and SD are </a:t>
            </a:r>
            <a:r>
              <a:rPr lang="en-US" sz="2800" i="1" dirty="0"/>
              <a:t>very</a:t>
            </a:r>
            <a:r>
              <a:rPr lang="en-US" sz="2800" dirty="0"/>
              <a:t> susceptible to extreme values</a:t>
            </a:r>
          </a:p>
          <a:p>
            <a:pPr lvl="1"/>
            <a:endParaRPr lang="en-US" sz="2800" dirty="0"/>
          </a:p>
          <a:p>
            <a:pPr lvl="2"/>
            <a:endParaRPr lang="en-US" sz="2800" dirty="0"/>
          </a:p>
          <a:p>
            <a:endParaRPr lang="en-US" sz="28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AC210D4-8A25-4BA0-A0DC-3149BDBA5EAC}"/>
              </a:ext>
            </a:extLst>
          </p:cNvPr>
          <p:cNvGrpSpPr/>
          <p:nvPr/>
        </p:nvGrpSpPr>
        <p:grpSpPr>
          <a:xfrm>
            <a:off x="0" y="3431506"/>
            <a:ext cx="3256756" cy="828000"/>
            <a:chOff x="0" y="4134484"/>
            <a:chExt cx="3256756" cy="828000"/>
          </a:xfrm>
          <a:solidFill>
            <a:srgbClr val="7030A0"/>
          </a:solidFill>
        </p:grpSpPr>
        <p:sp>
          <p:nvSpPr>
            <p:cNvPr id="15" name="object 23">
              <a:extLst>
                <a:ext uri="{FF2B5EF4-FFF2-40B4-BE49-F238E27FC236}">
                  <a16:creationId xmlns:a16="http://schemas.microsoft.com/office/drawing/2014/main" id="{05A5EA3A-8D60-41C3-891A-AE330124A6AA}"/>
                </a:ext>
              </a:extLst>
            </p:cNvPr>
            <p:cNvSpPr/>
            <p:nvPr/>
          </p:nvSpPr>
          <p:spPr>
            <a:xfrm>
              <a:off x="0" y="4134484"/>
              <a:ext cx="3256756" cy="828000"/>
            </a:xfrm>
            <a:custGeom>
              <a:avLst/>
              <a:gdLst/>
              <a:ahLst/>
              <a:cxnLst/>
              <a:rect l="l" t="t" r="r" b="b"/>
              <a:pathLst>
                <a:path w="1909445" h="437514">
                  <a:moveTo>
                    <a:pt x="1690241" y="0"/>
                  </a:moveTo>
                  <a:lnTo>
                    <a:pt x="0" y="0"/>
                  </a:lnTo>
                  <a:lnTo>
                    <a:pt x="0" y="437154"/>
                  </a:lnTo>
                  <a:lnTo>
                    <a:pt x="1690241" y="437154"/>
                  </a:lnTo>
                  <a:lnTo>
                    <a:pt x="1740359" y="431381"/>
                  </a:lnTo>
                  <a:lnTo>
                    <a:pt x="1786366" y="414937"/>
                  </a:lnTo>
                  <a:lnTo>
                    <a:pt x="1826950" y="389135"/>
                  </a:lnTo>
                  <a:lnTo>
                    <a:pt x="1860800" y="355285"/>
                  </a:lnTo>
                  <a:lnTo>
                    <a:pt x="1886602" y="314701"/>
                  </a:lnTo>
                  <a:lnTo>
                    <a:pt x="1903046" y="268694"/>
                  </a:lnTo>
                  <a:lnTo>
                    <a:pt x="1908818" y="218577"/>
                  </a:lnTo>
                  <a:lnTo>
                    <a:pt x="1903046" y="168459"/>
                  </a:lnTo>
                  <a:lnTo>
                    <a:pt x="1886602" y="122452"/>
                  </a:lnTo>
                  <a:lnTo>
                    <a:pt x="1860800" y="81868"/>
                  </a:lnTo>
                  <a:lnTo>
                    <a:pt x="1826950" y="48018"/>
                  </a:lnTo>
                  <a:lnTo>
                    <a:pt x="1786366" y="22216"/>
                  </a:lnTo>
                  <a:lnTo>
                    <a:pt x="1740359" y="5772"/>
                  </a:lnTo>
                  <a:lnTo>
                    <a:pt x="169024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lang="en-US"/>
            </a:p>
          </p:txBody>
        </p:sp>
        <p:sp>
          <p:nvSpPr>
            <p:cNvPr id="16" name="object 24">
              <a:extLst>
                <a:ext uri="{FF2B5EF4-FFF2-40B4-BE49-F238E27FC236}">
                  <a16:creationId xmlns:a16="http://schemas.microsoft.com/office/drawing/2014/main" id="{E9E44FA0-E383-41B6-9802-0CDC111FDBF5}"/>
                </a:ext>
              </a:extLst>
            </p:cNvPr>
            <p:cNvSpPr txBox="1"/>
            <p:nvPr/>
          </p:nvSpPr>
          <p:spPr>
            <a:xfrm>
              <a:off x="67050" y="4326628"/>
              <a:ext cx="3122656" cy="443711"/>
            </a:xfrm>
            <a:prstGeom prst="rect">
              <a:avLst/>
            </a:prstGeom>
            <a:grpFill/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lang="en-US" sz="2800" spc="5" dirty="0">
                  <a:solidFill>
                    <a:schemeClr val="accent4"/>
                  </a:solidFill>
                  <a:cs typeface="Source Sans Pro Light"/>
                </a:rPr>
                <a:t>Variability</a:t>
              </a:r>
              <a:endParaRPr lang="en-US" sz="2800" dirty="0">
                <a:solidFill>
                  <a:schemeClr val="accent4"/>
                </a:solidFill>
                <a:cs typeface="Source Sans Pro Ligh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FC267E8-91D2-4D8A-A96F-1781659B8B19}"/>
                  </a:ext>
                </a:extLst>
              </p:cNvPr>
              <p:cNvSpPr txBox="1"/>
              <p:nvPr/>
            </p:nvSpPr>
            <p:spPr>
              <a:xfrm>
                <a:off x="10649470" y="1155700"/>
                <a:ext cx="7734699" cy="4302781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2400" b="1" u="sng" dirty="0"/>
              </a:p>
              <a:p>
                <a:pPr algn="ctr"/>
                <a:r>
                  <a:rPr lang="en-US" sz="2400" b="1" u="sng" dirty="0"/>
                  <a:t>Variance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2400" b="1" dirty="0"/>
                  <a:t> Average Squared Deviation</a:t>
                </a:r>
              </a:p>
              <a:p>
                <a:pPr algn="ctr"/>
                <a:endParaRPr lang="en-US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𝑺𝒂𝒎𝒑𝒍𝒆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𝑽𝒂𝒓𝒊𝒂𝒏𝒄𝒆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1" i="1" smtClean="0"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  <m:r>
                                        <a:rPr lang="en-US" sz="2000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0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b="1" i="1" smtClean="0">
                                              <a:latin typeface="Cambria Math" panose="02040503050406030204" pitchFamily="18" charset="0"/>
                                            </a:rPr>
                                            <m:t>𝑿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en-US" sz="2000" b="1" dirty="0"/>
              </a:p>
              <a:p>
                <a:endParaRPr lang="en-US" dirty="0"/>
              </a:p>
              <a:p>
                <a:endParaRPr lang="en-US" sz="2400" dirty="0"/>
              </a:p>
              <a:p>
                <a:pPr algn="ctr"/>
                <a:r>
                  <a:rPr lang="en-US" sz="2400" b="1" u="sng" dirty="0"/>
                  <a:t>Standard Deviation</a:t>
                </a:r>
                <a:r>
                  <a:rPr lang="en-US" sz="2400" b="1" dirty="0"/>
                  <a:t> = Square Root of Variance</a:t>
                </a:r>
              </a:p>
              <a:p>
                <a:pPr algn="ctr"/>
                <a:endParaRPr lang="en-US" sz="2400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𝑺𝒂𝒎𝒑𝒍𝒆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𝑺𝑫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0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1" i="1">
                                              <a:latin typeface="Cambria Math" panose="02040503050406030204" pitchFamily="18" charset="0"/>
                                            </a:rPr>
                                            <m:t>𝑿</m:t>
                                          </m:r>
                                          <m:r>
                                            <a:rPr lang="en-US" sz="2000" b="1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20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000" b="1" i="1">
                                                  <a:latin typeface="Cambria Math" panose="02040503050406030204" pitchFamily="18" charset="0"/>
                                                </a:rPr>
                                                <m:t>𝑿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2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FC267E8-91D2-4D8A-A96F-1781659B8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9470" y="1155700"/>
                <a:ext cx="7734699" cy="430278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8444BF10-F70C-49D5-9A7A-E2012AB07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6756" y="6741749"/>
            <a:ext cx="7163595" cy="29943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F35B445-78FC-4859-92B3-D2EC99B3265E}"/>
                  </a:ext>
                </a:extLst>
              </p:cNvPr>
              <p:cNvSpPr txBox="1"/>
              <p:nvPr/>
            </p:nvSpPr>
            <p:spPr>
              <a:xfrm>
                <a:off x="10943728" y="6184900"/>
                <a:ext cx="70296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002060"/>
                    </a:solidFill>
                  </a:rPr>
                  <a:t>Distributions with Varying Standard Deviations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=5, 10, 20)</m:t>
                    </m:r>
                  </m:oMath>
                </a14:m>
                <a:endParaRPr lang="en-US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F35B445-78FC-4859-92B3-D2EC99B32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3728" y="6184900"/>
                <a:ext cx="7029649" cy="400110"/>
              </a:xfrm>
              <a:prstGeom prst="rect">
                <a:avLst/>
              </a:prstGeom>
              <a:blipFill>
                <a:blip r:embed="rId4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8246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hat is a virus_tf78104741" id="{F41455D0-318E-4830-999E-F58477E69777}" vid="{11D173C9-935D-450A-9A98-C9569F6DA2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What is a virus</Template>
  <TotalTime>471</TotalTime>
  <Words>1065</Words>
  <Application>Microsoft Office PowerPoint</Application>
  <PresentationFormat>Custom</PresentationFormat>
  <Paragraphs>235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Segoe Script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Goodwin, Gordon</dc:creator>
  <cp:lastModifiedBy>Goodwin, Gordon</cp:lastModifiedBy>
  <cp:revision>34</cp:revision>
  <dcterms:created xsi:type="dcterms:W3CDTF">2022-03-11T04:52:29Z</dcterms:created>
  <dcterms:modified xsi:type="dcterms:W3CDTF">2022-03-11T23:29:05Z</dcterms:modified>
</cp:coreProperties>
</file>