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2FF"/>
    <a:srgbClr val="2F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8153-B8CA-4A46-BB34-8E0F1B63C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EE9AF-366A-4C29-AB11-D7060365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E7DE-324F-455B-A48F-9FC90E2F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B326-B80E-4433-9CEA-1FB6DCF0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ED93-C2C2-439D-8CA0-F69D3DB3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548-5EDC-48B4-9C86-3D2077C8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F131A-9359-4D05-B947-97F09D75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014C-EE09-4531-95AB-B5B796B9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915FB-0AE0-4F60-BE53-A1D57050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7482-BCB7-44DC-A4B0-570968E6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79345-CA51-41A3-95DD-0FCA71C7D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5D6F5-0958-4110-A9E6-65E60837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B81C-E90D-4242-AC48-3407A0BA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A322A-61EB-4197-A2EC-A6F6DAB3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FC8F1-A30B-4DE3-A97A-137D8105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A147-D5E7-4476-990F-149E84B9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4F07-4310-41DE-9E92-845F8C8F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902B5-E81B-4F37-95C1-6240F473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272B-9C94-4CC5-A21C-5AC753D7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6F01A-DE7A-4FB6-850B-28DD5670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6E2A-5C5C-49F6-9C19-3DCF4490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24EB8-E65D-476A-8BA3-774D6492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F334-431A-48A8-AE75-62F2F0F3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12BF-2370-4330-B21B-D5001502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F06E-876E-4D42-960B-3F812071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967D-A922-40F7-A612-9F9EA1FD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7F5A-6D8E-4E12-9208-9798CB3BB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009F-9692-40F3-B9CA-5DADA0795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7CE83-640B-4D2B-B9EB-BC457EDE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4969F-236D-49C6-B4F9-C58F5D97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1830B-D0FE-4995-89B9-3C166FD9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E5DB-4A3D-4351-8A33-FCA98573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C246B-B553-4A9D-816D-29AC16C4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4804C-58A5-49F5-B4C0-DB44617E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E9F48-71D4-4276-8736-DD0844E84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93F6E-FCAB-4E76-BFF7-7EDC6EE9E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E57E8-AB16-4645-BC7C-D9025424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960C0-BBBC-4080-954F-CBA0D368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41EFA-20CC-4AB7-8FB3-C6C2ECDA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E29-239C-4A01-B075-16A12518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1CC48-4993-40D7-AF2F-13A43F04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2BE43-3F01-41E0-B637-B5819234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1BB89-1F09-432C-8C04-73020480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EDDB9-7B22-4B97-95C8-7B4FA604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52BC0-7C1B-49B3-AACC-2253E239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F42C3-989D-4A08-85C3-8CC9F891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FE4F-2195-423E-87F2-0374B367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1DC2-0C44-42A1-94FD-DAD653F4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8311F-42EC-4DA7-A9C7-C3D784401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3F157-184B-4334-9433-2B75EE15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490C0-355E-4379-AC0E-A9727CAA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287E2-9F12-48B3-A7E0-CB5C3F1D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E6F8-0A56-49FB-9F63-3E616A64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A96ED-28AC-4DF1-80F4-9C7457E91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944E0-2C4F-417D-93B1-7B37543B7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025D-9FF5-4B30-B54C-60D6972D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6E8D-AB30-443A-8F9F-137D24E9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F640E-4E17-4373-A9EB-40275B6C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517CB-F8EF-44EB-ACE6-10B8A15D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78AEF-4366-4F24-BFE4-BF9F9FD1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1B78-C066-4C58-B16A-FBCA917E9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164D-AC5C-410E-A485-A678FD33BF1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72FA-CEE1-4486-9039-139DAF369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ED8A7-A216-41FA-8148-05B1FDE50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265C-0DC9-48B5-A36D-56163ED7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0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4EE8-B774-4C13-A7CE-99D71ADA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2" y="3038476"/>
            <a:ext cx="10887075" cy="185340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omic Sans MS" panose="030F0702030302020204" pitchFamily="66" charset="0"/>
                <a:cs typeface="Aldhabi" panose="020B0604020202020204" pitchFamily="2" charset="-78"/>
              </a:rPr>
              <a:t>Getting Started With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4EB13-4994-4266-B6E7-2229135412EC}"/>
              </a:ext>
            </a:extLst>
          </p:cNvPr>
          <p:cNvSpPr txBox="1"/>
          <p:nvPr/>
        </p:nvSpPr>
        <p:spPr>
          <a:xfrm>
            <a:off x="1419225" y="5029200"/>
            <a:ext cx="9324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PsychoStat</a:t>
            </a:r>
            <a:endParaRPr lang="en-US" sz="4800" b="1" dirty="0">
              <a:solidFill>
                <a:schemeClr val="bg1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9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A660-ACFC-4AC0-B7DB-C5D07D5F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Population vs Sample: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DF6992-DD3A-4DDD-ABEC-D177576BC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249185"/>
              </p:ext>
            </p:extLst>
          </p:nvPr>
        </p:nvGraphicFramePr>
        <p:xfrm>
          <a:off x="838200" y="1825625"/>
          <a:ext cx="10515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690974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80219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4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Definition</a:t>
                      </a:r>
                      <a:r>
                        <a:rPr lang="en-US" dirty="0"/>
                        <a:t>: Every member, item, or subject in the group that is ultimately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Definition</a:t>
                      </a:r>
                      <a:r>
                        <a:rPr lang="en-US" dirty="0"/>
                        <a:t>: The subset of members, items, or subjects </a:t>
                      </a:r>
                      <a:r>
                        <a:rPr lang="en-US" i="0" dirty="0"/>
                        <a:t>from the population that </a:t>
                      </a:r>
                      <a:r>
                        <a:rPr lang="en-US" dirty="0"/>
                        <a:t>we actually have data 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7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Example #1</a:t>
                      </a:r>
                      <a:r>
                        <a:rPr lang="en-US" dirty="0"/>
                        <a:t>: We are interested in studying the sleep habits of all 30 million college students in the U.S.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Our </a:t>
                      </a:r>
                      <a:r>
                        <a:rPr lang="en-US" i="1" dirty="0"/>
                        <a:t>goal</a:t>
                      </a:r>
                      <a:r>
                        <a:rPr lang="en-US" i="0" dirty="0"/>
                        <a:t> is to learn more about the sleep habits of </a:t>
                      </a:r>
                      <a:r>
                        <a:rPr lang="en-US" i="1" dirty="0"/>
                        <a:t>all</a:t>
                      </a:r>
                      <a:r>
                        <a:rPr lang="en-US" i="0" dirty="0"/>
                        <a:t> U.S. college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Example #1</a:t>
                      </a:r>
                      <a:r>
                        <a:rPr lang="en-US" dirty="0"/>
                        <a:t>: We actually have data from 10,000 college students in the U.S. who respond to a survey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 only are able to collect data from a </a:t>
                      </a:r>
                      <a:r>
                        <a:rPr lang="en-US" i="1" dirty="0"/>
                        <a:t>subset</a:t>
                      </a:r>
                      <a:r>
                        <a:rPr lang="en-US" i="0" dirty="0"/>
                        <a:t> of all college students, and this </a:t>
                      </a:r>
                      <a:r>
                        <a:rPr lang="en-US" i="1" dirty="0"/>
                        <a:t>subset</a:t>
                      </a:r>
                      <a:r>
                        <a:rPr lang="en-US" i="0" dirty="0"/>
                        <a:t> is our </a:t>
                      </a:r>
                      <a:r>
                        <a:rPr lang="en-US" i="1" dirty="0"/>
                        <a:t>sample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8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Example #2</a:t>
                      </a:r>
                      <a:r>
                        <a:rPr lang="en-US" dirty="0"/>
                        <a:t>: We are interested in studying the relationship between food intake and calories burned for a specific species of field mouse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Our </a:t>
                      </a:r>
                      <a:r>
                        <a:rPr lang="en-US" i="1" dirty="0"/>
                        <a:t>goal</a:t>
                      </a:r>
                      <a:r>
                        <a:rPr lang="en-US" i="0" dirty="0"/>
                        <a:t> is to learn more about the relationship between food intake and calories burned for </a:t>
                      </a:r>
                      <a:r>
                        <a:rPr lang="en-US" i="1" dirty="0"/>
                        <a:t>all</a:t>
                      </a:r>
                      <a:r>
                        <a:rPr lang="en-US" i="0" dirty="0"/>
                        <a:t> of the field mice of this species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Example #2</a:t>
                      </a:r>
                      <a:r>
                        <a:rPr lang="en-US" dirty="0"/>
                        <a:t>: We actually have data from an experiment we ran on 230 field mice in our lab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 are only able to collect data from a </a:t>
                      </a:r>
                      <a:r>
                        <a:rPr lang="en-US" i="1" dirty="0"/>
                        <a:t>subset</a:t>
                      </a:r>
                      <a:r>
                        <a:rPr lang="en-US" i="0" dirty="0"/>
                        <a:t> of all field mice of this species, and this </a:t>
                      </a:r>
                      <a:r>
                        <a:rPr lang="en-US" i="1" dirty="0"/>
                        <a:t>subset</a:t>
                      </a:r>
                      <a:r>
                        <a:rPr lang="en-US" i="0" dirty="0"/>
                        <a:t> is our sample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55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A660-ACFC-4AC0-B7DB-C5D07D5F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Population Parameters vs Sample 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DF6992-DD3A-4DDD-ABEC-D177576BC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117979"/>
              </p:ext>
            </p:extLst>
          </p:nvPr>
        </p:nvGraphicFramePr>
        <p:xfrm>
          <a:off x="838200" y="1825625"/>
          <a:ext cx="10515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690974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80219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Population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Sample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4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u="sng" dirty="0"/>
                        <a:t>Parameters</a:t>
                      </a:r>
                      <a:r>
                        <a:rPr lang="en-US" sz="2000" dirty="0"/>
                        <a:t>: A quantity or characteristic used to describe the </a:t>
                      </a:r>
                      <a:r>
                        <a:rPr lang="en-US" sz="2000" i="1" dirty="0"/>
                        <a:t>entire</a:t>
                      </a:r>
                      <a:r>
                        <a:rPr lang="en-US" sz="2000" i="0" dirty="0"/>
                        <a:t> group of interest (the population)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/>
                        <a:t>Definition</a:t>
                      </a:r>
                      <a:r>
                        <a:rPr lang="en-US" sz="2000" dirty="0"/>
                        <a:t>: A quantity or characteristic used to describe the </a:t>
                      </a:r>
                      <a:r>
                        <a:rPr lang="en-US" sz="2000" i="1" dirty="0"/>
                        <a:t>subset</a:t>
                      </a:r>
                      <a:r>
                        <a:rPr lang="en-US" sz="2000" i="0" dirty="0"/>
                        <a:t> we have data for (the sample)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7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u="sng" dirty="0"/>
                        <a:t>Example</a:t>
                      </a:r>
                      <a:r>
                        <a:rPr lang="en-US" sz="2000" u="none" dirty="0"/>
                        <a:t>: The correlation between food intake and calories burned for at the population-level (for all field mice of that species in this case)</a:t>
                      </a:r>
                      <a:endParaRPr lang="en-US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i="0" u="sng" dirty="0"/>
                        <a:t>Example:</a:t>
                      </a:r>
                      <a:r>
                        <a:rPr lang="en-US" sz="2000" i="0" u="none" dirty="0"/>
                        <a:t> The correlation between food intake and calories burned observed for our sample of field mice</a:t>
                      </a:r>
                      <a:endParaRPr lang="en-US" sz="2000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859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Our </a:t>
                      </a:r>
                      <a:r>
                        <a:rPr lang="en-US" sz="2000" b="1" dirty="0"/>
                        <a:t>goal</a:t>
                      </a:r>
                      <a:r>
                        <a:rPr lang="en-US" sz="2000" b="0" dirty="0"/>
                        <a:t> is to learn about the characteristics of our </a:t>
                      </a:r>
                      <a:r>
                        <a:rPr lang="en-US" sz="2000" b="1" dirty="0"/>
                        <a:t>population</a:t>
                      </a:r>
                      <a:r>
                        <a:rPr lang="en-US" sz="2000" b="0" dirty="0"/>
                        <a:t>, which are quantified as </a:t>
                      </a:r>
                      <a:r>
                        <a:rPr lang="en-US" sz="2000" b="1" dirty="0"/>
                        <a:t>parameters.</a:t>
                      </a:r>
                      <a:r>
                        <a:rPr lang="en-US" sz="2000" b="0" dirty="0"/>
                        <a:t> However, we usually only have access to </a:t>
                      </a:r>
                      <a:r>
                        <a:rPr lang="en-US" sz="2000" b="1" dirty="0"/>
                        <a:t>sample</a:t>
                      </a:r>
                      <a:r>
                        <a:rPr lang="en-US" sz="2000" b="0" dirty="0"/>
                        <a:t> data. We can quantify the characteristics of our </a:t>
                      </a:r>
                      <a:r>
                        <a:rPr lang="en-US" sz="2000" b="1" dirty="0"/>
                        <a:t>sample</a:t>
                      </a:r>
                      <a:r>
                        <a:rPr lang="en-US" sz="2000" b="0" dirty="0"/>
                        <a:t> using </a:t>
                      </a:r>
                      <a:r>
                        <a:rPr lang="en-US" sz="2000" b="1" dirty="0"/>
                        <a:t>statistics</a:t>
                      </a:r>
                      <a:r>
                        <a:rPr lang="en-US" sz="2000" b="0" dirty="0"/>
                        <a:t>, and then use these </a:t>
                      </a:r>
                      <a:r>
                        <a:rPr lang="en-US" sz="2000" b="1" dirty="0"/>
                        <a:t>statistics</a:t>
                      </a:r>
                      <a:r>
                        <a:rPr lang="en-US" sz="2000" b="0" dirty="0"/>
                        <a:t> as our </a:t>
                      </a:r>
                      <a:r>
                        <a:rPr lang="en-US" sz="2000" b="1" dirty="0"/>
                        <a:t>best guesses</a:t>
                      </a:r>
                      <a:r>
                        <a:rPr lang="en-US" sz="2000" b="0" dirty="0"/>
                        <a:t>/</a:t>
                      </a:r>
                      <a:r>
                        <a:rPr lang="en-US" sz="2000" b="1" dirty="0"/>
                        <a:t>estimates </a:t>
                      </a:r>
                      <a:r>
                        <a:rPr lang="en-US" sz="2000" b="0" dirty="0"/>
                        <a:t>regarding the </a:t>
                      </a:r>
                      <a:r>
                        <a:rPr lang="en-US" sz="2000" b="1" dirty="0"/>
                        <a:t>population parameters</a:t>
                      </a:r>
                      <a:r>
                        <a:rPr lang="en-US" sz="2000" b="0" dirty="0"/>
                        <a:t>. 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u="sng" dirty="0"/>
                        <a:t>Example #2</a:t>
                      </a:r>
                      <a:r>
                        <a:rPr lang="en-US" dirty="0"/>
                        <a:t>: We actually have data from an experiment we ran on 230 field mice in our lab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 are only able to collect data from a </a:t>
                      </a:r>
                      <a:r>
                        <a:rPr lang="en-US" i="1" dirty="0"/>
                        <a:t>subset</a:t>
                      </a:r>
                      <a:r>
                        <a:rPr lang="en-US" i="0" dirty="0"/>
                        <a:t> of all field mice of this species, and this </a:t>
                      </a:r>
                      <a:r>
                        <a:rPr lang="en-US" i="1" dirty="0"/>
                        <a:t>subset</a:t>
                      </a:r>
                      <a:r>
                        <a:rPr lang="en-US" i="0" dirty="0"/>
                        <a:t> is our sample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01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A660-ACFC-4AC0-B7DB-C5D07D5F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Descriptive vs Inferential 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DF6992-DD3A-4DDD-ABEC-D177576BC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212364"/>
              </p:ext>
            </p:extLst>
          </p:nvPr>
        </p:nvGraphicFramePr>
        <p:xfrm>
          <a:off x="838200" y="1214120"/>
          <a:ext cx="105156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690974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80219430"/>
                    </a:ext>
                  </a:extLst>
                </a:gridCol>
              </a:tblGrid>
              <a:tr h="5178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Descriptive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Inferential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47413"/>
                  </a:ext>
                </a:extLst>
              </a:tr>
              <a:tr h="1309756">
                <a:tc>
                  <a:txBody>
                    <a:bodyPr/>
                    <a:lstStyle/>
                    <a:p>
                      <a:r>
                        <a:rPr lang="en-US" sz="2000" u="sng" dirty="0"/>
                        <a:t>Definition</a:t>
                      </a:r>
                      <a:r>
                        <a:rPr lang="en-US" sz="2000" dirty="0"/>
                        <a:t>: The use of </a:t>
                      </a:r>
                      <a:r>
                        <a:rPr lang="en-US" sz="2000" b="0" i="1" dirty="0"/>
                        <a:t>sample statistics</a:t>
                      </a:r>
                      <a:r>
                        <a:rPr lang="en-US" sz="2000" b="1" i="1" dirty="0"/>
                        <a:t> </a:t>
                      </a:r>
                      <a:r>
                        <a:rPr lang="en-US" sz="2000" b="0" i="0" dirty="0"/>
                        <a:t>to describe the </a:t>
                      </a:r>
                      <a:r>
                        <a:rPr lang="en-US" sz="2000" b="0" i="1" dirty="0"/>
                        <a:t>sample dataset</a:t>
                      </a:r>
                      <a:endParaRPr lang="en-US" sz="2000" b="0" i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/>
                        <a:t>No mention of </a:t>
                      </a:r>
                      <a:r>
                        <a:rPr lang="en-US" sz="2000" b="0" i="1" dirty="0"/>
                        <a:t>population</a:t>
                      </a:r>
                      <a:r>
                        <a:rPr lang="en-US" sz="2000" b="0" i="0" dirty="0"/>
                        <a:t> characteristics yet, we’re just describing the sample data itself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/>
                        <a:t>Definition</a:t>
                      </a:r>
                      <a:r>
                        <a:rPr lang="en-US" sz="2000" dirty="0"/>
                        <a:t>: The use of </a:t>
                      </a:r>
                      <a:r>
                        <a:rPr lang="en-US" sz="2000" i="1" dirty="0"/>
                        <a:t>sample statistics</a:t>
                      </a:r>
                      <a:r>
                        <a:rPr lang="en-US" sz="2000" i="0" dirty="0"/>
                        <a:t> to draw </a:t>
                      </a:r>
                      <a:r>
                        <a:rPr lang="en-US" sz="2000" i="1" dirty="0"/>
                        <a:t>inferences</a:t>
                      </a:r>
                      <a:r>
                        <a:rPr lang="en-US" sz="2000" i="0" dirty="0"/>
                        <a:t> about the </a:t>
                      </a:r>
                      <a:r>
                        <a:rPr lang="en-US" sz="2000" i="1" dirty="0"/>
                        <a:t>population parameters</a:t>
                      </a:r>
                      <a:endParaRPr lang="en-US" sz="2000" i="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i="0" dirty="0"/>
                        <a:t>Extrapolate from actual sample data to draw conclusions about population parameters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79948"/>
                  </a:ext>
                </a:extLst>
              </a:tr>
              <a:tr h="1614351">
                <a:tc>
                  <a:txBody>
                    <a:bodyPr/>
                    <a:lstStyle/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Bar charts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Histograms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Scatterplots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Summary statistics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Hypothesis tests and Confidence Intervals</a:t>
                      </a: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What’s the likelihood of observing our sample statistic if the sample data was really drawn from a certain population/parameter value?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85971"/>
                  </a:ext>
                </a:extLst>
              </a:tr>
              <a:tr h="130975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u="sng" dirty="0"/>
                        <a:t>Example</a:t>
                      </a:r>
                      <a:r>
                        <a:rPr lang="en-US" sz="2000" dirty="0"/>
                        <a:t>: Let’s say we are interested in studying the average number of hours of sleep per night for </a:t>
                      </a:r>
                      <a:r>
                        <a:rPr lang="en-US" sz="2000" i="1" dirty="0"/>
                        <a:t>all</a:t>
                      </a:r>
                      <a:r>
                        <a:rPr lang="en-US" sz="2000" i="0" dirty="0"/>
                        <a:t> 30 million college students in the U.S., and we give a survey to 10,000 college students in the US.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i="0" dirty="0"/>
                        <a:t>We hypothesize that students, on average, get 9 hours of sleep  (population average)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i="0" dirty="0"/>
                        <a:t>The average number of hours of sleep for our sample is 7 hours per night (sample average)</a:t>
                      </a:r>
                    </a:p>
                    <a:p>
                      <a:pPr marL="1257300" lvl="2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i="0" dirty="0"/>
                        <a:t>How likely is it that our population hypothesis is correct, given our sample data?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u="sng" dirty="0"/>
                        <a:t>Example #2</a:t>
                      </a:r>
                      <a:r>
                        <a:rPr lang="en-US" dirty="0"/>
                        <a:t>: We actually have data from an experiment we ran on 230 field mice in our lab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 are only able to collect data from a </a:t>
                      </a:r>
                      <a:r>
                        <a:rPr lang="en-US" i="1" dirty="0"/>
                        <a:t>subset</a:t>
                      </a:r>
                      <a:r>
                        <a:rPr lang="en-US" i="0" dirty="0"/>
                        <a:t> of all field mice of this species, and this </a:t>
                      </a:r>
                      <a:r>
                        <a:rPr lang="en-US" i="1" dirty="0"/>
                        <a:t>subset</a:t>
                      </a:r>
                      <a:r>
                        <a:rPr lang="en-US" i="0" dirty="0"/>
                        <a:t> is our sample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3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A660-ACFC-4AC0-B7DB-C5D07D5F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Population vs Sample: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3DF6992-DD3A-4DDD-ABEC-D177576BC8C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9711090"/>
                  </p:ext>
                </p:extLst>
              </p:nvPr>
            </p:nvGraphicFramePr>
            <p:xfrm>
              <a:off x="838200" y="1825625"/>
              <a:ext cx="10515600" cy="3906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909743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0802194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Population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Sample Statistics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547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Mean: 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µ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Variance: 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n-US" sz="20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Standard Deviation: 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Population Size (# of observations): </a:t>
                          </a:r>
                          <a:r>
                            <a:rPr lang="en-US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200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Mean: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Variance: </a:t>
                          </a:r>
                          <a:r>
                            <a:rPr lang="en-US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US" sz="2000" i="1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Standard Deviation: </a:t>
                          </a:r>
                          <a:r>
                            <a:rPr lang="en-US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Sample Size (# of observations): </a:t>
                          </a:r>
                          <a:r>
                            <a:rPr lang="en-US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200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879948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General Useful Symbols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We typically can only calculate measures and characteristics for our </a:t>
                          </a:r>
                          <a:r>
                            <a:rPr lang="en-US" sz="2000" i="1" dirty="0"/>
                            <a:t>sample</a:t>
                          </a:r>
                          <a:r>
                            <a:rPr lang="en-US" sz="2000" i="0" dirty="0"/>
                            <a:t> through </a:t>
                          </a:r>
                          <a:r>
                            <a:rPr lang="en-US" sz="2000" i="1" dirty="0"/>
                            <a:t>statistics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038597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∑</a:t>
                          </a:r>
                          <a:r>
                            <a:rPr lang="en-US" sz="200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summation = add everything up!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i="1" dirty="0"/>
                            <a:t>X</a:t>
                          </a:r>
                          <a:r>
                            <a:rPr lang="en-US" sz="2000" i="0" dirty="0"/>
                            <a:t> = random variable denoted “X”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individual</a:t>
                          </a:r>
                          <a:r>
                            <a:rPr lang="en-US" sz="20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observation of the variable </a:t>
                          </a:r>
                          <a:r>
                            <a:rPr lang="en-US" sz="2000" i="1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sz="2000" i="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kern="1200" baseline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kern="1200" baseline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000" b="0" i="1" kern="1200" baseline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observation)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endParaRPr lang="en-US" sz="200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u="sng" dirty="0"/>
                            <a:t>Example #2</a:t>
                          </a:r>
                          <a:r>
                            <a:rPr lang="en-US" dirty="0"/>
                            <a:t>: We actually have data from an experiment we ran on 230 field mice in our lab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We are only able to collect data from a </a:t>
                          </a:r>
                          <a:r>
                            <a:rPr lang="en-US" i="1" dirty="0"/>
                            <a:t>subset</a:t>
                          </a:r>
                          <a:r>
                            <a:rPr lang="en-US" i="0" dirty="0"/>
                            <a:t> of all field mice of this species, and this </a:t>
                          </a:r>
                          <a:r>
                            <a:rPr lang="en-US" i="1" dirty="0"/>
                            <a:t>subset</a:t>
                          </a:r>
                          <a:r>
                            <a:rPr lang="en-US" i="0" dirty="0"/>
                            <a:t> is our sample</a:t>
                          </a:r>
                          <a:endParaRPr lang="en-US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795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3DF6992-DD3A-4DDD-ABEC-D177576BC8C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9711090"/>
                  </p:ext>
                </p:extLst>
              </p:nvPr>
            </p:nvGraphicFramePr>
            <p:xfrm>
              <a:off x="838200" y="1825625"/>
              <a:ext cx="10515600" cy="3906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909743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08021943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Population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Sample Statistics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547413"/>
                      </a:ext>
                    </a:extLst>
                  </a:tr>
                  <a:tr h="1615440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Mean: 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µ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Variance: 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n-US" sz="20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Standard Deviation: </a:t>
                          </a: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Population Size (# of observations): </a:t>
                          </a:r>
                          <a:r>
                            <a:rPr lang="en-US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200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35338" r="-463" b="-1101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879948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General Useful Symbols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We typically can only calculate measures and characteristics for our </a:t>
                          </a:r>
                          <a:r>
                            <a:rPr lang="en-US" sz="2000" i="1" dirty="0"/>
                            <a:t>sample</a:t>
                          </a:r>
                          <a:r>
                            <a:rPr lang="en-US" sz="2000" i="0" dirty="0"/>
                            <a:t> through </a:t>
                          </a:r>
                          <a:r>
                            <a:rPr lang="en-US" sz="2000" i="1" dirty="0"/>
                            <a:t>statistics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0385971"/>
                      </a:ext>
                    </a:extLst>
                  </a:tr>
                  <a:tr h="131610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" t="-201389" r="-232" b="-9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u="sng" dirty="0"/>
                            <a:t>Example #2</a:t>
                          </a:r>
                          <a:r>
                            <a:rPr lang="en-US" dirty="0"/>
                            <a:t>: We actually have data from an experiment we ran on 230 field mice in our lab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We are only able to collect data from a </a:t>
                          </a:r>
                          <a:r>
                            <a:rPr lang="en-US" i="1" dirty="0"/>
                            <a:t>subset</a:t>
                          </a:r>
                          <a:r>
                            <a:rPr lang="en-US" i="0" dirty="0"/>
                            <a:t> of all field mice of this species, and this </a:t>
                          </a:r>
                          <a:r>
                            <a:rPr lang="en-US" i="1" dirty="0"/>
                            <a:t>subset</a:t>
                          </a:r>
                          <a:r>
                            <a:rPr lang="en-US" i="0" dirty="0"/>
                            <a:t> is our sample</a:t>
                          </a:r>
                          <a:endParaRPr lang="en-US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795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895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A660-ACFC-4AC0-B7DB-C5D07D5F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7EE56-0371-4AC4-B237-625B2FEC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1607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statistics, our goal is usually to quantify some characteristic regarding a group of interest.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very rarely have access to the data from every single member of that group of interest.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Instead, we collect data from a smaller sample of observations from that group of interest.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descriptive statistics to describe our sample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inferential statistics to make inferences about the characteristics of the population that we’re ultimately interested in.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How do we use sample statistics to draw conclusions about the population?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Sampling distributions!</a:t>
            </a:r>
          </a:p>
        </p:txBody>
      </p:sp>
    </p:spTree>
    <p:extLst>
      <p:ext uri="{BB962C8B-B14F-4D97-AF65-F5344CB8AC3E}">
        <p14:creationId xmlns:p14="http://schemas.microsoft.com/office/powerpoint/2010/main" val="293794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730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Comic Sans MS</vt:lpstr>
      <vt:lpstr>Segoe Script</vt:lpstr>
      <vt:lpstr>Office Theme</vt:lpstr>
      <vt:lpstr>Getting Started With Statistics</vt:lpstr>
      <vt:lpstr>Population vs Sample: Overview</vt:lpstr>
      <vt:lpstr>Population Parameters vs Sample Statistics</vt:lpstr>
      <vt:lpstr>Descriptive vs Inferential Statistics</vt:lpstr>
      <vt:lpstr>Population vs Sample: Symbols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Goodwin, Gordon</dc:creator>
  <cp:lastModifiedBy>Goodwin, Gordon</cp:lastModifiedBy>
  <cp:revision>11</cp:revision>
  <dcterms:created xsi:type="dcterms:W3CDTF">2022-03-06T23:28:19Z</dcterms:created>
  <dcterms:modified xsi:type="dcterms:W3CDTF">2022-03-07T01:38:06Z</dcterms:modified>
</cp:coreProperties>
</file>