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5E3E-CCE1-4174-BE9B-B8FEC11EA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F8AF-B803-4E8F-AF27-AEECB0251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E519F-639C-410F-939B-E25AB4FD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6443-D22A-4D0F-80B7-5FDC5E16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095D-562E-4CF4-8150-E18AF198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4443-362B-49AB-B611-6C8BFC24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46A1A-FACC-4E56-9C83-577E1552E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6D0F-ABF2-45F0-86F2-7D5B1406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532A-F401-415F-9F8A-6E678CD2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B619-B4CB-4067-B691-AC96B2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1001F-5C53-42B0-BB04-9D6247E7B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4998D-AACE-45F7-947E-2F0AF859B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5A31-5A85-48EB-B190-9B5278EA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5DEF-4AC2-474A-9B92-87EFC03E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AE90-3E04-4AC4-A492-6043E48B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881A-BE7B-4A4B-BF4E-23F89A23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64EF-57E5-46D8-BF88-D8F616EAE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90711-FD05-430E-9EC8-F29FCDBE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449C-AAEB-4143-A2BE-F531FE0B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6982-C8E7-4B5D-878E-0A482F5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7308-7334-4945-B467-94E05173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3D3E5-A86B-4316-8D53-ADE089D3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6E4A-DABF-4476-828D-572B2215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7944-ACBE-4296-8EEE-EDBAA0D1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FA09-B39A-432A-8962-31882223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2230-637B-450B-96EB-A7B2D76D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B82D-2D0E-4A93-95C6-EC3EA5D80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CA725-F86F-485F-BF42-C02DD39C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5E9AC-2C71-4186-8BD1-F6C55250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E9400-F405-427F-865B-42AA5CA1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503D1-588C-4401-9D2A-714131DE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459A-A209-42BF-B4F1-21C7E3A1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C990-C6E6-466F-BAE5-90E6B1E3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DF25B-13BE-4DA6-9B6B-DB221D33C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F0617-E045-4704-B40B-F6E01F09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ABC58-E3AF-4C29-8566-93A1E68BB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82152-4098-4BB7-81AC-9F32299D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290B9-1C15-4ADC-8B14-5DE23A05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C67DA-702D-4E0B-AC67-A4BA3E6B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38CF-BE30-48F6-A011-B78808D0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0B9F2-AC7B-4C9C-ABBC-535D9AF6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3C00E-780E-42E6-AFBC-7B9FD01C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2F9AF-70E5-44F3-8B97-3057B6B4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2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BC729-B457-42B0-A9D6-C9C67E2C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C001A-B8D7-43A6-8902-62CDA90F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CCEB4-7756-4ED8-A9C3-0A90BC5D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3177-53E3-4744-9787-AB6FA13D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6E59-2F90-4639-8968-E3AD6665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D7106-0143-4664-BEFB-B0AB60C09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C88EA-93BA-40FE-AFD9-B47F7629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BDE69-4014-4A25-879F-11FCDDF1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9021-E758-4CAA-AD4F-FD41B3B5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0C4A-6EB9-4038-90F6-68612E84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80361-E062-4597-A86C-75A4724F8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B6BB1-3D4F-42AC-A257-4E743CBE2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15C3-D898-478F-B7C0-10275273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898DD-EF39-49E2-9FEC-433DD11D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DA627-16DD-4DA6-9FE3-E3D70A98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0AEB3-2B75-4260-9768-E2B476C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A8965-A8FC-48FC-9715-FF46F1FA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45626-A9A3-4F42-B5E5-CA476CD20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828D-D561-4205-A29A-04F3076C9E3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6106-905B-4270-9EA2-FD93688A7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844C-3A73-4738-B706-CDD7904B5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3823-121A-4B84-828B-385A7BF1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4EE8-B774-4C13-A7CE-99D71ADA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2" y="3038476"/>
            <a:ext cx="10887075" cy="185340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omic Sans MS" panose="030F0702030302020204" pitchFamily="66" charset="0"/>
                <a:cs typeface="Aldhabi" panose="020B0604020202020204" pitchFamily="2" charset="-78"/>
              </a:rPr>
              <a:t>Sampling Distributions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4EB13-4994-4266-B6E7-2229135412EC}"/>
              </a:ext>
            </a:extLst>
          </p:cNvPr>
          <p:cNvSpPr txBox="1"/>
          <p:nvPr/>
        </p:nvSpPr>
        <p:spPr>
          <a:xfrm>
            <a:off x="1419225" y="5029200"/>
            <a:ext cx="9324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Script" panose="030B0504020000000003" pitchFamily="66" charset="0"/>
                <a:ea typeface="+mn-ea"/>
                <a:cs typeface="+mn-cs"/>
              </a:rPr>
              <a:t>PsychoStat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Script" panose="030B05040200000000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09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69D-47FB-40F9-AE66-459D7BB2D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583"/>
            <a:ext cx="9144000" cy="1112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Sampling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27487-83E5-4D3B-90B1-3B6FAE74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618" y="1921163"/>
            <a:ext cx="11674764" cy="420254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: We want to describe some characteristic of our group of interest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Quantified through a population </a:t>
            </a:r>
            <a:r>
              <a:rPr lang="en-US" i="1" dirty="0">
                <a:solidFill>
                  <a:schemeClr val="bg1"/>
                </a:solidFill>
              </a:rPr>
              <a:t>parameter </a:t>
            </a:r>
            <a:r>
              <a:rPr lang="en-US" dirty="0">
                <a:solidFill>
                  <a:schemeClr val="bg1"/>
                </a:solidFill>
              </a:rPr>
              <a:t>(e.g. Population Mean/Average = ?)</a:t>
            </a:r>
            <a:endParaRPr lang="en-US" i="1" dirty="0">
              <a:solidFill>
                <a:schemeClr val="bg1"/>
              </a:solidFill>
            </a:endParaRPr>
          </a:p>
          <a:p>
            <a:pPr algn="l"/>
            <a:endParaRPr lang="en-US" i="1" dirty="0">
              <a:solidFill>
                <a:schemeClr val="bg1"/>
              </a:solidFill>
            </a:endParaRPr>
          </a:p>
          <a:p>
            <a:pPr algn="l"/>
            <a:r>
              <a:rPr lang="en-US" u="sng" dirty="0">
                <a:solidFill>
                  <a:schemeClr val="bg1"/>
                </a:solidFill>
              </a:rPr>
              <a:t>Action</a:t>
            </a:r>
            <a:r>
              <a:rPr lang="en-US" dirty="0">
                <a:solidFill>
                  <a:schemeClr val="bg1"/>
                </a:solidFill>
              </a:rPr>
              <a:t>: We collect data from a sample drawn from our population of interest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 sample </a:t>
            </a:r>
            <a:r>
              <a:rPr lang="en-US" i="1" dirty="0">
                <a:solidFill>
                  <a:schemeClr val="bg1"/>
                </a:solidFill>
              </a:rPr>
              <a:t>statistics</a:t>
            </a:r>
            <a:r>
              <a:rPr lang="en-US" dirty="0">
                <a:solidFill>
                  <a:schemeClr val="bg1"/>
                </a:solidFill>
              </a:rPr>
              <a:t> to estimate the population </a:t>
            </a:r>
            <a:r>
              <a:rPr lang="en-US" i="1" dirty="0">
                <a:solidFill>
                  <a:schemeClr val="bg1"/>
                </a:solidFill>
              </a:rPr>
              <a:t>parameters</a:t>
            </a:r>
            <a:r>
              <a:rPr lang="en-US" dirty="0">
                <a:solidFill>
                  <a:schemeClr val="bg1"/>
                </a:solidFill>
              </a:rPr>
              <a:t> (e.g. Sample Mean = 6)</a:t>
            </a:r>
            <a:endParaRPr lang="en-US" i="1" dirty="0">
              <a:solidFill>
                <a:schemeClr val="bg1"/>
              </a:solidFill>
            </a:endParaRPr>
          </a:p>
          <a:p>
            <a:pPr algn="l"/>
            <a:endParaRPr lang="en-US" i="1" dirty="0">
              <a:solidFill>
                <a:schemeClr val="bg1"/>
              </a:solidFill>
            </a:endParaRPr>
          </a:p>
          <a:p>
            <a:pPr algn="l"/>
            <a:r>
              <a:rPr lang="en-US" u="sng" dirty="0">
                <a:solidFill>
                  <a:schemeClr val="bg1"/>
                </a:solidFill>
              </a:rPr>
              <a:t>Problem</a:t>
            </a:r>
            <a:r>
              <a:rPr lang="en-US" dirty="0">
                <a:solidFill>
                  <a:schemeClr val="bg1"/>
                </a:solidFill>
              </a:rPr>
              <a:t>: The sample results that we get are partly a function of </a:t>
            </a:r>
            <a:r>
              <a:rPr lang="en-US" i="1" dirty="0">
                <a:solidFill>
                  <a:schemeClr val="bg1"/>
                </a:solidFill>
              </a:rPr>
              <a:t>sampling error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we collect data from multiple samples from the same population, the results will </a:t>
            </a:r>
            <a:r>
              <a:rPr lang="en-US" i="1" dirty="0">
                <a:solidFill>
                  <a:schemeClr val="bg1"/>
                </a:solidFill>
              </a:rPr>
              <a:t>vary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u="sng" dirty="0">
                <a:solidFill>
                  <a:schemeClr val="bg1"/>
                </a:solidFill>
              </a:rPr>
              <a:t>Implication</a:t>
            </a:r>
            <a:r>
              <a:rPr lang="en-US" dirty="0">
                <a:solidFill>
                  <a:schemeClr val="bg1"/>
                </a:solidFill>
              </a:rPr>
              <a:t>: Are our results informative about the population or just due to sampling variability?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 we separate the </a:t>
            </a:r>
            <a:r>
              <a:rPr lang="en-US" i="1" dirty="0">
                <a:solidFill>
                  <a:schemeClr val="bg1"/>
                </a:solidFill>
              </a:rPr>
              <a:t>signal</a:t>
            </a:r>
            <a:r>
              <a:rPr lang="en-US" dirty="0">
                <a:solidFill>
                  <a:schemeClr val="bg1"/>
                </a:solidFill>
              </a:rPr>
              <a:t> from the </a:t>
            </a:r>
            <a:r>
              <a:rPr lang="en-US" i="1" dirty="0">
                <a:solidFill>
                  <a:schemeClr val="bg1"/>
                </a:solidFill>
              </a:rPr>
              <a:t>noise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627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69D-47FB-40F9-AE66-459D7BB2D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872"/>
            <a:ext cx="9144000" cy="1112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5327487-83E5-4D3B-90B1-3B6FAE74C04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8618" y="1422400"/>
                <a:ext cx="11674764" cy="4876800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en-US" u="sng" dirty="0">
                    <a:solidFill>
                      <a:schemeClr val="bg1"/>
                    </a:solidFill>
                  </a:rPr>
                  <a:t>Goal</a:t>
                </a:r>
                <a:r>
                  <a:rPr lang="en-US" dirty="0">
                    <a:solidFill>
                      <a:schemeClr val="bg1"/>
                    </a:solidFill>
                  </a:rPr>
                  <a:t>: We are interested in determining the average  hours of sleep per night for U.S. college students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Our hypothesis is that U.S. college students get 7 hours of sleep per night on average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h𝑜𝑢𝑟𝑠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pPr algn="l"/>
                <a:endParaRPr lang="en-US" i="1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n-US" u="sng" dirty="0">
                    <a:solidFill>
                      <a:schemeClr val="bg1"/>
                    </a:solidFill>
                  </a:rPr>
                  <a:t>Action</a:t>
                </a:r>
                <a:r>
                  <a:rPr lang="en-US" dirty="0">
                    <a:solidFill>
                      <a:schemeClr val="bg1"/>
                    </a:solidFill>
                  </a:rPr>
                  <a:t>: We collect sample data from 157 college students who respond to a survey about their sleep habits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average number of hours of sleep per night for the students in our sample is 6.3 hours per night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=6.3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h𝑜𝑢𝑟𝑠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pPr algn="l"/>
                <a:endParaRPr lang="en-US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n-US" u="sng" dirty="0">
                    <a:solidFill>
                      <a:schemeClr val="bg1"/>
                    </a:solidFill>
                  </a:rPr>
                  <a:t>Problem</a:t>
                </a:r>
                <a:r>
                  <a:rPr lang="en-US" dirty="0">
                    <a:solidFill>
                      <a:schemeClr val="bg1"/>
                    </a:solidFill>
                  </a:rPr>
                  <a:t>: We decide to repeat our study 3 more times and we get different sample averages every time!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=6.3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5.2 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9.2 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4.6 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h𝑜𝑢𝑟𝑠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pPr algn="l"/>
                <a:endParaRPr lang="en-US" dirty="0">
                  <a:solidFill>
                    <a:schemeClr val="bg1"/>
                  </a:solidFill>
                </a:endParaRPr>
              </a:p>
              <a:p>
                <a:pPr algn="l"/>
                <a:r>
                  <a:rPr lang="en-US" u="sng" dirty="0">
                    <a:solidFill>
                      <a:schemeClr val="bg1"/>
                    </a:solidFill>
                  </a:rPr>
                  <a:t>Question</a:t>
                </a:r>
                <a:r>
                  <a:rPr lang="en-US" dirty="0">
                    <a:solidFill>
                      <a:schemeClr val="bg1"/>
                    </a:solidFill>
                  </a:rPr>
                  <a:t>: If we only have access to one sample, how do we know whether our result is actually meaningful?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can use </a:t>
                </a:r>
                <a:r>
                  <a:rPr lang="en-US" i="1" dirty="0">
                    <a:solidFill>
                      <a:schemeClr val="bg1"/>
                    </a:solidFill>
                  </a:rPr>
                  <a:t>sampling distributions</a:t>
                </a:r>
                <a:r>
                  <a:rPr lang="en-US" dirty="0">
                    <a:solidFill>
                      <a:schemeClr val="bg1"/>
                    </a:solidFill>
                  </a:rPr>
                  <a:t> to determine what degree of sample-to-sample variability is reasonable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5327487-83E5-4D3B-90B1-3B6FAE74C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8618" y="1422400"/>
                <a:ext cx="11674764" cy="4876800"/>
              </a:xfrm>
              <a:blipFill>
                <a:blip r:embed="rId3"/>
                <a:stretch>
                  <a:fillRect l="-522" t="-1750" b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53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2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69D-47FB-40F9-AE66-459D7BB2D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583"/>
            <a:ext cx="9144000" cy="1112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Sampling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27487-83E5-4D3B-90B1-3B6FAE74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618" y="1597890"/>
            <a:ext cx="11822546" cy="4625254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Concept</a:t>
            </a:r>
            <a:r>
              <a:rPr lang="en-US" dirty="0">
                <a:solidFill>
                  <a:schemeClr val="bg1"/>
                </a:solidFill>
              </a:rPr>
              <a:t>: Imagine drawing samples of a certain size </a:t>
            </a:r>
            <a:r>
              <a:rPr lang="en-US" i="1" dirty="0">
                <a:solidFill>
                  <a:schemeClr val="bg1"/>
                </a:solidFill>
              </a:rPr>
              <a:t>over and over</a:t>
            </a:r>
            <a:r>
              <a:rPr lang="en-US" dirty="0">
                <a:solidFill>
                  <a:schemeClr val="bg1"/>
                </a:solidFill>
              </a:rPr>
              <a:t> from a given population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each sample that we draw, we calculate a </a:t>
            </a:r>
            <a:r>
              <a:rPr lang="en-US" i="1" dirty="0">
                <a:solidFill>
                  <a:schemeClr val="bg1"/>
                </a:solidFill>
              </a:rPr>
              <a:t>sample statistic</a:t>
            </a:r>
            <a:r>
              <a:rPr lang="en-US" dirty="0">
                <a:solidFill>
                  <a:schemeClr val="bg1"/>
                </a:solidFill>
              </a:rPr>
              <a:t> and record its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distribution</a:t>
            </a:r>
            <a:r>
              <a:rPr lang="en-US" dirty="0">
                <a:solidFill>
                  <a:schemeClr val="bg1"/>
                </a:solidFill>
              </a:rPr>
              <a:t> of these sample statistic values is our </a:t>
            </a:r>
            <a:r>
              <a:rPr lang="en-US" i="1" dirty="0">
                <a:solidFill>
                  <a:schemeClr val="bg1"/>
                </a:solidFill>
              </a:rPr>
              <a:t>sampling distribution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u="sng" dirty="0">
                <a:solidFill>
                  <a:schemeClr val="bg1"/>
                </a:solidFill>
              </a:rPr>
              <a:t>Thought</a:t>
            </a:r>
            <a:r>
              <a:rPr lang="en-US" dirty="0">
                <a:solidFill>
                  <a:schemeClr val="bg1"/>
                </a:solidFill>
              </a:rPr>
              <a:t>: Whenever you hear “sampling distribution”, think “</a:t>
            </a:r>
            <a:r>
              <a:rPr lang="en-US" i="1" dirty="0">
                <a:solidFill>
                  <a:schemeClr val="bg1"/>
                </a:solidFill>
              </a:rPr>
              <a:t>distribution of sample statistics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en-US" u="sng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of the values we might expect to get for a sample statistic if we sampled a bajillion times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u="sng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If we drew an infinite number of samples from the population of all college students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each of those samples, we calculate the average hours of sleep per night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sampling distribution</a:t>
            </a:r>
            <a:r>
              <a:rPr lang="en-US" dirty="0">
                <a:solidFill>
                  <a:schemeClr val="bg1"/>
                </a:solidFill>
              </a:rPr>
              <a:t> is comprised of all of those sample averages</a:t>
            </a:r>
          </a:p>
        </p:txBody>
      </p:sp>
    </p:spTree>
    <p:extLst>
      <p:ext uri="{BB962C8B-B14F-4D97-AF65-F5344CB8AC3E}">
        <p14:creationId xmlns:p14="http://schemas.microsoft.com/office/powerpoint/2010/main" val="275043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69D-47FB-40F9-AE66-459D7BB2D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583"/>
            <a:ext cx="9144000" cy="1112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Do We Care?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27487-83E5-4D3B-90B1-3B6FAE74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618" y="1514765"/>
            <a:ext cx="11822546" cy="50316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Main Idea:</a:t>
            </a:r>
            <a:r>
              <a:rPr lang="en-US" dirty="0">
                <a:solidFill>
                  <a:schemeClr val="bg1"/>
                </a:solidFill>
              </a:rPr>
              <a:t> The sampling distribution (distribution of sample statistics) tells us what values are </a:t>
            </a:r>
            <a:r>
              <a:rPr lang="en-US" i="1" dirty="0">
                <a:solidFill>
                  <a:schemeClr val="bg1"/>
                </a:solidFill>
              </a:rPr>
              <a:t>within reason</a:t>
            </a:r>
            <a:r>
              <a:rPr lang="en-US" dirty="0">
                <a:solidFill>
                  <a:schemeClr val="bg1"/>
                </a:solidFill>
              </a:rPr>
              <a:t> for a sample that was drawn from a given population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sample statistic values </a:t>
            </a:r>
            <a:r>
              <a:rPr lang="en-US" i="1" dirty="0">
                <a:solidFill>
                  <a:schemeClr val="bg1"/>
                </a:solidFill>
              </a:rPr>
              <a:t>we might reasonably expect to see</a:t>
            </a:r>
            <a:r>
              <a:rPr lang="en-US" dirty="0">
                <a:solidFill>
                  <a:schemeClr val="bg1"/>
                </a:solidFill>
              </a:rPr>
              <a:t> when sampling from a certain population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u="sng" dirty="0">
                <a:solidFill>
                  <a:schemeClr val="bg1"/>
                </a:solidFill>
              </a:rPr>
              <a:t>Importance</a:t>
            </a:r>
            <a:r>
              <a:rPr lang="en-US" dirty="0">
                <a:solidFill>
                  <a:schemeClr val="bg1"/>
                </a:solidFill>
              </a:rPr>
              <a:t>: If we have a hypothesis about what we think the </a:t>
            </a:r>
            <a:r>
              <a:rPr lang="en-US" i="1" dirty="0">
                <a:solidFill>
                  <a:schemeClr val="bg1"/>
                </a:solidFill>
              </a:rPr>
              <a:t>population characteristics</a:t>
            </a:r>
            <a:r>
              <a:rPr lang="en-US" dirty="0">
                <a:solidFill>
                  <a:schemeClr val="bg1"/>
                </a:solidFill>
              </a:rPr>
              <a:t> are, the sampling distribution can help us determine what sample statistic values would be </a:t>
            </a:r>
            <a:r>
              <a:rPr lang="en-US" i="1" dirty="0">
                <a:solidFill>
                  <a:schemeClr val="bg1"/>
                </a:solidFill>
              </a:rPr>
              <a:t>within reason</a:t>
            </a:r>
            <a:endParaRPr lang="en-US" u="sng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we only have a single sample and sample statistic, we can compare it to the sampling distribution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can tell us the probability of getting such a value if the sample really was drawn from the hypothesized population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Sampling distributions help us evaluate the </a:t>
            </a:r>
            <a:r>
              <a:rPr lang="en-US" i="1" dirty="0">
                <a:solidFill>
                  <a:schemeClr val="bg1"/>
                </a:solidFill>
              </a:rPr>
              <a:t>likelihood</a:t>
            </a:r>
            <a:r>
              <a:rPr lang="en-US" dirty="0">
                <a:solidFill>
                  <a:schemeClr val="bg1"/>
                </a:solidFill>
              </a:rPr>
              <a:t> that our sample came from a given population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u="sng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We compare our sample average of 6.3 to the distribution of sample means for a population with a mean of 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observe that 95% of the sample means are expected to fall between 6.5 </a:t>
            </a:r>
            <a:r>
              <a:rPr lang="en-US" dirty="0" err="1">
                <a:solidFill>
                  <a:schemeClr val="bg1"/>
                </a:solidFill>
              </a:rPr>
              <a:t>hrs</a:t>
            </a:r>
            <a:r>
              <a:rPr lang="en-US" dirty="0">
                <a:solidFill>
                  <a:schemeClr val="bg1"/>
                </a:solidFill>
              </a:rPr>
              <a:t> and 7.5 </a:t>
            </a:r>
            <a:r>
              <a:rPr lang="en-US" dirty="0" err="1">
                <a:solidFill>
                  <a:schemeClr val="bg1"/>
                </a:solidFill>
              </a:rPr>
              <a:t>hrs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is only a </a:t>
            </a:r>
            <a:r>
              <a:rPr lang="en-US" i="1" dirty="0">
                <a:solidFill>
                  <a:schemeClr val="bg1"/>
                </a:solidFill>
              </a:rPr>
              <a:t>very low probability</a:t>
            </a:r>
            <a:r>
              <a:rPr lang="en-US" dirty="0">
                <a:solidFill>
                  <a:schemeClr val="bg1"/>
                </a:solidFill>
              </a:rPr>
              <a:t> of getting a sample mean as far away from the population mean as ours if the sample really came from this population</a:t>
            </a:r>
          </a:p>
        </p:txBody>
      </p:sp>
    </p:spTree>
    <p:extLst>
      <p:ext uri="{BB962C8B-B14F-4D97-AF65-F5344CB8AC3E}">
        <p14:creationId xmlns:p14="http://schemas.microsoft.com/office/powerpoint/2010/main" val="72776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69D-47FB-40F9-AE66-459D7BB2D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583"/>
            <a:ext cx="9144000" cy="1112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27487-83E5-4D3B-90B1-3B6FAE74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618" y="1773381"/>
            <a:ext cx="11822546" cy="477303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We now understand why sampling distributions are useful, </a:t>
            </a:r>
            <a:r>
              <a:rPr lang="en-US" i="1" dirty="0">
                <a:solidFill>
                  <a:schemeClr val="bg1"/>
                </a:solidFill>
              </a:rPr>
              <a:t>but how do we calculate them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can’t really just draw samples over and over and over and calculate an infinite number of sample statistics from every population that we’re interested in…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Luckily, statistical theory tells us about the expected characteristics of various sampling distributions under certain conditions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Enter the </a:t>
            </a:r>
            <a:r>
              <a:rPr lang="en-US" i="1" dirty="0">
                <a:solidFill>
                  <a:schemeClr val="bg1"/>
                </a:solidFill>
              </a:rPr>
              <a:t>Central Limit Theorem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320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692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Comic Sans MS</vt:lpstr>
      <vt:lpstr>Segoe Script</vt:lpstr>
      <vt:lpstr>Office Theme</vt:lpstr>
      <vt:lpstr>Sampling Distributions</vt:lpstr>
      <vt:lpstr>Sampling Distributions</vt:lpstr>
      <vt:lpstr>Example</vt:lpstr>
      <vt:lpstr>PowerPoint Presentation</vt:lpstr>
      <vt:lpstr>Sampling Distributions</vt:lpstr>
      <vt:lpstr>Why Do We Care?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Distributions</dc:title>
  <dc:creator>Goodwin, Gordon</dc:creator>
  <cp:lastModifiedBy>Goodwin, Gordon</cp:lastModifiedBy>
  <cp:revision>11</cp:revision>
  <dcterms:created xsi:type="dcterms:W3CDTF">2022-03-08T05:47:21Z</dcterms:created>
  <dcterms:modified xsi:type="dcterms:W3CDTF">2022-03-08T20:38:24Z</dcterms:modified>
</cp:coreProperties>
</file>