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1"/>
  </p:notesMasterIdLst>
  <p:sldIdLst>
    <p:sldId id="256" r:id="rId2"/>
    <p:sldId id="257" r:id="rId3"/>
    <p:sldId id="293" r:id="rId4"/>
    <p:sldId id="295" r:id="rId5"/>
    <p:sldId id="296" r:id="rId6"/>
    <p:sldId id="297" r:id="rId7"/>
    <p:sldId id="285" r:id="rId8"/>
    <p:sldId id="258" r:id="rId9"/>
    <p:sldId id="287" r:id="rId10"/>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11124" userDrawn="1">
          <p15:clr>
            <a:srgbClr val="A4A3A4"/>
          </p15:clr>
        </p15:guide>
        <p15:guide id="3" orient="horz" pos="6344" userDrawn="1">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E3B525"/>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p:cViewPr varScale="1">
        <p:scale>
          <a:sx n="71" d="100"/>
          <a:sy n="71" d="100"/>
        </p:scale>
        <p:origin x="336" y="90"/>
      </p:cViewPr>
      <p:guideLst>
        <p:guide orient="horz" pos="344"/>
        <p:guide pos="11124"/>
        <p:guide orient="horz" pos="6344"/>
        <p:guide pos="6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25.03.2022</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3/25/2022</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3/25/2022</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3/25/2022</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3/25/2022</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online.lifeliqe.com/app/scene/p_zver_pelika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dirty="0"/>
            </a:p>
          </p:txBody>
        </p:sp>
      </p:grpSp>
      <p:sp>
        <p:nvSpPr>
          <p:cNvPr id="18" name="object 18"/>
          <p:cNvSpPr txBox="1"/>
          <p:nvPr/>
        </p:nvSpPr>
        <p:spPr>
          <a:xfrm>
            <a:off x="2775688" y="2679700"/>
            <a:ext cx="13449300" cy="1120820"/>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dirty="0">
                <a:solidFill>
                  <a:srgbClr val="00318B"/>
                </a:solidFill>
                <a:cs typeface="Source Sans Pro"/>
              </a:rPr>
              <a:t>Normality &amp; Central Limit Theorem</a:t>
            </a:r>
            <a:endParaRPr lang="cs-CZ" sz="7200" dirty="0">
              <a:cs typeface="Source Sans Pro"/>
            </a:endParaRPr>
          </a:p>
        </p:txBody>
      </p:sp>
      <p:sp>
        <p:nvSpPr>
          <p:cNvPr id="19" name="object 19"/>
          <p:cNvSpPr/>
          <p:nvPr/>
        </p:nvSpPr>
        <p:spPr>
          <a:xfrm flipV="1">
            <a:off x="5695156" y="4127500"/>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pic>
        <p:nvPicPr>
          <p:cNvPr id="25" name="Picture 24">
            <a:extLst>
              <a:ext uri="{FF2B5EF4-FFF2-40B4-BE49-F238E27FC236}">
                <a16:creationId xmlns:a16="http://schemas.microsoft.com/office/drawing/2014/main" id="{F5750974-45BB-4481-A79E-5CA7F59EF001}"/>
              </a:ext>
            </a:extLst>
          </p:cNvPr>
          <p:cNvPicPr>
            <a:picLocks noChangeAspect="1"/>
          </p:cNvPicPr>
          <p:nvPr/>
        </p:nvPicPr>
        <p:blipFill>
          <a:blip r:embed="rId3"/>
          <a:stretch>
            <a:fillRect/>
          </a:stretch>
        </p:blipFill>
        <p:spPr>
          <a:xfrm>
            <a:off x="147628" y="14979"/>
            <a:ext cx="1036656" cy="1008058"/>
          </a:xfrm>
          <a:prstGeom prst="rect">
            <a:avLst/>
          </a:prstGeom>
        </p:spPr>
      </p:pic>
      <p:sp>
        <p:nvSpPr>
          <p:cNvPr id="26" name="object 20">
            <a:extLst>
              <a:ext uri="{FF2B5EF4-FFF2-40B4-BE49-F238E27FC236}">
                <a16:creationId xmlns:a16="http://schemas.microsoft.com/office/drawing/2014/main" id="{B9918183-9FC3-4290-8C17-ABEA83A74120}"/>
              </a:ext>
            </a:extLst>
          </p:cNvPr>
          <p:cNvSpPr txBox="1"/>
          <p:nvPr/>
        </p:nvSpPr>
        <p:spPr>
          <a:xfrm>
            <a:off x="14710446" y="180315"/>
            <a:ext cx="4110783" cy="751488"/>
          </a:xfrm>
          <a:prstGeom prst="rect">
            <a:avLst/>
          </a:prstGeom>
        </p:spPr>
        <p:txBody>
          <a:bodyPr vert="horz" wrap="square" lIns="0" tIns="12700" rIns="0" bIns="0" rtlCol="0">
            <a:spAutoFit/>
          </a:bodyPr>
          <a:lstStyle/>
          <a:p>
            <a:pPr marL="12700" algn="ctr">
              <a:lnSpc>
                <a:spcPct val="100000"/>
              </a:lnSpc>
              <a:spcBef>
                <a:spcPts val="100"/>
              </a:spcBef>
            </a:pPr>
            <a:r>
              <a:rPr lang="en-US" sz="4800" spc="-5" dirty="0">
                <a:solidFill>
                  <a:srgbClr val="00A0EF"/>
                </a:solidFill>
                <a:latin typeface="Segoe Script" panose="030B0504020000000003" pitchFamily="66" charset="0"/>
                <a:cs typeface="Source Sans Pro Light"/>
              </a:rPr>
              <a:t>PsychoStat</a:t>
            </a:r>
            <a:endParaRPr lang="en-US" sz="4800" dirty="0">
              <a:latin typeface="Segoe Script" panose="030B0504020000000003" pitchFamily="66" charset="0"/>
              <a:cs typeface="Source Sans Pro Light"/>
            </a:endParaRPr>
          </a:p>
        </p:txBody>
      </p:sp>
      <p:pic>
        <p:nvPicPr>
          <p:cNvPr id="10" name="Picture 9">
            <a:extLst>
              <a:ext uri="{FF2B5EF4-FFF2-40B4-BE49-F238E27FC236}">
                <a16:creationId xmlns:a16="http://schemas.microsoft.com/office/drawing/2014/main" id="{E925BA53-136B-42E2-9FBF-8A06599F3618}"/>
              </a:ext>
            </a:extLst>
          </p:cNvPr>
          <p:cNvPicPr>
            <a:picLocks noChangeAspect="1"/>
          </p:cNvPicPr>
          <p:nvPr/>
        </p:nvPicPr>
        <p:blipFill rotWithShape="1">
          <a:blip r:embed="rId4">
            <a:extLst>
              <a:ext uri="{28A0092B-C50C-407E-A947-70E740481C1C}">
                <a14:useLocalDpi xmlns:a14="http://schemas.microsoft.com/office/drawing/2010/main" val="0"/>
              </a:ext>
            </a:extLst>
          </a:blip>
          <a:srcRect t="8149" b="8149"/>
          <a:stretch/>
        </p:blipFill>
        <p:spPr>
          <a:xfrm>
            <a:off x="3641726" y="5194300"/>
            <a:ext cx="11781429" cy="4550296"/>
          </a:xfrm>
          <a:prstGeom prst="rect">
            <a:avLst/>
          </a:prstGeom>
        </p:spPr>
      </p:pic>
      <p:sp>
        <p:nvSpPr>
          <p:cNvPr id="11" name="TextBox 10">
            <a:extLst>
              <a:ext uri="{FF2B5EF4-FFF2-40B4-BE49-F238E27FC236}">
                <a16:creationId xmlns:a16="http://schemas.microsoft.com/office/drawing/2014/main" id="{84960AE4-EF22-4204-9EA5-C1AAFA9C3C58}"/>
              </a:ext>
            </a:extLst>
          </p:cNvPr>
          <p:cNvSpPr txBox="1"/>
          <p:nvPr/>
        </p:nvSpPr>
        <p:spPr>
          <a:xfrm>
            <a:off x="147628" y="10223500"/>
            <a:ext cx="4602541" cy="276999"/>
          </a:xfrm>
          <a:prstGeom prst="rect">
            <a:avLst/>
          </a:prstGeom>
          <a:noFill/>
        </p:spPr>
        <p:txBody>
          <a:bodyPr wrap="square" rtlCol="0">
            <a:spAutoFit/>
          </a:bodyPr>
          <a:lstStyle/>
          <a:p>
            <a:r>
              <a:rPr lang="en-US" sz="1200" dirty="0"/>
              <a:t>Figure Credit: https://creativemaths.net/blog/sampling-distribution/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10AC73C5-368A-4992-917B-0C0A1838E3CA}"/>
              </a:ext>
            </a:extLst>
          </p:cNvPr>
          <p:cNvGrpSpPr/>
          <p:nvPr/>
        </p:nvGrpSpPr>
        <p:grpSpPr>
          <a:xfrm>
            <a:off x="0" y="3189799"/>
            <a:ext cx="4800599" cy="828000"/>
            <a:chOff x="0" y="8642689"/>
            <a:chExt cx="4336348" cy="439424"/>
          </a:xfrm>
          <a:solidFill>
            <a:srgbClr val="FFBF00"/>
          </a:solidFill>
        </p:grpSpPr>
        <p:sp>
          <p:nvSpPr>
            <p:cNvPr id="57" name="object 4">
              <a:extLst>
                <a:ext uri="{FF2B5EF4-FFF2-40B4-BE49-F238E27FC236}">
                  <a16:creationId xmlns:a16="http://schemas.microsoft.com/office/drawing/2014/main" id="{52033DA7-B496-435D-A3DB-E45BD45E4B7C}"/>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58" name="object 5">
              <a:extLst>
                <a:ext uri="{FF2B5EF4-FFF2-40B4-BE49-F238E27FC236}">
                  <a16:creationId xmlns:a16="http://schemas.microsoft.com/office/drawing/2014/main" id="{892C04EB-8963-4611-98BC-C2BD5AD407A8}"/>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0" name="object 10"/>
          <p:cNvSpPr txBox="1"/>
          <p:nvPr/>
        </p:nvSpPr>
        <p:spPr>
          <a:xfrm>
            <a:off x="513556" y="1875100"/>
            <a:ext cx="17220406" cy="866904"/>
          </a:xfrm>
          <a:prstGeom prst="rect">
            <a:avLst/>
          </a:prstGeom>
        </p:spPr>
        <p:txBody>
          <a:bodyPr vert="horz" wrap="square" lIns="0" tIns="5080" rIns="0" bIns="0" rtlCol="0">
            <a:spAutoFit/>
          </a:bodyPr>
          <a:lstStyle/>
          <a:p>
            <a:pPr marL="12700" marR="5080">
              <a:lnSpc>
                <a:spcPct val="100000"/>
              </a:lnSpc>
              <a:spcBef>
                <a:spcPts val="100"/>
              </a:spcBef>
            </a:pPr>
            <a:r>
              <a:rPr lang="en-US" sz="2800" dirty="0">
                <a:cs typeface="Source Sans Pro Light"/>
              </a:rPr>
              <a:t>Is our sample data and sample statistic </a:t>
            </a:r>
            <a:r>
              <a:rPr lang="en-US" sz="2800" b="1" dirty="0">
                <a:cs typeface="Source Sans Pro Light"/>
              </a:rPr>
              <a:t>consistent</a:t>
            </a:r>
            <a:r>
              <a:rPr lang="en-US" sz="2800" dirty="0">
                <a:cs typeface="Source Sans Pro Light"/>
              </a:rPr>
              <a:t> with what we would </a:t>
            </a:r>
            <a:r>
              <a:rPr lang="en-US" sz="2800" b="1" dirty="0">
                <a:cs typeface="Source Sans Pro Light"/>
              </a:rPr>
              <a:t>expect </a:t>
            </a:r>
            <a:r>
              <a:rPr lang="en-US" sz="2800" dirty="0">
                <a:cs typeface="Source Sans Pro Light"/>
              </a:rPr>
              <a:t>to see from samples that </a:t>
            </a:r>
            <a:r>
              <a:rPr lang="en-US" sz="2800" b="1" dirty="0">
                <a:cs typeface="Source Sans Pro Light"/>
              </a:rPr>
              <a:t>really were </a:t>
            </a:r>
            <a:r>
              <a:rPr lang="en-US" sz="2800" dirty="0">
                <a:cs typeface="Source Sans Pro Light"/>
              </a:rPr>
              <a:t>drawn from a population with certain characteristics?</a:t>
            </a:r>
          </a:p>
        </p:txBody>
      </p:sp>
      <mc:AlternateContent xmlns:mc="http://schemas.openxmlformats.org/markup-compatibility/2006" xmlns:a14="http://schemas.microsoft.com/office/drawing/2010/main">
        <mc:Choice Requires="a14">
          <p:sp>
            <p:nvSpPr>
              <p:cNvPr id="11" name="object 11"/>
              <p:cNvSpPr txBox="1"/>
              <p:nvPr/>
            </p:nvSpPr>
            <p:spPr>
              <a:xfrm>
                <a:off x="516124" y="4415261"/>
                <a:ext cx="18211800" cy="1459374"/>
              </a:xfrm>
              <a:prstGeom prst="rect">
                <a:avLst/>
              </a:prstGeom>
            </p:spPr>
            <p:txBody>
              <a:bodyPr vert="horz" wrap="square" lIns="0" tIns="12700" rIns="0" bIns="0" rtlCol="0">
                <a:spAutoFit/>
              </a:bodyPr>
              <a:lstStyle/>
              <a:p>
                <a:pPr marL="298450" indent="-285750">
                  <a:lnSpc>
                    <a:spcPct val="100000"/>
                  </a:lnSpc>
                  <a:spcAft>
                    <a:spcPts val="600"/>
                  </a:spcAft>
                  <a:buFont typeface="Arial" panose="020B0604020202020204" pitchFamily="34" charset="0"/>
                  <a:buChar char="•"/>
                  <a:tabLst>
                    <a:tab pos="128270" algn="l"/>
                  </a:tabLst>
                </a:pPr>
                <a:r>
                  <a:rPr lang="en-US" sz="2800" spc="-5" dirty="0">
                    <a:solidFill>
                      <a:srgbClr val="231F20"/>
                    </a:solidFill>
                    <a:cs typeface="Source Sans Pro Light"/>
                  </a:rPr>
                  <a:t>We think that at the population level, the average hours of sleep for American newborn boys is 7hrs -&gt; (</a:t>
                </a:r>
                <a14:m>
                  <m:oMath xmlns:m="http://schemas.openxmlformats.org/officeDocument/2006/math">
                    <m:r>
                      <a:rPr lang="en-US" sz="2800" b="1" i="1" spc="-5" smtClean="0">
                        <a:solidFill>
                          <a:srgbClr val="231F20"/>
                        </a:solidFill>
                        <a:latin typeface="Cambria Math" panose="02040503050406030204" pitchFamily="18" charset="0"/>
                        <a:ea typeface="Cambria Math" panose="02040503050406030204" pitchFamily="18" charset="0"/>
                        <a:cs typeface="Source Sans Pro Light"/>
                      </a:rPr>
                      <m:t>𝝁</m:t>
                    </m:r>
                    <m:r>
                      <a:rPr lang="en-US" sz="2800" b="1" i="1" spc="-5" smtClean="0">
                        <a:solidFill>
                          <a:srgbClr val="231F20"/>
                        </a:solidFill>
                        <a:latin typeface="Cambria Math" panose="02040503050406030204" pitchFamily="18" charset="0"/>
                        <a:ea typeface="Cambria Math" panose="02040503050406030204" pitchFamily="18" charset="0"/>
                        <a:cs typeface="Source Sans Pro Light"/>
                      </a:rPr>
                      <m:t>=</m:t>
                    </m:r>
                    <m:r>
                      <a:rPr lang="en-US" sz="2800" b="1" i="1" spc="-5" smtClean="0">
                        <a:solidFill>
                          <a:srgbClr val="231F20"/>
                        </a:solidFill>
                        <a:latin typeface="Cambria Math" panose="02040503050406030204" pitchFamily="18" charset="0"/>
                        <a:ea typeface="Cambria Math" panose="02040503050406030204" pitchFamily="18" charset="0"/>
                        <a:cs typeface="Source Sans Pro Light"/>
                      </a:rPr>
                      <m:t>𝟕</m:t>
                    </m:r>
                  </m:oMath>
                </a14:m>
                <a:r>
                  <a:rPr lang="en-US" sz="2800" spc="-5" dirty="0">
                    <a:solidFill>
                      <a:srgbClr val="231F20"/>
                    </a:solidFill>
                    <a:cs typeface="Source Sans Pro Light"/>
                  </a:rPr>
                  <a:t>)</a:t>
                </a:r>
              </a:p>
              <a:p>
                <a:pPr marL="298450" indent="-285750">
                  <a:lnSpc>
                    <a:spcPct val="100000"/>
                  </a:lnSpc>
                  <a:spcAft>
                    <a:spcPts val="600"/>
                  </a:spcAft>
                  <a:buFont typeface="Arial" panose="020B0604020202020204" pitchFamily="34" charset="0"/>
                  <a:buChar char="•"/>
                  <a:tabLst>
                    <a:tab pos="128270" algn="l"/>
                  </a:tabLst>
                </a:pPr>
                <a:r>
                  <a:rPr lang="en-US" sz="2800" spc="-5" dirty="0">
                    <a:solidFill>
                      <a:srgbClr val="231F20"/>
                    </a:solidFill>
                    <a:cs typeface="Source Sans Pro Light"/>
                  </a:rPr>
                  <a:t>We gather a random sample of 200 newborn boys and record their sleep -&gt; the sample average is 6.3hrs -&gt; (</a:t>
                </a:r>
                <a14:m>
                  <m:oMath xmlns:m="http://schemas.openxmlformats.org/officeDocument/2006/math">
                    <m:acc>
                      <m:accPr>
                        <m:chr m:val="̅"/>
                        <m:ctrlPr>
                          <a:rPr lang="en-US" sz="2800" b="1" i="1" spc="-5" smtClean="0">
                            <a:solidFill>
                              <a:srgbClr val="231F20"/>
                            </a:solidFill>
                            <a:latin typeface="Cambria Math" panose="02040503050406030204" pitchFamily="18" charset="0"/>
                          </a:rPr>
                        </m:ctrlPr>
                      </m:accPr>
                      <m:e>
                        <m:r>
                          <a:rPr lang="en-US" sz="2800" b="1" i="1" spc="-5" smtClean="0">
                            <a:solidFill>
                              <a:srgbClr val="231F20"/>
                            </a:solidFill>
                            <a:latin typeface="Cambria Math" panose="02040503050406030204" pitchFamily="18" charset="0"/>
                          </a:rPr>
                          <m:t>𝑿</m:t>
                        </m:r>
                      </m:e>
                    </m:acc>
                    <m:r>
                      <a:rPr lang="en-US" sz="2800" b="1" i="1" spc="-5" smtClean="0">
                        <a:solidFill>
                          <a:srgbClr val="231F20"/>
                        </a:solidFill>
                        <a:latin typeface="Cambria Math" panose="02040503050406030204" pitchFamily="18" charset="0"/>
                      </a:rPr>
                      <m:t>=</m:t>
                    </m:r>
                    <m:r>
                      <a:rPr lang="en-US" sz="2800" b="1" i="1" spc="-5" smtClean="0">
                        <a:solidFill>
                          <a:srgbClr val="231F20"/>
                        </a:solidFill>
                        <a:latin typeface="Cambria Math" panose="02040503050406030204" pitchFamily="18" charset="0"/>
                      </a:rPr>
                      <m:t>𝟔</m:t>
                    </m:r>
                    <m:r>
                      <a:rPr lang="en-US" sz="2800" b="1" i="1" spc="-5" smtClean="0">
                        <a:solidFill>
                          <a:srgbClr val="231F20"/>
                        </a:solidFill>
                        <a:latin typeface="Cambria Math" panose="02040503050406030204" pitchFamily="18" charset="0"/>
                      </a:rPr>
                      <m:t>.</m:t>
                    </m:r>
                    <m:r>
                      <a:rPr lang="en-US" sz="2800" b="1" i="1" spc="-5" smtClean="0">
                        <a:solidFill>
                          <a:srgbClr val="231F20"/>
                        </a:solidFill>
                        <a:latin typeface="Cambria Math" panose="02040503050406030204" pitchFamily="18" charset="0"/>
                      </a:rPr>
                      <m:t>𝟑</m:t>
                    </m:r>
                  </m:oMath>
                </a14:m>
                <a:r>
                  <a:rPr lang="en-US" sz="2800" dirty="0">
                    <a:cs typeface="Source Sans Pro Light"/>
                  </a:rPr>
                  <a:t>)</a:t>
                </a:r>
              </a:p>
              <a:p>
                <a:pPr marL="469900" indent="-457200">
                  <a:lnSpc>
                    <a:spcPct val="100000"/>
                  </a:lnSpc>
                  <a:spcAft>
                    <a:spcPts val="600"/>
                  </a:spcAft>
                  <a:buFont typeface="Wingdings" panose="05000000000000000000" pitchFamily="2" charset="2"/>
                  <a:buChar char="v"/>
                  <a:tabLst>
                    <a:tab pos="128270" algn="l"/>
                  </a:tabLst>
                </a:pPr>
                <a:r>
                  <a:rPr lang="en-US" sz="2800" dirty="0">
                    <a:solidFill>
                      <a:srgbClr val="0070C0"/>
                    </a:solidFill>
                    <a:cs typeface="Source Sans Pro Light"/>
                  </a:rPr>
                  <a:t>Is a sample average of 6.3hrs a value we might reasonably expect from a population with a mean of 7hrs?</a:t>
                </a:r>
              </a:p>
            </p:txBody>
          </p:sp>
        </mc:Choice>
        <mc:Fallback xmlns="">
          <p:sp>
            <p:nvSpPr>
              <p:cNvPr id="11" name="object 11"/>
              <p:cNvSpPr txBox="1">
                <a:spLocks noRot="1" noChangeAspect="1" noMove="1" noResize="1" noEditPoints="1" noAdjustHandles="1" noChangeArrowheads="1" noChangeShapeType="1" noTextEdit="1"/>
              </p:cNvSpPr>
              <p:nvPr/>
            </p:nvSpPr>
            <p:spPr>
              <a:xfrm>
                <a:off x="516124" y="4415261"/>
                <a:ext cx="18211800" cy="1459374"/>
              </a:xfrm>
              <a:prstGeom prst="rect">
                <a:avLst/>
              </a:prstGeom>
              <a:blipFill>
                <a:blip r:embed="rId2"/>
                <a:stretch>
                  <a:fillRect l="-1038" t="-6250" b="-14167"/>
                </a:stretch>
              </a:blipFill>
            </p:spPr>
            <p:txBody>
              <a:bodyPr/>
              <a:lstStyle/>
              <a:p>
                <a:r>
                  <a:rPr lang="en-US">
                    <a:noFill/>
                  </a:rPr>
                  <a:t> </a:t>
                </a:r>
              </a:p>
            </p:txBody>
          </p:sp>
        </mc:Fallback>
      </mc:AlternateContent>
      <p:sp>
        <p:nvSpPr>
          <p:cNvPr id="12" name="object 12"/>
          <p:cNvSpPr txBox="1"/>
          <p:nvPr/>
        </p:nvSpPr>
        <p:spPr>
          <a:xfrm>
            <a:off x="515667" y="7326007"/>
            <a:ext cx="17503944" cy="2821285"/>
          </a:xfrm>
          <a:prstGeom prst="rect">
            <a:avLst/>
          </a:prstGeom>
        </p:spPr>
        <p:txBody>
          <a:bodyPr vert="horz" wrap="square" lIns="0" tIns="5080" rIns="0" bIns="0" rtlCol="0">
            <a:spAutoFit/>
          </a:bodyPr>
          <a:lstStyle/>
          <a:p>
            <a:pPr marL="12700">
              <a:lnSpc>
                <a:spcPct val="100000"/>
              </a:lnSpc>
              <a:spcAft>
                <a:spcPts val="600"/>
              </a:spcAft>
            </a:pPr>
            <a:r>
              <a:rPr lang="en-US" sz="2800" dirty="0">
                <a:cs typeface="Source Sans Pro Light"/>
              </a:rPr>
              <a:t>Compare observed sample average of 6.3 to the </a:t>
            </a:r>
            <a:r>
              <a:rPr lang="en-US" sz="2800" b="1" dirty="0">
                <a:cs typeface="Source Sans Pro Light"/>
              </a:rPr>
              <a:t>sampling distribution for the mean</a:t>
            </a:r>
            <a:r>
              <a:rPr lang="en-US" sz="2800" dirty="0">
                <a:cs typeface="Source Sans Pro Light"/>
              </a:rPr>
              <a:t> (distribution of sample means) for a population with a mean of 7</a:t>
            </a:r>
          </a:p>
          <a:p>
            <a:pPr marL="298450" indent="-285750">
              <a:lnSpc>
                <a:spcPct val="100000"/>
              </a:lnSpc>
              <a:spcAft>
                <a:spcPts val="600"/>
              </a:spcAft>
              <a:buFont typeface="Arial" panose="020B0604020202020204" pitchFamily="34" charset="0"/>
              <a:buChar char="•"/>
            </a:pPr>
            <a:r>
              <a:rPr lang="en-US" sz="2800" dirty="0">
                <a:cs typeface="Source Sans Pro Light"/>
              </a:rPr>
              <a:t>But we can’t </a:t>
            </a:r>
            <a:r>
              <a:rPr lang="en-US" sz="2800" b="1" dirty="0">
                <a:cs typeface="Source Sans Pro Light"/>
              </a:rPr>
              <a:t>actually</a:t>
            </a:r>
            <a:r>
              <a:rPr lang="en-US" sz="2800" dirty="0">
                <a:cs typeface="Source Sans Pro Light"/>
              </a:rPr>
              <a:t> draw a bajillion samples from the population! </a:t>
            </a:r>
          </a:p>
          <a:p>
            <a:pPr marL="755650" lvl="1" indent="-285750">
              <a:spcAft>
                <a:spcPts val="600"/>
              </a:spcAft>
              <a:buFont typeface="Arial" panose="020B0604020202020204" pitchFamily="34" charset="0"/>
              <a:buChar char="•"/>
            </a:pPr>
            <a:r>
              <a:rPr lang="en-US" sz="2800" dirty="0">
                <a:cs typeface="Source Sans Pro Light"/>
              </a:rPr>
              <a:t>Sampling distributions will be different based on what the population characteristics are </a:t>
            </a:r>
          </a:p>
          <a:p>
            <a:pPr marL="298450" indent="-285750">
              <a:spcAft>
                <a:spcPts val="600"/>
              </a:spcAft>
              <a:buFont typeface="Arial" panose="020B0604020202020204" pitchFamily="34" charset="0"/>
              <a:buChar char="•"/>
            </a:pPr>
            <a:r>
              <a:rPr lang="en-US" sz="2800" b="1" u="sng" dirty="0">
                <a:solidFill>
                  <a:srgbClr val="7030A0"/>
                </a:solidFill>
                <a:cs typeface="Source Sans Pro Light"/>
              </a:rPr>
              <a:t>Central Limit Theorem </a:t>
            </a:r>
            <a:r>
              <a:rPr lang="en-US" sz="2800" dirty="0">
                <a:solidFill>
                  <a:srgbClr val="7030A0"/>
                </a:solidFill>
                <a:cs typeface="Source Sans Pro Light"/>
              </a:rPr>
              <a:t>helps us figure out what the sampling distribution for the mean is for </a:t>
            </a:r>
            <a:r>
              <a:rPr lang="en-US" sz="2800" b="1" dirty="0">
                <a:solidFill>
                  <a:srgbClr val="7030A0"/>
                </a:solidFill>
                <a:cs typeface="Source Sans Pro Light"/>
              </a:rPr>
              <a:t>any</a:t>
            </a:r>
            <a:r>
              <a:rPr lang="en-US" sz="2800" dirty="0">
                <a:solidFill>
                  <a:srgbClr val="7030A0"/>
                </a:solidFill>
                <a:cs typeface="Source Sans Pro Light"/>
              </a:rPr>
              <a:t> population, provided a few conditions are met</a:t>
            </a:r>
          </a:p>
        </p:txBody>
      </p:sp>
      <p:sp>
        <p:nvSpPr>
          <p:cNvPr id="22" name="object 22"/>
          <p:cNvSpPr txBox="1"/>
          <p:nvPr/>
        </p:nvSpPr>
        <p:spPr>
          <a:xfrm>
            <a:off x="665956" y="3335027"/>
            <a:ext cx="4806156" cy="566822"/>
          </a:xfrm>
          <a:prstGeom prst="rect">
            <a:avLst/>
          </a:prstGeom>
        </p:spPr>
        <p:txBody>
          <a:bodyPr vert="horz" wrap="square" lIns="0" tIns="12700" rIns="0" bIns="0" rtlCol="0">
            <a:spAutoFit/>
          </a:bodyPr>
          <a:lstStyle/>
          <a:p>
            <a:pPr marL="12700">
              <a:spcBef>
                <a:spcPts val="100"/>
              </a:spcBef>
            </a:pPr>
            <a:r>
              <a:rPr lang="en-US" sz="3600" b="1" spc="-10" dirty="0">
                <a:solidFill>
                  <a:srgbClr val="7030A0"/>
                </a:solidFill>
                <a:cs typeface="Source Sans Pro Light"/>
              </a:rPr>
              <a:t>Example</a:t>
            </a:r>
            <a:endParaRPr sz="3600" b="1" dirty="0">
              <a:solidFill>
                <a:srgbClr val="7030A0"/>
              </a:solidFill>
              <a:cs typeface="Source Sans Pro Light"/>
            </a:endParaRPr>
          </a:p>
        </p:txBody>
      </p:sp>
      <p:grpSp>
        <p:nvGrpSpPr>
          <p:cNvPr id="29" name="Group 28">
            <a:extLst>
              <a:ext uri="{FF2B5EF4-FFF2-40B4-BE49-F238E27FC236}">
                <a16:creationId xmlns:a16="http://schemas.microsoft.com/office/drawing/2014/main" id="{1D743BB0-F760-4639-92C9-9D37D1405502}"/>
              </a:ext>
            </a:extLst>
          </p:cNvPr>
          <p:cNvGrpSpPr/>
          <p:nvPr/>
        </p:nvGrpSpPr>
        <p:grpSpPr>
          <a:xfrm>
            <a:off x="0" y="6175916"/>
            <a:ext cx="3256756" cy="828000"/>
            <a:chOff x="0" y="4134484"/>
            <a:chExt cx="3256756" cy="828000"/>
          </a:xfrm>
          <a:solidFill>
            <a:srgbClr val="7030A0"/>
          </a:solidFill>
        </p:grpSpPr>
        <p:sp>
          <p:nvSpPr>
            <p:cNvPr id="23" name="object 23"/>
            <p:cNvSpPr/>
            <p:nvPr/>
          </p:nvSpPr>
          <p:spPr>
            <a:xfrm>
              <a:off x="0" y="4134484"/>
              <a:ext cx="3256756"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grpFill/>
          </p:spPr>
          <p:txBody>
            <a:bodyPr wrap="square" lIns="0" tIns="0" rIns="0" bIns="0" rtlCol="0"/>
            <a:lstStyle/>
            <a:p>
              <a:endParaRPr dirty="0"/>
            </a:p>
          </p:txBody>
        </p:sp>
        <p:sp>
          <p:nvSpPr>
            <p:cNvPr id="24" name="object 24"/>
            <p:cNvSpPr txBox="1"/>
            <p:nvPr/>
          </p:nvSpPr>
          <p:spPr>
            <a:xfrm>
              <a:off x="665956" y="4273297"/>
              <a:ext cx="2478008" cy="566822"/>
            </a:xfrm>
            <a:prstGeom prst="rect">
              <a:avLst/>
            </a:prstGeom>
            <a:grpFill/>
          </p:spPr>
          <p:txBody>
            <a:bodyPr vert="horz" wrap="square" lIns="0" tIns="12700" rIns="0" bIns="0" rtlCol="0">
              <a:spAutoFit/>
            </a:bodyPr>
            <a:lstStyle/>
            <a:p>
              <a:pPr marL="12700">
                <a:spcBef>
                  <a:spcPts val="100"/>
                </a:spcBef>
              </a:pPr>
              <a:r>
                <a:rPr lang="en-US" sz="3600" b="1" spc="5" dirty="0">
                  <a:solidFill>
                    <a:srgbClr val="FFFFFF"/>
                  </a:solidFill>
                  <a:cs typeface="Source Sans Pro Light"/>
                </a:rPr>
                <a:t>Approach</a:t>
              </a:r>
              <a:endParaRPr sz="3600" b="1" dirty="0">
                <a:cs typeface="Source Sans Pro Light"/>
              </a:endParaRPr>
            </a:p>
          </p:txBody>
        </p:sp>
      </p:grpSp>
      <p:grpSp>
        <p:nvGrpSpPr>
          <p:cNvPr id="52" name="Group 51">
            <a:extLst>
              <a:ext uri="{FF2B5EF4-FFF2-40B4-BE49-F238E27FC236}">
                <a16:creationId xmlns:a16="http://schemas.microsoft.com/office/drawing/2014/main" id="{985AB44F-D837-4737-86D1-C4E5A35B8AC4}"/>
              </a:ext>
            </a:extLst>
          </p:cNvPr>
          <p:cNvGrpSpPr/>
          <p:nvPr/>
        </p:nvGrpSpPr>
        <p:grpSpPr>
          <a:xfrm>
            <a:off x="-19844" y="546100"/>
            <a:ext cx="4800599" cy="828000"/>
            <a:chOff x="0" y="8642689"/>
            <a:chExt cx="4336348" cy="439424"/>
          </a:xfrm>
        </p:grpSpPr>
        <p:sp>
          <p:nvSpPr>
            <p:cNvPr id="53" name="object 4">
              <a:extLst>
                <a:ext uri="{FF2B5EF4-FFF2-40B4-BE49-F238E27FC236}">
                  <a16:creationId xmlns:a16="http://schemas.microsoft.com/office/drawing/2014/main" id="{6DB0E343-9628-4235-8038-621A98D250CA}"/>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54" name="object 5">
              <a:extLst>
                <a:ext uri="{FF2B5EF4-FFF2-40B4-BE49-F238E27FC236}">
                  <a16:creationId xmlns:a16="http://schemas.microsoft.com/office/drawing/2014/main" id="{CF5C245D-05EF-4DFD-8810-E437FF667919}"/>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55" name="object 9">
            <a:extLst>
              <a:ext uri="{FF2B5EF4-FFF2-40B4-BE49-F238E27FC236}">
                <a16:creationId xmlns:a16="http://schemas.microsoft.com/office/drawing/2014/main" id="{290C40E7-4402-4FD6-90CE-5CDF3FC9D08D}"/>
              </a:ext>
            </a:extLst>
          </p:cNvPr>
          <p:cNvSpPr txBox="1"/>
          <p:nvPr/>
        </p:nvSpPr>
        <p:spPr>
          <a:xfrm>
            <a:off x="665956" y="687176"/>
            <a:ext cx="3581400" cy="566822"/>
          </a:xfrm>
          <a:prstGeom prst="rect">
            <a:avLst/>
          </a:prstGeom>
        </p:spPr>
        <p:txBody>
          <a:bodyPr vert="horz" wrap="square" lIns="0" tIns="12700" rIns="0" bIns="0" rtlCol="0">
            <a:spAutoFit/>
          </a:bodyPr>
          <a:lstStyle/>
          <a:p>
            <a:pPr marL="12700">
              <a:lnSpc>
                <a:spcPct val="100000"/>
              </a:lnSpc>
              <a:spcBef>
                <a:spcPts val="100"/>
              </a:spcBef>
            </a:pPr>
            <a:r>
              <a:rPr lang="en-US" sz="3600" b="1" spc="-5" dirty="0">
                <a:solidFill>
                  <a:srgbClr val="FFFFFF"/>
                </a:solidFill>
                <a:cs typeface="Source Sans Pro Light"/>
              </a:rPr>
              <a:t>Question</a:t>
            </a:r>
            <a:endParaRPr lang="cs-CZ" sz="3600" b="1" dirty="0">
              <a:cs typeface="Source Sans Pr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1A56C1B5-1305-4BF1-ADC7-4900FC4F5C06}"/>
              </a:ext>
            </a:extLst>
          </p:cNvPr>
          <p:cNvGrpSpPr/>
          <p:nvPr/>
        </p:nvGrpSpPr>
        <p:grpSpPr>
          <a:xfrm>
            <a:off x="-794" y="546100"/>
            <a:ext cx="3256757" cy="828000"/>
            <a:chOff x="0" y="5270500"/>
            <a:chExt cx="3256757" cy="828000"/>
          </a:xfrm>
        </p:grpSpPr>
        <p:sp>
          <p:nvSpPr>
            <p:cNvPr id="25" name="object 25"/>
            <p:cNvSpPr/>
            <p:nvPr/>
          </p:nvSpPr>
          <p:spPr>
            <a:xfrm>
              <a:off x="0" y="52705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8201"/>
            </a:solidFill>
          </p:spPr>
          <p:txBody>
            <a:bodyPr wrap="square" lIns="0" tIns="0" rIns="0" bIns="0" rtlCol="0"/>
            <a:lstStyle/>
            <a:p>
              <a:endParaRPr dirty="0"/>
            </a:p>
          </p:txBody>
        </p:sp>
        <p:sp>
          <p:nvSpPr>
            <p:cNvPr id="26" name="object 26"/>
            <p:cNvSpPr txBox="1"/>
            <p:nvPr/>
          </p:nvSpPr>
          <p:spPr>
            <a:xfrm>
              <a:off x="665956" y="5436389"/>
              <a:ext cx="2561858" cy="443711"/>
            </a:xfrm>
            <a:prstGeom prst="rect">
              <a:avLst/>
            </a:prstGeom>
          </p:spPr>
          <p:txBody>
            <a:bodyPr vert="horz" wrap="square" lIns="0" tIns="12700" rIns="0" bIns="0" rtlCol="0">
              <a:spAutoFit/>
            </a:bodyPr>
            <a:lstStyle/>
            <a:p>
              <a:pPr marL="12700">
                <a:spcBef>
                  <a:spcPts val="100"/>
                </a:spcBef>
              </a:pPr>
              <a:r>
                <a:rPr lang="en-US" sz="2800" b="1" spc="-30" dirty="0">
                  <a:solidFill>
                    <a:srgbClr val="0070C0"/>
                  </a:solidFill>
                  <a:cs typeface="Source Sans Pro Light"/>
                </a:rPr>
                <a:t>Recap</a:t>
              </a:r>
              <a:endParaRPr sz="2800" b="1" dirty="0">
                <a:solidFill>
                  <a:srgbClr val="0070C0"/>
                </a:solidFill>
                <a:cs typeface="Source Sans Pro Light"/>
              </a:endParaRPr>
            </a:p>
          </p:txBody>
        </p:sp>
      </p:grpSp>
      <p:pic>
        <p:nvPicPr>
          <p:cNvPr id="4" name="Picture 3">
            <a:extLst>
              <a:ext uri="{FF2B5EF4-FFF2-40B4-BE49-F238E27FC236}">
                <a16:creationId xmlns:a16="http://schemas.microsoft.com/office/drawing/2014/main" id="{B30FE763-DBCE-46A5-991D-17D65ACFC354}"/>
              </a:ext>
            </a:extLst>
          </p:cNvPr>
          <p:cNvPicPr>
            <a:picLocks noChangeAspect="1"/>
          </p:cNvPicPr>
          <p:nvPr/>
        </p:nvPicPr>
        <p:blipFill>
          <a:blip r:embed="rId2"/>
          <a:stretch>
            <a:fillRect/>
          </a:stretch>
        </p:blipFill>
        <p:spPr>
          <a:xfrm>
            <a:off x="5237956" y="317500"/>
            <a:ext cx="9197083" cy="4782483"/>
          </a:xfrm>
          <a:prstGeom prst="rect">
            <a:avLst/>
          </a:prstGeom>
        </p:spPr>
      </p:pic>
      <p:pic>
        <p:nvPicPr>
          <p:cNvPr id="5" name="Picture 4">
            <a:extLst>
              <a:ext uri="{FF2B5EF4-FFF2-40B4-BE49-F238E27FC236}">
                <a16:creationId xmlns:a16="http://schemas.microsoft.com/office/drawing/2014/main" id="{96B28E91-EFDA-4ABA-8714-8E48C2F0EC77}"/>
              </a:ext>
            </a:extLst>
          </p:cNvPr>
          <p:cNvPicPr>
            <a:picLocks noChangeAspect="1"/>
          </p:cNvPicPr>
          <p:nvPr/>
        </p:nvPicPr>
        <p:blipFill>
          <a:blip r:embed="rId3"/>
          <a:stretch>
            <a:fillRect/>
          </a:stretch>
        </p:blipFill>
        <p:spPr>
          <a:xfrm>
            <a:off x="5237956" y="5900861"/>
            <a:ext cx="8610600" cy="3977357"/>
          </a:xfrm>
          <a:prstGeom prst="rect">
            <a:avLst/>
          </a:prstGeom>
        </p:spPr>
      </p:pic>
    </p:spTree>
    <p:extLst>
      <p:ext uri="{BB962C8B-B14F-4D97-AF65-F5344CB8AC3E}">
        <p14:creationId xmlns:p14="http://schemas.microsoft.com/office/powerpoint/2010/main" val="245451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5314155" cy="828000"/>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FFFFFF"/>
                </a:solidFill>
                <a:cs typeface="Source Sans Pro Light"/>
              </a:rPr>
              <a:t>Normal Distribution</a:t>
            </a:r>
            <a:endParaRPr lang="cs-CZ" sz="2800" b="1" dirty="0">
              <a:cs typeface="Source Sans Pro Light"/>
            </a:endParaRPr>
          </a:p>
        </p:txBody>
      </p:sp>
      <mc:AlternateContent xmlns:mc="http://schemas.openxmlformats.org/markup-compatibility/2006" xmlns:a14="http://schemas.microsoft.com/office/drawing/2010/main">
        <mc:Choice Requires="a14">
          <p:sp>
            <p:nvSpPr>
              <p:cNvPr id="12" name="object 10">
                <a:extLst>
                  <a:ext uri="{FF2B5EF4-FFF2-40B4-BE49-F238E27FC236}">
                    <a16:creationId xmlns:a16="http://schemas.microsoft.com/office/drawing/2014/main" id="{4B00ADBE-6249-46EB-B9DA-3742A4C1861C}"/>
                  </a:ext>
                </a:extLst>
              </p:cNvPr>
              <p:cNvSpPr txBox="1"/>
              <p:nvPr/>
            </p:nvSpPr>
            <p:spPr>
              <a:xfrm>
                <a:off x="971550" y="1689100"/>
                <a:ext cx="17220406" cy="990015"/>
              </a:xfrm>
              <a:prstGeom prst="rect">
                <a:avLst/>
              </a:prstGeom>
            </p:spPr>
            <p:txBody>
              <a:bodyPr vert="horz" wrap="square" lIns="0" tIns="5080" rIns="0" bIns="0" rtlCol="0">
                <a:spAutoFit/>
              </a:bodyPr>
              <a:lstStyle/>
              <a:p>
                <a:pPr marL="12700" marR="5080" algn="just">
                  <a:lnSpc>
                    <a:spcPct val="100000"/>
                  </a:lnSpc>
                  <a:spcBef>
                    <a:spcPts val="100"/>
                  </a:spcBef>
                </a:pPr>
                <a:r>
                  <a:rPr lang="en-US" sz="3200" dirty="0">
                    <a:cs typeface="Source Sans Pro Light"/>
                  </a:rPr>
                  <a:t>If observations follow a </a:t>
                </a:r>
                <a:r>
                  <a:rPr lang="en-US" sz="3200" b="1" dirty="0">
                    <a:cs typeface="Source Sans Pro Light"/>
                  </a:rPr>
                  <a:t>normal distribution</a:t>
                </a:r>
                <a:r>
                  <a:rPr lang="en-US" sz="3200" dirty="0">
                    <a:cs typeface="Source Sans Pro Light"/>
                  </a:rPr>
                  <a:t>, then we can make </a:t>
                </a:r>
                <a:r>
                  <a:rPr lang="en-US" sz="3200" b="1" dirty="0">
                    <a:cs typeface="Source Sans Pro Light"/>
                  </a:rPr>
                  <a:t>probabilistic statements</a:t>
                </a:r>
                <a:r>
                  <a:rPr lang="en-US" sz="3200" dirty="0">
                    <a:cs typeface="Source Sans Pro Light"/>
                  </a:rPr>
                  <a:t> using just the </a:t>
                </a:r>
                <a:r>
                  <a:rPr lang="en-US" sz="3200" b="1" dirty="0">
                    <a:solidFill>
                      <a:srgbClr val="0070C0"/>
                    </a:solidFill>
                    <a:cs typeface="Source Sans Pro Light"/>
                  </a:rPr>
                  <a:t>mean</a:t>
                </a:r>
                <a:r>
                  <a:rPr lang="en-US" sz="3200" dirty="0">
                    <a:cs typeface="Source Sans Pro Light"/>
                  </a:rPr>
                  <a:t> </a:t>
                </a:r>
                <a14:m>
                  <m:oMath xmlns:m="http://schemas.openxmlformats.org/officeDocument/2006/math">
                    <m:r>
                      <a:rPr lang="en-US" sz="3200" b="1" i="1">
                        <a:latin typeface="Cambria Math" panose="02040503050406030204" pitchFamily="18" charset="0"/>
                        <a:ea typeface="Cambria Math" panose="02040503050406030204" pitchFamily="18" charset="0"/>
                        <a:cs typeface="Source Sans Pro Light"/>
                      </a:rPr>
                      <m:t>𝝁</m:t>
                    </m:r>
                    <m:r>
                      <a:rPr lang="en-US" sz="3200" i="1">
                        <a:latin typeface="Cambria Math" panose="02040503050406030204" pitchFamily="18" charset="0"/>
                        <a:ea typeface="Cambria Math" panose="02040503050406030204" pitchFamily="18" charset="0"/>
                        <a:cs typeface="Source Sans Pro Light"/>
                      </a:rPr>
                      <m:t> </m:t>
                    </m:r>
                  </m:oMath>
                </a14:m>
                <a:r>
                  <a:rPr lang="en-US" sz="3200" dirty="0">
                    <a:cs typeface="Source Sans Pro Light"/>
                  </a:rPr>
                  <a:t>and </a:t>
                </a:r>
                <a:r>
                  <a:rPr lang="en-US" sz="3200" b="1" dirty="0">
                    <a:solidFill>
                      <a:srgbClr val="0070C0"/>
                    </a:solidFill>
                    <a:cs typeface="Source Sans Pro Light"/>
                  </a:rPr>
                  <a:t>standard</a:t>
                </a:r>
                <a:r>
                  <a:rPr lang="en-US" sz="3200" b="1" dirty="0">
                    <a:cs typeface="Source Sans Pro Light"/>
                  </a:rPr>
                  <a:t> </a:t>
                </a:r>
                <a:r>
                  <a:rPr lang="en-US" sz="3200" b="1" dirty="0">
                    <a:solidFill>
                      <a:srgbClr val="0070C0"/>
                    </a:solidFill>
                    <a:cs typeface="Source Sans Pro Light"/>
                  </a:rPr>
                  <a:t>deviation</a:t>
                </a:r>
                <a:r>
                  <a:rPr lang="en-US" sz="3200" dirty="0">
                    <a:cs typeface="Source Sans Pro Light"/>
                  </a:rPr>
                  <a:t> </a:t>
                </a:r>
                <a14:m>
                  <m:oMath xmlns:m="http://schemas.openxmlformats.org/officeDocument/2006/math">
                    <m:r>
                      <a:rPr lang="en-US" sz="3200" b="1" i="1" smtClean="0">
                        <a:latin typeface="Cambria Math" panose="02040503050406030204" pitchFamily="18" charset="0"/>
                        <a:ea typeface="Cambria Math" panose="02040503050406030204" pitchFamily="18" charset="0"/>
                        <a:cs typeface="Source Sans Pro Light"/>
                      </a:rPr>
                      <m:t>𝝈</m:t>
                    </m:r>
                  </m:oMath>
                </a14:m>
                <a:endParaRPr lang="en-US" sz="3200" b="1" dirty="0">
                  <a:cs typeface="Source Sans Pro Light"/>
                </a:endParaRPr>
              </a:p>
            </p:txBody>
          </p:sp>
        </mc:Choice>
        <mc:Fallback xmlns="">
          <p:sp>
            <p:nvSpPr>
              <p:cNvPr id="12" name="object 10">
                <a:extLst>
                  <a:ext uri="{FF2B5EF4-FFF2-40B4-BE49-F238E27FC236}">
                    <a16:creationId xmlns:a16="http://schemas.microsoft.com/office/drawing/2014/main" id="{4B00ADBE-6249-46EB-B9DA-3742A4C1861C}"/>
                  </a:ext>
                </a:extLst>
              </p:cNvPr>
              <p:cNvSpPr txBox="1">
                <a:spLocks noRot="1" noChangeAspect="1" noMove="1" noResize="1" noEditPoints="1" noAdjustHandles="1" noChangeArrowheads="1" noChangeShapeType="1" noTextEdit="1"/>
              </p:cNvSpPr>
              <p:nvPr/>
            </p:nvSpPr>
            <p:spPr>
              <a:xfrm>
                <a:off x="971550" y="1689100"/>
                <a:ext cx="17220406" cy="990015"/>
              </a:xfrm>
              <a:prstGeom prst="rect">
                <a:avLst/>
              </a:prstGeom>
              <a:blipFill>
                <a:blip r:embed="rId2"/>
                <a:stretch>
                  <a:fillRect l="-1345" t="-12346" r="-1416" b="-24691"/>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39D93F34-8E61-482E-B706-DDB740F796B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839" y="3815936"/>
            <a:ext cx="8391118" cy="5634037"/>
          </a:xfrm>
          <a:prstGeom prst="rect">
            <a:avLst/>
          </a:prstGeom>
        </p:spPr>
      </p:pic>
      <p:pic>
        <p:nvPicPr>
          <p:cNvPr id="3" name="Picture 2">
            <a:extLst>
              <a:ext uri="{FF2B5EF4-FFF2-40B4-BE49-F238E27FC236}">
                <a16:creationId xmlns:a16="http://schemas.microsoft.com/office/drawing/2014/main" id="{3575E476-66EF-42DD-9424-1D13734F65AE}"/>
              </a:ext>
            </a:extLst>
          </p:cNvPr>
          <p:cNvPicPr>
            <a:picLocks noChangeAspect="1"/>
          </p:cNvPicPr>
          <p:nvPr/>
        </p:nvPicPr>
        <p:blipFill rotWithShape="1">
          <a:blip r:embed="rId4"/>
          <a:srcRect l="5141"/>
          <a:stretch/>
        </p:blipFill>
        <p:spPr>
          <a:xfrm>
            <a:off x="9962357" y="3815936"/>
            <a:ext cx="8626294" cy="5812454"/>
          </a:xfrm>
          <a:prstGeom prst="rect">
            <a:avLst/>
          </a:prstGeom>
        </p:spPr>
      </p:pic>
    </p:spTree>
    <p:extLst>
      <p:ext uri="{BB962C8B-B14F-4D97-AF65-F5344CB8AC3E}">
        <p14:creationId xmlns:p14="http://schemas.microsoft.com/office/powerpoint/2010/main" val="363228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5314155" cy="828000"/>
            <a:chOff x="564554" y="8642689"/>
            <a:chExt cx="3496471" cy="439424"/>
          </a:xfrm>
          <a:solidFill>
            <a:schemeClr val="accent2"/>
          </a:solidFill>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FFFFFF"/>
                </a:solidFill>
                <a:cs typeface="Source Sans Pro Light"/>
              </a:rPr>
              <a:t>Example</a:t>
            </a:r>
            <a:endParaRPr lang="cs-CZ" sz="2800" b="1" dirty="0">
              <a:cs typeface="Source Sans Pro Light"/>
            </a:endParaRPr>
          </a:p>
        </p:txBody>
      </p:sp>
      <mc:AlternateContent xmlns:mc="http://schemas.openxmlformats.org/markup-compatibility/2006" xmlns:a14="http://schemas.microsoft.com/office/drawing/2010/main">
        <mc:Choice Requires="a14">
          <p:sp>
            <p:nvSpPr>
              <p:cNvPr id="12" name="object 10">
                <a:extLst>
                  <a:ext uri="{FF2B5EF4-FFF2-40B4-BE49-F238E27FC236}">
                    <a16:creationId xmlns:a16="http://schemas.microsoft.com/office/drawing/2014/main" id="{4B00ADBE-6249-46EB-B9DA-3742A4C1861C}"/>
                  </a:ext>
                </a:extLst>
              </p:cNvPr>
              <p:cNvSpPr txBox="1"/>
              <p:nvPr/>
            </p:nvSpPr>
            <p:spPr>
              <a:xfrm>
                <a:off x="361156" y="1689100"/>
                <a:ext cx="17830800" cy="7991227"/>
              </a:xfrm>
              <a:prstGeom prst="rect">
                <a:avLst/>
              </a:prstGeom>
            </p:spPr>
            <p:txBody>
              <a:bodyPr vert="horz" wrap="square" lIns="0" tIns="5080" rIns="0" bIns="0" rtlCol="0">
                <a:spAutoFit/>
              </a:bodyPr>
              <a:lstStyle/>
              <a:p>
                <a:pPr marL="12700" marR="5080" algn="just">
                  <a:lnSpc>
                    <a:spcPct val="100000"/>
                  </a:lnSpc>
                  <a:spcBef>
                    <a:spcPts val="100"/>
                  </a:spcBef>
                </a:pPr>
                <a:r>
                  <a:rPr lang="en-US" sz="3200" dirty="0">
                    <a:cs typeface="Source Sans Pro Light"/>
                  </a:rPr>
                  <a:t>What is the probability of observing a value of 6.3 or less if the </a:t>
                </a:r>
                <a:r>
                  <a:rPr lang="en-US" sz="3200" b="1" dirty="0">
                    <a:solidFill>
                      <a:srgbClr val="0070C0"/>
                    </a:solidFill>
                    <a:cs typeface="Source Sans Pro Light"/>
                  </a:rPr>
                  <a:t>mean</a:t>
                </a:r>
                <a:r>
                  <a:rPr lang="en-US" sz="3200" dirty="0">
                    <a:solidFill>
                      <a:srgbClr val="0070C0"/>
                    </a:solidFill>
                    <a:cs typeface="Source Sans Pro Light"/>
                  </a:rPr>
                  <a:t> </a:t>
                </a:r>
                <a:r>
                  <a:rPr lang="en-US" sz="3200" dirty="0">
                    <a:cs typeface="Source Sans Pro Light"/>
                  </a:rPr>
                  <a:t>is 8 and the </a:t>
                </a:r>
                <a:r>
                  <a:rPr lang="en-US" sz="3200" b="1" dirty="0">
                    <a:solidFill>
                      <a:srgbClr val="0070C0"/>
                    </a:solidFill>
                    <a:cs typeface="Source Sans Pro Light"/>
                  </a:rPr>
                  <a:t>standard</a:t>
                </a:r>
                <a:r>
                  <a:rPr lang="en-US" sz="3200" b="1" dirty="0">
                    <a:cs typeface="Source Sans Pro Light"/>
                  </a:rPr>
                  <a:t> </a:t>
                </a:r>
                <a:r>
                  <a:rPr lang="en-US" sz="3200" b="1" dirty="0">
                    <a:solidFill>
                      <a:srgbClr val="0070C0"/>
                    </a:solidFill>
                    <a:cs typeface="Source Sans Pro Light"/>
                  </a:rPr>
                  <a:t>deviation</a:t>
                </a:r>
                <a:r>
                  <a:rPr lang="en-US" sz="3200" dirty="0">
                    <a:solidFill>
                      <a:srgbClr val="0070C0"/>
                    </a:solidFill>
                    <a:cs typeface="Source Sans Pro Light"/>
                  </a:rPr>
                  <a:t> </a:t>
                </a:r>
                <a:r>
                  <a:rPr lang="en-US" sz="3200" dirty="0">
                    <a:cs typeface="Source Sans Pro Light"/>
                  </a:rPr>
                  <a:t>is 3?</a:t>
                </a:r>
              </a:p>
              <a:p>
                <a:pPr marL="469900" marR="5080" indent="-457200" algn="just">
                  <a:lnSpc>
                    <a:spcPct val="100000"/>
                  </a:lnSpc>
                  <a:spcBef>
                    <a:spcPts val="100"/>
                  </a:spcBef>
                  <a:buFont typeface="Arial" panose="020B0604020202020204" pitchFamily="34" charset="0"/>
                  <a:buChar char="•"/>
                </a:pPr>
                <a14:m>
                  <m:oMath xmlns:m="http://schemas.openxmlformats.org/officeDocument/2006/math">
                    <m:d>
                      <m:dPr>
                        <m:ctrlPr>
                          <a:rPr lang="en-US" sz="3200" b="1" i="1" smtClean="0">
                            <a:latin typeface="Cambria Math" panose="02040503050406030204" pitchFamily="18" charset="0"/>
                            <a:ea typeface="Cambria Math" panose="02040503050406030204" pitchFamily="18" charset="0"/>
                          </a:rPr>
                        </m:ctrlPr>
                      </m:dPr>
                      <m:e>
                        <m:r>
                          <a:rPr lang="en-US" sz="3200" b="1" i="1">
                            <a:latin typeface="Cambria Math" panose="02040503050406030204" pitchFamily="18" charset="0"/>
                            <a:ea typeface="Cambria Math" panose="02040503050406030204" pitchFamily="18" charset="0"/>
                            <a:cs typeface="Source Sans Pro Light"/>
                          </a:rPr>
                          <m:t>𝝁</m:t>
                        </m:r>
                        <m:r>
                          <a:rPr lang="en-US" sz="3200" b="1" i="1" smtClean="0">
                            <a:latin typeface="Cambria Math" panose="02040503050406030204" pitchFamily="18" charset="0"/>
                            <a:ea typeface="Cambria Math" panose="02040503050406030204" pitchFamily="18" charset="0"/>
                            <a:cs typeface="Source Sans Pro Light"/>
                          </a:rPr>
                          <m:t>=</m:t>
                        </m:r>
                        <m:r>
                          <a:rPr lang="en-US" sz="3200" b="1" i="1" smtClean="0">
                            <a:latin typeface="Cambria Math" panose="02040503050406030204" pitchFamily="18" charset="0"/>
                            <a:ea typeface="Cambria Math" panose="02040503050406030204" pitchFamily="18" charset="0"/>
                            <a:cs typeface="Source Sans Pro Light"/>
                          </a:rPr>
                          <m:t>𝟖</m:t>
                        </m:r>
                      </m:e>
                    </m:d>
                  </m:oMath>
                </a14:m>
                <a:r>
                  <a:rPr lang="en-US" sz="3200" b="1" dirty="0">
                    <a:ea typeface="Cambria Math" panose="02040503050406030204" pitchFamily="18" charset="0"/>
                  </a:rPr>
                  <a:t> </a:t>
                </a:r>
                <a:r>
                  <a:rPr lang="en-US" sz="3200" dirty="0">
                    <a:ea typeface="Cambria Math" panose="02040503050406030204" pitchFamily="18" charset="0"/>
                  </a:rPr>
                  <a:t>and</a:t>
                </a:r>
                <a:r>
                  <a:rPr lang="en-US" sz="3200" b="1" dirty="0">
                    <a:ea typeface="Cambria Math" panose="02040503050406030204" pitchFamily="18" charset="0"/>
                  </a:rPr>
                  <a:t> </a:t>
                </a:r>
                <a14:m>
                  <m:oMath xmlns:m="http://schemas.openxmlformats.org/officeDocument/2006/math">
                    <m:d>
                      <m:dPr>
                        <m:ctrlPr>
                          <a:rPr lang="en-US" sz="3200" b="1" i="1">
                            <a:latin typeface="Cambria Math" panose="02040503050406030204" pitchFamily="18" charset="0"/>
                            <a:ea typeface="Cambria Math" panose="02040503050406030204" pitchFamily="18" charset="0"/>
                          </a:rPr>
                        </m:ctrlPr>
                      </m:dPr>
                      <m:e>
                        <m:r>
                          <a:rPr lang="en-US" sz="3200" b="1" i="1">
                            <a:latin typeface="Cambria Math" panose="02040503050406030204" pitchFamily="18" charset="0"/>
                            <a:ea typeface="Cambria Math" panose="02040503050406030204" pitchFamily="18" charset="0"/>
                            <a:cs typeface="Source Sans Pro Light"/>
                          </a:rPr>
                          <m:t>𝝈</m:t>
                        </m:r>
                        <m:r>
                          <a:rPr lang="en-US" sz="3200" b="1" i="1">
                            <a:latin typeface="Cambria Math" panose="02040503050406030204" pitchFamily="18" charset="0"/>
                            <a:ea typeface="Cambria Math" panose="02040503050406030204" pitchFamily="18" charset="0"/>
                            <a:cs typeface="Source Sans Pro Light"/>
                          </a:rPr>
                          <m:t>=</m:t>
                        </m:r>
                        <m:r>
                          <a:rPr lang="en-US" sz="3200" b="1" i="1">
                            <a:latin typeface="Cambria Math" panose="02040503050406030204" pitchFamily="18" charset="0"/>
                            <a:ea typeface="Cambria Math" panose="02040503050406030204" pitchFamily="18" charset="0"/>
                            <a:cs typeface="Source Sans Pro Light"/>
                          </a:rPr>
                          <m:t>𝟑</m:t>
                        </m:r>
                      </m:e>
                    </m:d>
                  </m:oMath>
                </a14:m>
                <a:endParaRPr lang="en-US" sz="3200" dirty="0">
                  <a:cs typeface="Source Sans Pro Light"/>
                </a:endParaRPr>
              </a:p>
              <a:p>
                <a:pPr marL="12700" marR="5080" algn="just">
                  <a:lnSpc>
                    <a:spcPct val="100000"/>
                  </a:lnSpc>
                  <a:spcBef>
                    <a:spcPts val="100"/>
                  </a:spcBef>
                </a:pPr>
                <a:endParaRPr lang="en-US" sz="3200" dirty="0">
                  <a:cs typeface="Source Sans Pro Light"/>
                </a:endParaRPr>
              </a:p>
              <a:p>
                <a:pPr marL="12700" marR="5080" algn="just">
                  <a:lnSpc>
                    <a:spcPct val="100000"/>
                  </a:lnSpc>
                  <a:spcBef>
                    <a:spcPts val="100"/>
                  </a:spcBef>
                </a:pPr>
                <a:r>
                  <a:rPr lang="en-US" sz="3200" dirty="0">
                    <a:cs typeface="Source Sans Pro Light"/>
                  </a:rPr>
                  <a:t>If we convert our </a:t>
                </a:r>
                <a:r>
                  <a:rPr lang="en-US" sz="3200" b="1" dirty="0">
                    <a:cs typeface="Source Sans Pro Light"/>
                  </a:rPr>
                  <a:t>raw score</a:t>
                </a:r>
                <a:r>
                  <a:rPr lang="en-US" sz="3200" dirty="0">
                    <a:cs typeface="Source Sans Pro Light"/>
                  </a:rPr>
                  <a:t> of 6.3 to a </a:t>
                </a:r>
                <a:r>
                  <a:rPr lang="en-US" sz="3200" b="1" dirty="0">
                    <a:cs typeface="Source Sans Pro Light"/>
                  </a:rPr>
                  <a:t>z-score</a:t>
                </a:r>
                <a:r>
                  <a:rPr lang="en-US" sz="3200" dirty="0">
                    <a:cs typeface="Source Sans Pro Light"/>
                  </a:rPr>
                  <a:t>, we can use the </a:t>
                </a:r>
                <a:r>
                  <a:rPr lang="en-US" sz="3200" b="1" dirty="0">
                    <a:cs typeface="Source Sans Pro Light"/>
                  </a:rPr>
                  <a:t>standard normal curve </a:t>
                </a:r>
              </a:p>
              <a:p>
                <a:pPr marL="469900" marR="5080" indent="-457200" algn="just">
                  <a:lnSpc>
                    <a:spcPct val="100000"/>
                  </a:lnSpc>
                  <a:spcBef>
                    <a:spcPts val="100"/>
                  </a:spcBef>
                  <a:buFont typeface="Arial" panose="020B0604020202020204" pitchFamily="34" charset="0"/>
                  <a:buChar char="•"/>
                </a:pPr>
                <a:r>
                  <a:rPr lang="en-US" sz="3200" dirty="0">
                    <a:cs typeface="Source Sans Pro Light"/>
                  </a:rPr>
                  <a:t>Our original score of 6.3 was measured on a </a:t>
                </a:r>
                <a:r>
                  <a:rPr lang="en-US" sz="3200" b="1" dirty="0">
                    <a:cs typeface="Source Sans Pro Light"/>
                  </a:rPr>
                  <a:t>raw</a:t>
                </a:r>
                <a:r>
                  <a:rPr lang="en-US" sz="3200" dirty="0">
                    <a:cs typeface="Source Sans Pro Light"/>
                  </a:rPr>
                  <a:t> scale with mean of 8 and SD of 3</a:t>
                </a:r>
              </a:p>
              <a:p>
                <a:pPr marL="469900" marR="5080" indent="-457200" algn="just">
                  <a:lnSpc>
                    <a:spcPct val="100000"/>
                  </a:lnSpc>
                  <a:spcBef>
                    <a:spcPts val="100"/>
                  </a:spcBef>
                  <a:buFont typeface="Arial" panose="020B0604020202020204" pitchFamily="34" charset="0"/>
                  <a:buChar char="•"/>
                </a:pPr>
                <a:r>
                  <a:rPr lang="en-US" sz="3200" dirty="0">
                    <a:cs typeface="Source Sans Pro Light"/>
                  </a:rPr>
                  <a:t>We want to convert it to a score on a </a:t>
                </a:r>
                <a:r>
                  <a:rPr lang="en-US" sz="3200" b="1" dirty="0">
                    <a:cs typeface="Source Sans Pro Light"/>
                  </a:rPr>
                  <a:t>standard</a:t>
                </a:r>
                <a:r>
                  <a:rPr lang="en-US" sz="3200" dirty="0">
                    <a:cs typeface="Source Sans Pro Light"/>
                  </a:rPr>
                  <a:t> scale of </a:t>
                </a:r>
                <a14:m>
                  <m:oMath xmlns:m="http://schemas.openxmlformats.org/officeDocument/2006/math">
                    <m:d>
                      <m:dPr>
                        <m:ctrlPr>
                          <a:rPr lang="en-US" sz="3200" i="1" smtClean="0">
                            <a:latin typeface="Cambria Math" panose="02040503050406030204" pitchFamily="18" charset="0"/>
                          </a:rPr>
                        </m:ctrlPr>
                      </m:dPr>
                      <m:e>
                        <m:r>
                          <a:rPr lang="en-US" sz="3200" i="1" smtClean="0">
                            <a:latin typeface="Cambria Math" panose="02040503050406030204" pitchFamily="18" charset="0"/>
                            <a:ea typeface="Cambria Math" panose="02040503050406030204" pitchFamily="18" charset="0"/>
                          </a:rPr>
                          <m:t>𝜇</m:t>
                        </m:r>
                        <m:r>
                          <a:rPr lang="en-US" sz="3200" b="0" i="1" smtClean="0">
                            <a:latin typeface="Cambria Math" panose="02040503050406030204" pitchFamily="18" charset="0"/>
                            <a:ea typeface="Cambria Math" panose="02040503050406030204" pitchFamily="18" charset="0"/>
                          </a:rPr>
                          <m:t>=0, </m:t>
                        </m:r>
                        <m:r>
                          <a:rPr lang="en-US" sz="3200" b="0" i="1" smtClean="0">
                            <a:latin typeface="Cambria Math" panose="02040503050406030204" pitchFamily="18" charset="0"/>
                            <a:ea typeface="Cambria Math" panose="02040503050406030204" pitchFamily="18" charset="0"/>
                          </a:rPr>
                          <m:t>𝜎</m:t>
                        </m:r>
                        <m:r>
                          <a:rPr lang="en-US" sz="3200" b="0" i="1" smtClean="0">
                            <a:latin typeface="Cambria Math" panose="02040503050406030204" pitchFamily="18" charset="0"/>
                            <a:ea typeface="Cambria Math" panose="02040503050406030204" pitchFamily="18" charset="0"/>
                          </a:rPr>
                          <m:t>=1</m:t>
                        </m:r>
                      </m:e>
                    </m:d>
                  </m:oMath>
                </a14:m>
                <a:endParaRPr lang="en-US" sz="3200" dirty="0">
                  <a:cs typeface="Source Sans Pro Light"/>
                </a:endParaRPr>
              </a:p>
              <a:p>
                <a:pPr marL="12700" marR="5080" algn="just">
                  <a:lnSpc>
                    <a:spcPct val="100000"/>
                  </a:lnSpc>
                  <a:spcBef>
                    <a:spcPts val="100"/>
                  </a:spcBef>
                </a:pPr>
                <a:endParaRPr lang="en-US" sz="3200" dirty="0">
                  <a:cs typeface="Source Sans Pro Light"/>
                </a:endParaRPr>
              </a:p>
              <a:p>
                <a:pPr marL="12700" marR="5080" algn="just">
                  <a:lnSpc>
                    <a:spcPct val="100000"/>
                  </a:lnSpc>
                  <a:spcBef>
                    <a:spcPts val="100"/>
                  </a:spcBef>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cs typeface="Source Sans Pro Light"/>
                        </a:rPr>
                        <m:t>𝑧</m:t>
                      </m:r>
                      <m:r>
                        <a:rPr lang="en-US" sz="3200" b="0" i="1" smtClean="0">
                          <a:latin typeface="Cambria Math" panose="02040503050406030204" pitchFamily="18" charset="0"/>
                          <a:cs typeface="Source Sans Pro Light"/>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𝑋</m:t>
                          </m:r>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𝜇</m:t>
                          </m:r>
                        </m:num>
                        <m:den>
                          <m:r>
                            <a:rPr lang="en-US" sz="3200" b="0" i="1" smtClean="0">
                              <a:latin typeface="Cambria Math" panose="02040503050406030204" pitchFamily="18" charset="0"/>
                              <a:ea typeface="Cambria Math" panose="02040503050406030204" pitchFamily="18" charset="0"/>
                            </a:rPr>
                            <m:t>𝜎</m:t>
                          </m:r>
                        </m:den>
                      </m:f>
                      <m:r>
                        <a:rPr lang="en-US" sz="3200" b="0" i="1" smtClean="0">
                          <a:latin typeface="Cambria Math" panose="02040503050406030204" pitchFamily="18" charset="0"/>
                        </a:rPr>
                        <m:t> →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6.3−8</m:t>
                          </m:r>
                        </m:num>
                        <m:den>
                          <m:r>
                            <a:rPr lang="en-US" sz="3200" b="0" i="1" smtClean="0">
                              <a:latin typeface="Cambria Math" panose="02040503050406030204" pitchFamily="18" charset="0"/>
                            </a:rPr>
                            <m:t>3</m:t>
                          </m:r>
                        </m:den>
                      </m:f>
                      <m:r>
                        <a:rPr lang="en-US" sz="3200" b="0" i="1" smtClean="0">
                          <a:latin typeface="Cambria Math" panose="02040503050406030204" pitchFamily="18" charset="0"/>
                        </a:rPr>
                        <m:t> →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−1.7</m:t>
                          </m:r>
                        </m:num>
                        <m:den>
                          <m:r>
                            <a:rPr lang="en-US" sz="3200" b="0" i="1" smtClean="0">
                              <a:latin typeface="Cambria Math" panose="02040503050406030204" pitchFamily="18" charset="0"/>
                            </a:rPr>
                            <m:t>3</m:t>
                          </m:r>
                        </m:den>
                      </m:f>
                      <m:r>
                        <a:rPr lang="en-US" sz="3200" b="0" i="1" smtClean="0">
                          <a:latin typeface="Cambria Math" panose="02040503050406030204" pitchFamily="18" charset="0"/>
                        </a:rPr>
                        <m:t> →</m:t>
                      </m:r>
                      <m:r>
                        <a:rPr lang="en-US" sz="3200" b="1" i="1" smtClean="0">
                          <a:solidFill>
                            <a:schemeClr val="accent6">
                              <a:lumMod val="75000"/>
                            </a:schemeClr>
                          </a:solidFill>
                          <a:latin typeface="Cambria Math" panose="02040503050406030204" pitchFamily="18" charset="0"/>
                        </a:rPr>
                        <m:t>𝒛</m:t>
                      </m:r>
                      <m:r>
                        <a:rPr lang="en-US" sz="3200" b="1" i="1" smtClean="0">
                          <a:solidFill>
                            <a:schemeClr val="accent6">
                              <a:lumMod val="75000"/>
                            </a:schemeClr>
                          </a:solidFill>
                          <a:latin typeface="Cambria Math" panose="02040503050406030204" pitchFamily="18" charset="0"/>
                        </a:rPr>
                        <m:t>=−</m:t>
                      </m:r>
                      <m:r>
                        <a:rPr lang="en-US" sz="3200" b="1" i="1" smtClean="0">
                          <a:solidFill>
                            <a:schemeClr val="accent6">
                              <a:lumMod val="75000"/>
                            </a:schemeClr>
                          </a:solidFill>
                          <a:latin typeface="Cambria Math" panose="02040503050406030204" pitchFamily="18" charset="0"/>
                        </a:rPr>
                        <m:t>𝟎</m:t>
                      </m:r>
                      <m:r>
                        <a:rPr lang="en-US" sz="3200" b="1" i="1" smtClean="0">
                          <a:solidFill>
                            <a:schemeClr val="accent6">
                              <a:lumMod val="75000"/>
                            </a:schemeClr>
                          </a:solidFill>
                          <a:latin typeface="Cambria Math" panose="02040503050406030204" pitchFamily="18" charset="0"/>
                        </a:rPr>
                        <m:t>.</m:t>
                      </m:r>
                      <m:r>
                        <a:rPr lang="en-US" sz="3200" b="1" i="1" smtClean="0">
                          <a:solidFill>
                            <a:schemeClr val="accent6">
                              <a:lumMod val="75000"/>
                            </a:schemeClr>
                          </a:solidFill>
                          <a:latin typeface="Cambria Math" panose="02040503050406030204" pitchFamily="18" charset="0"/>
                        </a:rPr>
                        <m:t>𝟓𝟕</m:t>
                      </m:r>
                    </m:oMath>
                  </m:oMathPara>
                </a14:m>
                <a:endParaRPr lang="en-US" sz="3200" b="1" dirty="0">
                  <a:cs typeface="Source Sans Pro Light"/>
                </a:endParaRPr>
              </a:p>
              <a:p>
                <a:pPr marL="12700" marR="5080" algn="just">
                  <a:lnSpc>
                    <a:spcPct val="100000"/>
                  </a:lnSpc>
                  <a:spcBef>
                    <a:spcPts val="100"/>
                  </a:spcBef>
                </a:pPr>
                <a:endParaRPr lang="en-US" sz="3200" b="1" dirty="0">
                  <a:cs typeface="Source Sans Pro Light"/>
                </a:endParaRPr>
              </a:p>
              <a:p>
                <a:pPr marL="12700" marR="5080" algn="just">
                  <a:lnSpc>
                    <a:spcPct val="100000"/>
                  </a:lnSpc>
                  <a:spcBef>
                    <a:spcPts val="100"/>
                  </a:spcBef>
                </a:pPr>
                <a:r>
                  <a:rPr lang="en-US" sz="3200" dirty="0">
                    <a:solidFill>
                      <a:srgbClr val="7030A0"/>
                    </a:solidFill>
                    <a:cs typeface="Source Sans Pro Light"/>
                  </a:rPr>
                  <a:t>Now we compare our </a:t>
                </a:r>
                <a:r>
                  <a:rPr lang="en-US" sz="3200" b="1" dirty="0">
                    <a:solidFill>
                      <a:srgbClr val="7030A0"/>
                    </a:solidFill>
                    <a:cs typeface="Source Sans Pro Light"/>
                  </a:rPr>
                  <a:t>z-score</a:t>
                </a:r>
                <a:r>
                  <a:rPr lang="en-US" sz="3200" dirty="0">
                    <a:solidFill>
                      <a:srgbClr val="7030A0"/>
                    </a:solidFill>
                    <a:cs typeface="Source Sans Pro Light"/>
                  </a:rPr>
                  <a:t> of -0.57 to the standard</a:t>
                </a:r>
              </a:p>
              <a:p>
                <a:pPr marL="12700" marR="5080" algn="just">
                  <a:lnSpc>
                    <a:spcPct val="100000"/>
                  </a:lnSpc>
                  <a:spcBef>
                    <a:spcPts val="100"/>
                  </a:spcBef>
                </a:pPr>
                <a:r>
                  <a:rPr lang="en-US" sz="3200" dirty="0">
                    <a:solidFill>
                      <a:srgbClr val="7030A0"/>
                    </a:solidFill>
                    <a:cs typeface="Source Sans Pro Light"/>
                  </a:rPr>
                  <a:t>normal distribution (the </a:t>
                </a:r>
                <a:r>
                  <a:rPr lang="en-US" sz="3200" b="1" dirty="0">
                    <a:solidFill>
                      <a:srgbClr val="7030A0"/>
                    </a:solidFill>
                    <a:cs typeface="Source Sans Pro Light"/>
                  </a:rPr>
                  <a:t>z-distribution</a:t>
                </a:r>
                <a:r>
                  <a:rPr lang="en-US" sz="3200" dirty="0">
                    <a:solidFill>
                      <a:srgbClr val="7030A0"/>
                    </a:solidFill>
                    <a:cs typeface="Source Sans Pro Light"/>
                  </a:rPr>
                  <a:t>)</a:t>
                </a:r>
              </a:p>
              <a:p>
                <a:pPr marL="12700" marR="5080" algn="just">
                  <a:lnSpc>
                    <a:spcPct val="100000"/>
                  </a:lnSpc>
                  <a:spcBef>
                    <a:spcPts val="100"/>
                  </a:spcBef>
                </a:pPr>
                <a:endParaRPr lang="en-US" sz="3200" dirty="0">
                  <a:solidFill>
                    <a:srgbClr val="7030A0"/>
                  </a:solidFill>
                  <a:cs typeface="Source Sans Pro Light"/>
                </a:endParaRPr>
              </a:p>
              <a:p>
                <a:pPr marL="12700" marR="5080" algn="just">
                  <a:lnSpc>
                    <a:spcPct val="100000"/>
                  </a:lnSpc>
                  <a:spcBef>
                    <a:spcPts val="100"/>
                  </a:spcBef>
                </a:pPr>
                <a:r>
                  <a:rPr lang="en-US" sz="3200" dirty="0">
                    <a:solidFill>
                      <a:srgbClr val="002060"/>
                    </a:solidFill>
                    <a:cs typeface="Source Sans Pro Light"/>
                  </a:rPr>
                  <a:t>There is roughly a </a:t>
                </a:r>
                <a:r>
                  <a:rPr lang="en-US" sz="3200" b="1" dirty="0">
                    <a:solidFill>
                      <a:srgbClr val="002060"/>
                    </a:solidFill>
                    <a:cs typeface="Source Sans Pro Light"/>
                  </a:rPr>
                  <a:t>30%</a:t>
                </a:r>
                <a:r>
                  <a:rPr lang="en-US" sz="3200" dirty="0">
                    <a:solidFill>
                      <a:srgbClr val="002060"/>
                    </a:solidFill>
                    <a:cs typeface="Source Sans Pro Light"/>
                  </a:rPr>
                  <a:t> chance of observing a value</a:t>
                </a:r>
              </a:p>
              <a:p>
                <a:pPr marL="12700" marR="5080" algn="just">
                  <a:lnSpc>
                    <a:spcPct val="100000"/>
                  </a:lnSpc>
                  <a:spcBef>
                    <a:spcPts val="100"/>
                  </a:spcBef>
                </a:pPr>
                <a:r>
                  <a:rPr lang="en-US" sz="3200" dirty="0">
                    <a:solidFill>
                      <a:srgbClr val="002060"/>
                    </a:solidFill>
                    <a:cs typeface="Source Sans Pro Light"/>
                  </a:rPr>
                  <a:t>of 6.3 or less if scores are distributed normally and </a:t>
                </a:r>
              </a:p>
              <a:p>
                <a:pPr marL="12700" marR="5080" algn="just">
                  <a:lnSpc>
                    <a:spcPct val="100000"/>
                  </a:lnSpc>
                  <a:spcBef>
                    <a:spcPts val="100"/>
                  </a:spcBef>
                </a:pPr>
                <a:r>
                  <a:rPr lang="en-US" sz="3200" dirty="0">
                    <a:solidFill>
                      <a:srgbClr val="002060"/>
                    </a:solidFill>
                    <a:cs typeface="Source Sans Pro Light"/>
                  </a:rPr>
                  <a:t>the mean of the distribution is 8 and the SD is 3 </a:t>
                </a:r>
              </a:p>
            </p:txBody>
          </p:sp>
        </mc:Choice>
        <mc:Fallback xmlns="">
          <p:sp>
            <p:nvSpPr>
              <p:cNvPr id="12" name="object 10">
                <a:extLst>
                  <a:ext uri="{FF2B5EF4-FFF2-40B4-BE49-F238E27FC236}">
                    <a16:creationId xmlns:a16="http://schemas.microsoft.com/office/drawing/2014/main" id="{4B00ADBE-6249-46EB-B9DA-3742A4C1861C}"/>
                  </a:ext>
                </a:extLst>
              </p:cNvPr>
              <p:cNvSpPr txBox="1">
                <a:spLocks noRot="1" noChangeAspect="1" noMove="1" noResize="1" noEditPoints="1" noAdjustHandles="1" noChangeArrowheads="1" noChangeShapeType="1" noTextEdit="1"/>
              </p:cNvSpPr>
              <p:nvPr/>
            </p:nvSpPr>
            <p:spPr>
              <a:xfrm>
                <a:off x="361156" y="1689100"/>
                <a:ext cx="17830800" cy="7991227"/>
              </a:xfrm>
              <a:prstGeom prst="rect">
                <a:avLst/>
              </a:prstGeom>
              <a:blipFill>
                <a:blip r:embed="rId2"/>
                <a:stretch>
                  <a:fillRect l="-1299" t="-1526" b="-213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3575E476-66EF-42DD-9424-1D13734F65AE}"/>
              </a:ext>
            </a:extLst>
          </p:cNvPr>
          <p:cNvPicPr>
            <a:picLocks noChangeAspect="1"/>
          </p:cNvPicPr>
          <p:nvPr/>
        </p:nvPicPr>
        <p:blipFill rotWithShape="1">
          <a:blip r:embed="rId3">
            <a:extLst>
              <a:ext uri="{28A0092B-C50C-407E-A947-70E740481C1C}">
                <a14:useLocalDpi xmlns:a14="http://schemas.microsoft.com/office/drawing/2010/main" val="0"/>
              </a:ext>
            </a:extLst>
          </a:blip>
          <a:srcRect l="12441" r="12441"/>
          <a:stretch/>
        </p:blipFill>
        <p:spPr>
          <a:xfrm>
            <a:off x="9505156" y="4882585"/>
            <a:ext cx="7620000" cy="5134407"/>
          </a:xfrm>
          <a:prstGeom prst="rect">
            <a:avLst/>
          </a:prstGeom>
        </p:spPr>
      </p:pic>
    </p:spTree>
    <p:extLst>
      <p:ext uri="{BB962C8B-B14F-4D97-AF65-F5344CB8AC3E}">
        <p14:creationId xmlns:p14="http://schemas.microsoft.com/office/powerpoint/2010/main" val="162885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5314155" cy="828000"/>
            <a:chOff x="564554" y="8642689"/>
            <a:chExt cx="3496471" cy="439424"/>
          </a:xfrm>
          <a:solidFill>
            <a:schemeClr val="accent2"/>
          </a:solidFill>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FFFFFF"/>
                </a:solidFill>
                <a:cs typeface="Source Sans Pro Light"/>
              </a:rPr>
              <a:t>Connecting Back</a:t>
            </a:r>
            <a:endParaRPr lang="cs-CZ" sz="2800" b="1" dirty="0">
              <a:cs typeface="Source Sans Pro Light"/>
            </a:endParaRPr>
          </a:p>
        </p:txBody>
      </p:sp>
      <mc:AlternateContent xmlns:mc="http://schemas.openxmlformats.org/markup-compatibility/2006" xmlns:a14="http://schemas.microsoft.com/office/drawing/2010/main">
        <mc:Choice Requires="a14">
          <p:sp>
            <p:nvSpPr>
              <p:cNvPr id="12" name="object 10">
                <a:extLst>
                  <a:ext uri="{FF2B5EF4-FFF2-40B4-BE49-F238E27FC236}">
                    <a16:creationId xmlns:a16="http://schemas.microsoft.com/office/drawing/2014/main" id="{4B00ADBE-6249-46EB-B9DA-3742A4C1861C}"/>
                  </a:ext>
                </a:extLst>
              </p:cNvPr>
              <p:cNvSpPr txBox="1"/>
              <p:nvPr/>
            </p:nvSpPr>
            <p:spPr>
              <a:xfrm>
                <a:off x="361156" y="1689100"/>
                <a:ext cx="17830800" cy="8454494"/>
              </a:xfrm>
              <a:prstGeom prst="rect">
                <a:avLst/>
              </a:prstGeom>
            </p:spPr>
            <p:txBody>
              <a:bodyPr vert="horz" wrap="square" lIns="0" tIns="5080" rIns="0" bIns="0" rtlCol="0">
                <a:spAutoFit/>
              </a:bodyPr>
              <a:lstStyle/>
              <a:p>
                <a:pPr marL="12700" marR="5080" algn="just">
                  <a:lnSpc>
                    <a:spcPct val="100000"/>
                  </a:lnSpc>
                  <a:spcBef>
                    <a:spcPts val="100"/>
                  </a:spcBef>
                </a:pPr>
                <a:r>
                  <a:rPr lang="en-US" sz="3200" dirty="0">
                    <a:cs typeface="Source Sans Pro Light"/>
                  </a:rPr>
                  <a:t>This shows us why we like it when the sampling distribution is normal</a:t>
                </a:r>
              </a:p>
              <a:p>
                <a:pPr marL="469900" marR="5080" indent="-457200" algn="just">
                  <a:lnSpc>
                    <a:spcPct val="100000"/>
                  </a:lnSpc>
                  <a:spcBef>
                    <a:spcPts val="100"/>
                  </a:spcBef>
                  <a:buFont typeface="Arial" panose="020B0604020202020204" pitchFamily="34" charset="0"/>
                  <a:buChar char="•"/>
                </a:pPr>
                <a:r>
                  <a:rPr lang="en-US" sz="3200" dirty="0">
                    <a:cs typeface="Source Sans Pro Light"/>
                  </a:rPr>
                  <a:t>We can calculate the probability of observing any specific sample average, or range of sample averages, by knowing just the </a:t>
                </a:r>
                <a:r>
                  <a:rPr lang="en-US" sz="3200" b="1" dirty="0">
                    <a:cs typeface="Source Sans Pro Light"/>
                  </a:rPr>
                  <a:t>mean</a:t>
                </a:r>
                <a:r>
                  <a:rPr lang="en-US" sz="3200" dirty="0">
                    <a:cs typeface="Source Sans Pro Light"/>
                  </a:rPr>
                  <a:t> and </a:t>
                </a:r>
                <a:r>
                  <a:rPr lang="en-US" sz="3200" b="1" dirty="0">
                    <a:cs typeface="Source Sans Pro Light"/>
                  </a:rPr>
                  <a:t>SD </a:t>
                </a:r>
                <a:r>
                  <a:rPr lang="en-US" sz="3200" dirty="0">
                    <a:cs typeface="Source Sans Pro Light"/>
                  </a:rPr>
                  <a:t>of the sampling distribution</a:t>
                </a:r>
              </a:p>
              <a:p>
                <a:pPr marL="12700" marR="5080" algn="just">
                  <a:lnSpc>
                    <a:spcPct val="100000"/>
                  </a:lnSpc>
                  <a:spcBef>
                    <a:spcPts val="100"/>
                  </a:spcBef>
                </a:pPr>
                <a:endParaRPr lang="en-US" sz="3200" dirty="0">
                  <a:cs typeface="Source Sans Pro Light"/>
                </a:endParaRPr>
              </a:p>
              <a:p>
                <a:pPr marL="12700" marR="5080" algn="just">
                  <a:lnSpc>
                    <a:spcPct val="100000"/>
                  </a:lnSpc>
                  <a:spcBef>
                    <a:spcPts val="100"/>
                  </a:spcBef>
                </a:pPr>
                <a:r>
                  <a:rPr lang="en-US" sz="3200" dirty="0">
                    <a:cs typeface="Source Sans Pro Light"/>
                  </a:rPr>
                  <a:t>Remember, our whole goal was to use the sampling distribution to compare our </a:t>
                </a:r>
                <a:r>
                  <a:rPr lang="en-US" sz="3200" b="1" dirty="0">
                    <a:cs typeface="Source Sans Pro Light"/>
                  </a:rPr>
                  <a:t>observed</a:t>
                </a:r>
                <a:r>
                  <a:rPr lang="en-US" sz="3200" dirty="0">
                    <a:cs typeface="Source Sans Pro Light"/>
                  </a:rPr>
                  <a:t> sample average to the distribution of sample averages we would </a:t>
                </a:r>
                <a:r>
                  <a:rPr lang="en-US" sz="3200" b="1" dirty="0">
                    <a:cs typeface="Source Sans Pro Light"/>
                  </a:rPr>
                  <a:t>expect </a:t>
                </a:r>
                <a:r>
                  <a:rPr lang="en-US" sz="3200" dirty="0">
                    <a:cs typeface="Source Sans Pro Light"/>
                  </a:rPr>
                  <a:t>given a certain population</a:t>
                </a:r>
                <a:endParaRPr lang="en-US" sz="3200" b="1" dirty="0">
                  <a:cs typeface="Source Sans Pro Light"/>
                </a:endParaRPr>
              </a:p>
              <a:p>
                <a:pPr marL="469900" marR="5080" indent="-457200" algn="just">
                  <a:lnSpc>
                    <a:spcPct val="100000"/>
                  </a:lnSpc>
                  <a:spcBef>
                    <a:spcPts val="100"/>
                  </a:spcBef>
                  <a:buFont typeface="Arial" panose="020B0604020202020204" pitchFamily="34" charset="0"/>
                  <a:buChar char="•"/>
                </a:pPr>
                <a:r>
                  <a:rPr lang="en-US" sz="3200" dirty="0">
                    <a:cs typeface="Source Sans Pro Light"/>
                  </a:rPr>
                  <a:t>We didn’t have access to every possible sampling distribution for every possible population</a:t>
                </a:r>
              </a:p>
              <a:p>
                <a:pPr marL="469900" marR="5080" indent="-457200" algn="just">
                  <a:lnSpc>
                    <a:spcPct val="100000"/>
                  </a:lnSpc>
                  <a:spcBef>
                    <a:spcPts val="100"/>
                  </a:spcBef>
                  <a:buFont typeface="Arial" panose="020B0604020202020204" pitchFamily="34" charset="0"/>
                  <a:buChar char="•"/>
                </a:pPr>
                <a:r>
                  <a:rPr lang="en-US" sz="3200" dirty="0">
                    <a:cs typeface="Source Sans Pro Light"/>
                  </a:rPr>
                  <a:t>But if we know the sampling distribution is normal, then all we need is its mean and standard deviation</a:t>
                </a:r>
              </a:p>
              <a:p>
                <a:pPr marL="12700" marR="5080" algn="just">
                  <a:lnSpc>
                    <a:spcPct val="100000"/>
                  </a:lnSpc>
                  <a:spcBef>
                    <a:spcPts val="100"/>
                  </a:spcBef>
                </a:pPr>
                <a:endParaRPr lang="en-US" sz="3200" dirty="0">
                  <a:cs typeface="Source Sans Pro Light"/>
                </a:endParaRPr>
              </a:p>
              <a:p>
                <a:pPr marL="12700" marR="5080" algn="just">
                  <a:lnSpc>
                    <a:spcPct val="100000"/>
                  </a:lnSpc>
                  <a:spcBef>
                    <a:spcPts val="100"/>
                  </a:spcBef>
                  <a:spcAft>
                    <a:spcPts val="1200"/>
                  </a:spcAft>
                </a:pPr>
                <a:r>
                  <a:rPr lang="en-US" sz="3200" b="1" u="sng" dirty="0">
                    <a:cs typeface="Source Sans Pro Light"/>
                  </a:rPr>
                  <a:t>Central Limit </a:t>
                </a:r>
                <a:r>
                  <a:rPr lang="en-US" sz="3200" b="1" dirty="0">
                    <a:cs typeface="Source Sans Pro Light"/>
                  </a:rPr>
                  <a:t>Theorem -&gt; </a:t>
                </a:r>
                <a:r>
                  <a:rPr lang="en-US" sz="3200" dirty="0">
                    <a:solidFill>
                      <a:srgbClr val="7030A0"/>
                    </a:solidFill>
                    <a:cs typeface="Source Sans Pro Light"/>
                  </a:rPr>
                  <a:t>tells us the characteristics of the sampling distribution for the mean that we need</a:t>
                </a:r>
              </a:p>
              <a:p>
                <a:pPr marL="469900" marR="5080" indent="-457200" algn="just">
                  <a:lnSpc>
                    <a:spcPct val="100000"/>
                  </a:lnSpc>
                  <a:spcAft>
                    <a:spcPts val="1200"/>
                  </a:spcAft>
                  <a:buFont typeface="Arial" panose="020B0604020202020204" pitchFamily="34" charset="0"/>
                  <a:buChar char="•"/>
                </a:pPr>
                <a:r>
                  <a:rPr lang="en-US" sz="3200" dirty="0">
                    <a:solidFill>
                      <a:srgbClr val="7030A0"/>
                    </a:solidFill>
                    <a:cs typeface="Source Sans Pro Light"/>
                  </a:rPr>
                  <a:t>Normally distributed</a:t>
                </a:r>
              </a:p>
              <a:p>
                <a:pPr marL="469900" marR="5080" indent="-457200" algn="just">
                  <a:lnSpc>
                    <a:spcPct val="100000"/>
                  </a:lnSpc>
                  <a:spcAft>
                    <a:spcPts val="1200"/>
                  </a:spcAft>
                  <a:buFont typeface="Arial" panose="020B0604020202020204" pitchFamily="34" charset="0"/>
                  <a:buChar char="•"/>
                </a:pPr>
                <a14:m>
                  <m:oMath xmlns:m="http://schemas.openxmlformats.org/officeDocument/2006/math">
                    <m:sSub>
                      <m:sSubPr>
                        <m:ctrlPr>
                          <a:rPr lang="en-US" sz="3200" i="1" smtClean="0">
                            <a:solidFill>
                              <a:srgbClr val="7030A0"/>
                            </a:solidFill>
                            <a:latin typeface="Cambria Math" panose="02040503050406030204" pitchFamily="18" charset="0"/>
                          </a:rPr>
                        </m:ctrlPr>
                      </m:sSubPr>
                      <m:e>
                        <m:r>
                          <a:rPr lang="en-US" sz="3200" i="1" smtClean="0">
                            <a:solidFill>
                              <a:srgbClr val="7030A0"/>
                            </a:solidFill>
                            <a:latin typeface="Cambria Math" panose="02040503050406030204" pitchFamily="18" charset="0"/>
                            <a:ea typeface="Cambria Math" panose="02040503050406030204" pitchFamily="18" charset="0"/>
                          </a:rPr>
                          <m:t>𝜇</m:t>
                        </m:r>
                      </m:e>
                      <m:sub>
                        <m:acc>
                          <m:accPr>
                            <m:chr m:val="̅"/>
                            <m:ctrlPr>
                              <a:rPr lang="en-US" sz="3200" i="1" smtClean="0">
                                <a:solidFill>
                                  <a:srgbClr val="7030A0"/>
                                </a:solidFill>
                                <a:latin typeface="Cambria Math" panose="02040503050406030204" pitchFamily="18" charset="0"/>
                              </a:rPr>
                            </m:ctrlPr>
                          </m:accPr>
                          <m:e>
                            <m:r>
                              <a:rPr lang="en-US" sz="3200" b="0" i="1" smtClean="0">
                                <a:solidFill>
                                  <a:srgbClr val="7030A0"/>
                                </a:solidFill>
                                <a:latin typeface="Cambria Math" panose="02040503050406030204" pitchFamily="18" charset="0"/>
                              </a:rPr>
                              <m:t>𝑋</m:t>
                            </m:r>
                          </m:e>
                        </m:acc>
                      </m:sub>
                    </m:sSub>
                    <m:r>
                      <a:rPr lang="en-US" sz="3200" b="0" i="1" smtClean="0">
                        <a:solidFill>
                          <a:srgbClr val="7030A0"/>
                        </a:solidFill>
                        <a:latin typeface="Cambria Math" panose="02040503050406030204" pitchFamily="18" charset="0"/>
                      </a:rPr>
                      <m:t>=</m:t>
                    </m:r>
                    <m:sSub>
                      <m:sSubPr>
                        <m:ctrlPr>
                          <a:rPr lang="en-US" sz="3200" b="0" i="1" smtClean="0">
                            <a:solidFill>
                              <a:srgbClr val="7030A0"/>
                            </a:solidFill>
                            <a:latin typeface="Cambria Math" panose="02040503050406030204" pitchFamily="18" charset="0"/>
                          </a:rPr>
                        </m:ctrlPr>
                      </m:sSubPr>
                      <m:e>
                        <m:r>
                          <a:rPr lang="en-US" sz="3200" b="0" i="1" smtClean="0">
                            <a:solidFill>
                              <a:srgbClr val="7030A0"/>
                            </a:solidFill>
                            <a:latin typeface="Cambria Math" panose="02040503050406030204" pitchFamily="18" charset="0"/>
                            <a:ea typeface="Cambria Math" panose="02040503050406030204" pitchFamily="18" charset="0"/>
                          </a:rPr>
                          <m:t>𝜇</m:t>
                        </m:r>
                      </m:e>
                      <m:sub>
                        <m:r>
                          <a:rPr lang="en-US" sz="3200" b="0" i="1" smtClean="0">
                            <a:solidFill>
                              <a:srgbClr val="7030A0"/>
                            </a:solidFill>
                            <a:latin typeface="Cambria Math" panose="02040503050406030204" pitchFamily="18" charset="0"/>
                          </a:rPr>
                          <m:t>𝑋</m:t>
                        </m:r>
                      </m:sub>
                    </m:sSub>
                  </m:oMath>
                </a14:m>
                <a:endParaRPr lang="en-US" sz="3200" b="0" dirty="0">
                  <a:solidFill>
                    <a:srgbClr val="7030A0"/>
                  </a:solidFill>
                </a:endParaRPr>
              </a:p>
              <a:p>
                <a:pPr marL="469900" marR="5080" indent="-457200" algn="just">
                  <a:spcAft>
                    <a:spcPts val="1200"/>
                  </a:spcAft>
                  <a:buFont typeface="Arial" panose="020B0604020202020204" pitchFamily="34" charset="0"/>
                  <a:buChar char="•"/>
                </a:pPr>
                <a14:m>
                  <m:oMath xmlns:m="http://schemas.openxmlformats.org/officeDocument/2006/math">
                    <m:sSub>
                      <m:sSubPr>
                        <m:ctrlPr>
                          <a:rPr lang="en-US" sz="3200" i="1" smtClean="0">
                            <a:solidFill>
                              <a:srgbClr val="7030A0"/>
                            </a:solidFill>
                            <a:latin typeface="Cambria Math" panose="02040503050406030204" pitchFamily="18" charset="0"/>
                          </a:rPr>
                        </m:ctrlPr>
                      </m:sSubPr>
                      <m:e>
                        <m:r>
                          <a:rPr lang="en-US" sz="3200" i="1" smtClean="0">
                            <a:solidFill>
                              <a:srgbClr val="7030A0"/>
                            </a:solidFill>
                            <a:latin typeface="Cambria Math" panose="02040503050406030204" pitchFamily="18" charset="0"/>
                            <a:ea typeface="Cambria Math" panose="02040503050406030204" pitchFamily="18" charset="0"/>
                          </a:rPr>
                          <m:t>𝜎</m:t>
                        </m:r>
                      </m:e>
                      <m:sub>
                        <m:acc>
                          <m:accPr>
                            <m:chr m:val="̅"/>
                            <m:ctrlPr>
                              <a:rPr lang="en-US" sz="3200" i="1" smtClean="0">
                                <a:solidFill>
                                  <a:srgbClr val="7030A0"/>
                                </a:solidFill>
                                <a:latin typeface="Cambria Math" panose="02040503050406030204" pitchFamily="18" charset="0"/>
                              </a:rPr>
                            </m:ctrlPr>
                          </m:accPr>
                          <m:e>
                            <m:r>
                              <a:rPr lang="en-US" sz="3200" b="0" i="1" smtClean="0">
                                <a:solidFill>
                                  <a:srgbClr val="7030A0"/>
                                </a:solidFill>
                                <a:latin typeface="Cambria Math" panose="02040503050406030204" pitchFamily="18" charset="0"/>
                              </a:rPr>
                              <m:t>𝑋</m:t>
                            </m:r>
                          </m:e>
                        </m:acc>
                      </m:sub>
                    </m:sSub>
                    <m:r>
                      <a:rPr lang="en-US" sz="3200" b="0" i="1" smtClean="0">
                        <a:solidFill>
                          <a:srgbClr val="7030A0"/>
                        </a:solidFill>
                        <a:latin typeface="Cambria Math" panose="02040503050406030204" pitchFamily="18" charset="0"/>
                      </a:rPr>
                      <m:t>=</m:t>
                    </m:r>
                    <m:f>
                      <m:fPr>
                        <m:ctrlPr>
                          <a:rPr lang="en-US" sz="3200" b="0" i="1" smtClean="0">
                            <a:solidFill>
                              <a:srgbClr val="7030A0"/>
                            </a:solidFill>
                            <a:latin typeface="Cambria Math" panose="02040503050406030204" pitchFamily="18" charset="0"/>
                          </a:rPr>
                        </m:ctrlPr>
                      </m:fPr>
                      <m:num>
                        <m:sSub>
                          <m:sSubPr>
                            <m:ctrlPr>
                              <a:rPr lang="en-US" sz="3200" b="0" i="1" smtClean="0">
                                <a:solidFill>
                                  <a:srgbClr val="7030A0"/>
                                </a:solidFill>
                                <a:latin typeface="Cambria Math" panose="02040503050406030204" pitchFamily="18" charset="0"/>
                              </a:rPr>
                            </m:ctrlPr>
                          </m:sSubPr>
                          <m:e>
                            <m:r>
                              <a:rPr lang="en-US" sz="3200" b="0" i="1" smtClean="0">
                                <a:solidFill>
                                  <a:srgbClr val="7030A0"/>
                                </a:solidFill>
                                <a:latin typeface="Cambria Math" panose="02040503050406030204" pitchFamily="18" charset="0"/>
                                <a:ea typeface="Cambria Math" panose="02040503050406030204" pitchFamily="18" charset="0"/>
                              </a:rPr>
                              <m:t>𝜎</m:t>
                            </m:r>
                          </m:e>
                          <m:sub>
                            <m:r>
                              <a:rPr lang="en-US" sz="3200" b="0" i="1" smtClean="0">
                                <a:solidFill>
                                  <a:srgbClr val="7030A0"/>
                                </a:solidFill>
                                <a:latin typeface="Cambria Math" panose="02040503050406030204" pitchFamily="18" charset="0"/>
                              </a:rPr>
                              <m:t>𝑋</m:t>
                            </m:r>
                          </m:sub>
                        </m:sSub>
                      </m:num>
                      <m:den>
                        <m:rad>
                          <m:radPr>
                            <m:degHide m:val="on"/>
                            <m:ctrlPr>
                              <a:rPr lang="en-US" sz="3200" b="0" i="1" smtClean="0">
                                <a:solidFill>
                                  <a:srgbClr val="7030A0"/>
                                </a:solidFill>
                                <a:latin typeface="Cambria Math" panose="02040503050406030204" pitchFamily="18" charset="0"/>
                              </a:rPr>
                            </m:ctrlPr>
                          </m:radPr>
                          <m:deg/>
                          <m:e>
                            <m:r>
                              <a:rPr lang="en-US" sz="3200" b="0" i="1" smtClean="0">
                                <a:solidFill>
                                  <a:srgbClr val="7030A0"/>
                                </a:solidFill>
                                <a:latin typeface="Cambria Math" panose="02040503050406030204" pitchFamily="18" charset="0"/>
                              </a:rPr>
                              <m:t>𝑁</m:t>
                            </m:r>
                          </m:e>
                        </m:rad>
                      </m:den>
                    </m:f>
                  </m:oMath>
                </a14:m>
                <a:endParaRPr lang="en-US" sz="3200" dirty="0">
                  <a:solidFill>
                    <a:srgbClr val="7030A0"/>
                  </a:solidFill>
                </a:endParaRPr>
              </a:p>
              <a:p>
                <a:pPr marL="12700" marR="5080" algn="just">
                  <a:spcAft>
                    <a:spcPts val="1200"/>
                  </a:spcAft>
                </a:pPr>
                <a:r>
                  <a:rPr lang="en-US" sz="3200" b="0" dirty="0">
                    <a:solidFill>
                      <a:srgbClr val="002060"/>
                    </a:solidFill>
                  </a:rPr>
                  <a:t>Most importantly….this will be true </a:t>
                </a:r>
                <a:r>
                  <a:rPr lang="en-US" sz="3200" b="1" dirty="0">
                    <a:solidFill>
                      <a:srgbClr val="002060"/>
                    </a:solidFill>
                  </a:rPr>
                  <a:t>regardless of the population shape</a:t>
                </a:r>
                <a:r>
                  <a:rPr lang="en-US" sz="3200" dirty="0">
                    <a:solidFill>
                      <a:srgbClr val="002060"/>
                    </a:solidFill>
                  </a:rPr>
                  <a:t> as N -&gt; ∞</a:t>
                </a:r>
                <a:endParaRPr lang="en-US" sz="3200" b="0" dirty="0">
                  <a:solidFill>
                    <a:srgbClr val="002060"/>
                  </a:solidFill>
                </a:endParaRPr>
              </a:p>
              <a:p>
                <a:pPr marL="469900" marR="5080" indent="-457200" algn="just">
                  <a:lnSpc>
                    <a:spcPct val="100000"/>
                  </a:lnSpc>
                  <a:spcBef>
                    <a:spcPts val="100"/>
                  </a:spcBef>
                  <a:buFont typeface="Arial" panose="020B0604020202020204" pitchFamily="34" charset="0"/>
                  <a:buChar char="•"/>
                </a:pPr>
                <a:endParaRPr lang="en-US" sz="3200" dirty="0">
                  <a:solidFill>
                    <a:srgbClr val="7030A0"/>
                  </a:solidFill>
                  <a:cs typeface="Source Sans Pro Light"/>
                </a:endParaRPr>
              </a:p>
            </p:txBody>
          </p:sp>
        </mc:Choice>
        <mc:Fallback xmlns="">
          <p:sp>
            <p:nvSpPr>
              <p:cNvPr id="12" name="object 10">
                <a:extLst>
                  <a:ext uri="{FF2B5EF4-FFF2-40B4-BE49-F238E27FC236}">
                    <a16:creationId xmlns:a16="http://schemas.microsoft.com/office/drawing/2014/main" id="{4B00ADBE-6249-46EB-B9DA-3742A4C1861C}"/>
                  </a:ext>
                </a:extLst>
              </p:cNvPr>
              <p:cNvSpPr txBox="1">
                <a:spLocks noRot="1" noChangeAspect="1" noMove="1" noResize="1" noEditPoints="1" noAdjustHandles="1" noChangeArrowheads="1" noChangeShapeType="1" noTextEdit="1"/>
              </p:cNvSpPr>
              <p:nvPr/>
            </p:nvSpPr>
            <p:spPr>
              <a:xfrm>
                <a:off x="361156" y="1689100"/>
                <a:ext cx="17830800" cy="8454494"/>
              </a:xfrm>
              <a:prstGeom prst="rect">
                <a:avLst/>
              </a:prstGeom>
              <a:blipFill>
                <a:blip r:embed="rId2"/>
                <a:stretch>
                  <a:fillRect l="-1299" t="-1442" r="-1368"/>
                </a:stretch>
              </a:blipFill>
            </p:spPr>
            <p:txBody>
              <a:bodyPr/>
              <a:lstStyle/>
              <a:p>
                <a:r>
                  <a:rPr lang="en-US">
                    <a:noFill/>
                  </a:rPr>
                  <a:t> </a:t>
                </a:r>
              </a:p>
            </p:txBody>
          </p:sp>
        </mc:Fallback>
      </mc:AlternateContent>
    </p:spTree>
    <p:extLst>
      <p:ext uri="{BB962C8B-B14F-4D97-AF65-F5344CB8AC3E}">
        <p14:creationId xmlns:p14="http://schemas.microsoft.com/office/powerpoint/2010/main" val="134109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4933156" cy="828000"/>
            <a:chOff x="690396" y="8642689"/>
            <a:chExt cx="3370629" cy="439424"/>
          </a:xfrm>
        </p:grpSpPr>
        <p:sp>
          <p:nvSpPr>
            <p:cNvPr id="24" name="object 4">
              <a:extLst>
                <a:ext uri="{FF2B5EF4-FFF2-40B4-BE49-F238E27FC236}">
                  <a16:creationId xmlns:a16="http://schemas.microsoft.com/office/drawing/2014/main" id="{FAC1F606-62F6-4305-800B-EF4BDCC04BC6}"/>
                </a:ext>
              </a:extLst>
            </p:cNvPr>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FFFFFF"/>
                </a:solidFill>
                <a:cs typeface="Source Sans Pro Light"/>
              </a:rPr>
              <a:t>Central Limit Theorem</a:t>
            </a:r>
            <a:endParaRPr lang="cs-CZ" sz="2800" b="1" dirty="0">
              <a:cs typeface="Source Sans Pro Light"/>
            </a:endParaRPr>
          </a:p>
        </p:txBody>
      </p:sp>
      <p:sp>
        <p:nvSpPr>
          <p:cNvPr id="19" name="object 9">
            <a:extLst>
              <a:ext uri="{FF2B5EF4-FFF2-40B4-BE49-F238E27FC236}">
                <a16:creationId xmlns:a16="http://schemas.microsoft.com/office/drawing/2014/main" id="{FE0E056F-D126-4804-B172-9B9E4CFEEEF6}"/>
              </a:ext>
            </a:extLst>
          </p:cNvPr>
          <p:cNvSpPr txBox="1"/>
          <p:nvPr/>
        </p:nvSpPr>
        <p:spPr>
          <a:xfrm>
            <a:off x="665956" y="8716023"/>
            <a:ext cx="3581400" cy="443711"/>
          </a:xfrm>
          <a:prstGeom prst="rect">
            <a:avLst/>
          </a:prstGeom>
        </p:spPr>
        <p:txBody>
          <a:bodyPr vert="horz" wrap="square" lIns="0" tIns="12700" rIns="0" bIns="0" rtlCol="0">
            <a:spAutoFit/>
          </a:bodyPr>
          <a:lstStyle/>
          <a:p>
            <a:pPr marL="12700">
              <a:lnSpc>
                <a:spcPct val="100000"/>
              </a:lnSpc>
              <a:spcBef>
                <a:spcPts val="100"/>
              </a:spcBef>
            </a:pPr>
            <a:r>
              <a:rPr lang="cs-CZ" sz="2800" dirty="0">
                <a:solidFill>
                  <a:srgbClr val="FFFFFF"/>
                </a:solidFill>
                <a:cs typeface="Source Sans Pro Light"/>
              </a:rPr>
              <a:t>EXPLORE</a:t>
            </a:r>
            <a:endParaRPr lang="cs-CZ" sz="2800" dirty="0">
              <a:cs typeface="Source Sans Pro Light"/>
            </a:endParaRPr>
          </a:p>
        </p:txBody>
      </p:sp>
      <p:pic>
        <p:nvPicPr>
          <p:cNvPr id="2" name="Picture 1">
            <a:extLst>
              <a:ext uri="{FF2B5EF4-FFF2-40B4-BE49-F238E27FC236}">
                <a16:creationId xmlns:a16="http://schemas.microsoft.com/office/drawing/2014/main" id="{81E0D45D-0DCE-41A6-89E6-235583C9B897}"/>
              </a:ext>
            </a:extLst>
          </p:cNvPr>
          <p:cNvPicPr>
            <a:picLocks noChangeAspect="1"/>
          </p:cNvPicPr>
          <p:nvPr/>
        </p:nvPicPr>
        <p:blipFill>
          <a:blip r:embed="rId2"/>
          <a:stretch>
            <a:fillRect/>
          </a:stretch>
        </p:blipFill>
        <p:spPr>
          <a:xfrm>
            <a:off x="5695156" y="546100"/>
            <a:ext cx="11251189" cy="4347977"/>
          </a:xfrm>
          <a:prstGeom prst="rect">
            <a:avLst/>
          </a:prstGeom>
        </p:spPr>
      </p:pic>
      <p:pic>
        <p:nvPicPr>
          <p:cNvPr id="4" name="Picture 3">
            <a:extLst>
              <a:ext uri="{FF2B5EF4-FFF2-40B4-BE49-F238E27FC236}">
                <a16:creationId xmlns:a16="http://schemas.microsoft.com/office/drawing/2014/main" id="{D687F3C8-D5D2-459D-A5D1-FEFDD9A8FAB6}"/>
              </a:ext>
            </a:extLst>
          </p:cNvPr>
          <p:cNvPicPr>
            <a:picLocks noChangeAspect="1"/>
          </p:cNvPicPr>
          <p:nvPr/>
        </p:nvPicPr>
        <p:blipFill>
          <a:blip r:embed="rId3"/>
          <a:stretch>
            <a:fillRect/>
          </a:stretch>
        </p:blipFill>
        <p:spPr>
          <a:xfrm>
            <a:off x="6914356" y="5314576"/>
            <a:ext cx="9448800" cy="5289713"/>
          </a:xfrm>
          <a:prstGeom prst="rect">
            <a:avLst/>
          </a:prstGeom>
        </p:spPr>
      </p:pic>
      <p:sp>
        <p:nvSpPr>
          <p:cNvPr id="6" name="TextBox 5">
            <a:extLst>
              <a:ext uri="{FF2B5EF4-FFF2-40B4-BE49-F238E27FC236}">
                <a16:creationId xmlns:a16="http://schemas.microsoft.com/office/drawing/2014/main" id="{D963FBD6-12C3-4595-80BA-9F5AAEF066E1}"/>
              </a:ext>
            </a:extLst>
          </p:cNvPr>
          <p:cNvSpPr txBox="1"/>
          <p:nvPr/>
        </p:nvSpPr>
        <p:spPr>
          <a:xfrm>
            <a:off x="16015" y="2298700"/>
            <a:ext cx="5791200" cy="6986528"/>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002060"/>
                </a:solidFill>
              </a:rPr>
              <a:t>If the population is normally distributed, then the sampling distribution for the mean will be normal automatically</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solidFill>
                  <a:srgbClr val="7030A0"/>
                </a:solidFill>
              </a:rPr>
              <a:t>If the population is NOT normally distributed, then the sampling distribution for the mean will still be normal and have a specific mean &amp; SD if sample size is large enough</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solidFill>
                  <a:schemeClr val="accent1"/>
                </a:solidFill>
              </a:rPr>
              <a:t>The larger N is, the more normal the distribution of sample means will be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solidFill>
                  <a:schemeClr val="accent1"/>
                </a:solidFill>
              </a:rPr>
              <a:t>Exactly how large N has to be depends on the population shape</a:t>
            </a:r>
          </a:p>
        </p:txBody>
      </p:sp>
      <p:sp>
        <p:nvSpPr>
          <p:cNvPr id="3" name="TextBox 2">
            <a:extLst>
              <a:ext uri="{FF2B5EF4-FFF2-40B4-BE49-F238E27FC236}">
                <a16:creationId xmlns:a16="http://schemas.microsoft.com/office/drawing/2014/main" id="{F941FAE8-5F97-40C0-80AC-7D9DD77B7AA7}"/>
              </a:ext>
            </a:extLst>
          </p:cNvPr>
          <p:cNvSpPr txBox="1"/>
          <p:nvPr/>
        </p:nvSpPr>
        <p:spPr>
          <a:xfrm>
            <a:off x="665956" y="10223500"/>
            <a:ext cx="5791200" cy="261610"/>
          </a:xfrm>
          <a:prstGeom prst="rect">
            <a:avLst/>
          </a:prstGeom>
          <a:noFill/>
        </p:spPr>
        <p:txBody>
          <a:bodyPr wrap="square" rtlCol="0">
            <a:spAutoFit/>
          </a:bodyPr>
          <a:lstStyle/>
          <a:p>
            <a:r>
              <a:rPr lang="en-US" sz="1100" dirty="0"/>
              <a:t>Figure Credit: https://mat117.wisconsin.edu/2-sampling-distribution-of-the-sample-mean/</a:t>
            </a:r>
          </a:p>
        </p:txBody>
      </p:sp>
    </p:spTree>
    <p:extLst>
      <p:ext uri="{BB962C8B-B14F-4D97-AF65-F5344CB8AC3E}">
        <p14:creationId xmlns:p14="http://schemas.microsoft.com/office/powerpoint/2010/main" val="249289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5314155" cy="828000"/>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FFFFFF"/>
                </a:solidFill>
                <a:cs typeface="Source Sans Pro Light"/>
              </a:rPr>
              <a:t>Putting it all together</a:t>
            </a:r>
            <a:endParaRPr lang="cs-CZ" sz="2800" b="1" dirty="0">
              <a:cs typeface="Source Sans Pro Light"/>
            </a:endParaRPr>
          </a:p>
        </p:txBody>
      </p:sp>
      <mc:AlternateContent xmlns:mc="http://schemas.openxmlformats.org/markup-compatibility/2006" xmlns:a14="http://schemas.microsoft.com/office/drawing/2010/main">
        <mc:Choice Requires="a14">
          <p:sp>
            <p:nvSpPr>
              <p:cNvPr id="12" name="object 10">
                <a:extLst>
                  <a:ext uri="{FF2B5EF4-FFF2-40B4-BE49-F238E27FC236}">
                    <a16:creationId xmlns:a16="http://schemas.microsoft.com/office/drawing/2014/main" id="{4B00ADBE-6249-46EB-B9DA-3742A4C1861C}"/>
                  </a:ext>
                </a:extLst>
              </p:cNvPr>
              <p:cNvSpPr txBox="1"/>
              <p:nvPr/>
            </p:nvSpPr>
            <p:spPr>
              <a:xfrm>
                <a:off x="668524" y="1885576"/>
                <a:ext cx="17526000" cy="7339766"/>
              </a:xfrm>
              <a:prstGeom prst="rect">
                <a:avLst/>
              </a:prstGeom>
            </p:spPr>
            <p:txBody>
              <a:bodyPr vert="horz" wrap="square" lIns="0" tIns="5080" rIns="0" bIns="0" rtlCol="0">
                <a:spAutoFit/>
              </a:bodyPr>
              <a:lstStyle/>
              <a:p>
                <a:pPr marL="12700" marR="5080" algn="just">
                  <a:lnSpc>
                    <a:spcPct val="100000"/>
                  </a:lnSpc>
                  <a:spcBef>
                    <a:spcPts val="100"/>
                  </a:spcBef>
                  <a:spcAft>
                    <a:spcPts val="600"/>
                  </a:spcAft>
                </a:pPr>
                <a:r>
                  <a:rPr lang="en-US" sz="2400" dirty="0">
                    <a:cs typeface="Source Sans Pro Light"/>
                  </a:rPr>
                  <a:t>We have a sample of 200 newborn boys (</a:t>
                </a:r>
                <a:r>
                  <a:rPr lang="en-US" sz="2400" i="1" dirty="0">
                    <a:cs typeface="Source Sans Pro Light"/>
                  </a:rPr>
                  <a:t>N</a:t>
                </a:r>
                <a:r>
                  <a:rPr lang="en-US" sz="2400" dirty="0">
                    <a:cs typeface="Source Sans Pro Light"/>
                  </a:rPr>
                  <a:t> = 200) who sleep an average of 6.3 hours per night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r>
                      <a:rPr lang="en-US" sz="2400" b="0" i="1" smtClean="0">
                        <a:latin typeface="Cambria Math" panose="02040503050406030204" pitchFamily="18" charset="0"/>
                      </a:rPr>
                      <m:t>=6.3)</m:t>
                    </m:r>
                  </m:oMath>
                </a14:m>
                <a:endParaRPr lang="en-US" sz="2400" b="0" dirty="0"/>
              </a:p>
              <a:p>
                <a:pPr marL="298450" marR="5080" indent="-285750" algn="just">
                  <a:lnSpc>
                    <a:spcPct val="100000"/>
                  </a:lnSpc>
                  <a:spcBef>
                    <a:spcPts val="100"/>
                  </a:spcBef>
                  <a:spcAft>
                    <a:spcPts val="600"/>
                  </a:spcAft>
                  <a:buFont typeface="Arial" panose="020B0604020202020204" pitchFamily="34" charset="0"/>
                  <a:buChar char="•"/>
                </a:pPr>
                <a:r>
                  <a:rPr lang="en-US" sz="2400" dirty="0">
                    <a:cs typeface="Source Sans Pro Light"/>
                  </a:rPr>
                  <a:t>Our hypothesis is that newborn boys on average sleep 8 hours per night (</a:t>
                </a:r>
                <a14:m>
                  <m:oMath xmlns:m="http://schemas.openxmlformats.org/officeDocument/2006/math">
                    <m:r>
                      <a:rPr lang="en-US" sz="2400" i="1" smtClean="0">
                        <a:latin typeface="Cambria Math" panose="02040503050406030204" pitchFamily="18" charset="0"/>
                        <a:ea typeface="Cambria Math" panose="02040503050406030204" pitchFamily="18" charset="0"/>
                        <a:cs typeface="Source Sans Pro Light"/>
                      </a:rPr>
                      <m:t>𝜇</m:t>
                    </m:r>
                    <m:r>
                      <a:rPr lang="en-US" sz="2400" b="0" i="1" smtClean="0">
                        <a:latin typeface="Cambria Math" panose="02040503050406030204" pitchFamily="18" charset="0"/>
                        <a:ea typeface="Cambria Math" panose="02040503050406030204" pitchFamily="18" charset="0"/>
                        <a:cs typeface="Source Sans Pro Light"/>
                      </a:rPr>
                      <m:t>=8</m:t>
                    </m:r>
                  </m:oMath>
                </a14:m>
                <a:r>
                  <a:rPr lang="en-US" sz="2400" dirty="0">
                    <a:cs typeface="Source Sans Pro Light"/>
                  </a:rPr>
                  <a:t>)</a:t>
                </a:r>
              </a:p>
              <a:p>
                <a:pPr marL="298450" marR="5080" indent="-285750" algn="just">
                  <a:spcBef>
                    <a:spcPts val="100"/>
                  </a:spcBef>
                  <a:spcAft>
                    <a:spcPts val="600"/>
                  </a:spcAft>
                  <a:buFont typeface="Arial" panose="020B0604020202020204" pitchFamily="34" charset="0"/>
                  <a:buChar char="•"/>
                </a:pPr>
                <a:r>
                  <a:rPr lang="en-US" sz="2400" dirty="0">
                    <a:cs typeface="Source Sans Pro Light"/>
                  </a:rPr>
                  <a:t>We know that the standard deviation of newborn boys in the population is 3 hours (</a:t>
                </a:r>
                <a14:m>
                  <m:oMath xmlns:m="http://schemas.openxmlformats.org/officeDocument/2006/math">
                    <m:r>
                      <a:rPr lang="en-US" sz="2400" i="1" smtClean="0">
                        <a:latin typeface="Cambria Math" panose="02040503050406030204" pitchFamily="18" charset="0"/>
                        <a:ea typeface="Cambria Math" panose="02040503050406030204" pitchFamily="18" charset="0"/>
                        <a:cs typeface="Source Sans Pro Light"/>
                      </a:rPr>
                      <m:t>𝜎</m:t>
                    </m:r>
                    <m:r>
                      <a:rPr lang="en-US" sz="2400" b="0" i="1" smtClean="0">
                        <a:latin typeface="Cambria Math" panose="02040503050406030204" pitchFamily="18" charset="0"/>
                        <a:ea typeface="Cambria Math" panose="02040503050406030204" pitchFamily="18" charset="0"/>
                        <a:cs typeface="Source Sans Pro Light"/>
                      </a:rPr>
                      <m:t>=3</m:t>
                    </m:r>
                  </m:oMath>
                </a14:m>
                <a:r>
                  <a:rPr lang="en-US" sz="2400" dirty="0">
                    <a:cs typeface="Source Sans Pro Light"/>
                  </a:rPr>
                  <a:t>)</a:t>
                </a:r>
              </a:p>
              <a:p>
                <a:pPr marL="12700" marR="5080" algn="just">
                  <a:lnSpc>
                    <a:spcPct val="100000"/>
                  </a:lnSpc>
                  <a:spcBef>
                    <a:spcPts val="100"/>
                  </a:spcBef>
                </a:pPr>
                <a:endParaRPr lang="en-US" sz="2400" dirty="0">
                  <a:cs typeface="Source Sans Pro Light"/>
                </a:endParaRPr>
              </a:p>
              <a:p>
                <a:pPr marL="12700" marR="5080" algn="just">
                  <a:lnSpc>
                    <a:spcPct val="100000"/>
                  </a:lnSpc>
                  <a:spcBef>
                    <a:spcPts val="100"/>
                  </a:spcBef>
                  <a:spcAft>
                    <a:spcPts val="600"/>
                  </a:spcAft>
                </a:pPr>
                <a:r>
                  <a:rPr lang="en-US" sz="2400" dirty="0">
                    <a:cs typeface="Source Sans Pro Light"/>
                  </a:rPr>
                  <a:t>What would be the probability of getting a sample average of 6.3 or less if the population average was 8 and the standard deviation was 3?</a:t>
                </a:r>
              </a:p>
              <a:p>
                <a:pPr marL="298450" marR="5080" indent="-285750" algn="just">
                  <a:lnSpc>
                    <a:spcPct val="100000"/>
                  </a:lnSpc>
                  <a:spcBef>
                    <a:spcPts val="100"/>
                  </a:spcBef>
                  <a:spcAft>
                    <a:spcPts val="600"/>
                  </a:spcAft>
                  <a:buFont typeface="Arial" panose="020B0604020202020204" pitchFamily="34" charset="0"/>
                  <a:buChar char="•"/>
                </a:pPr>
                <a14:m>
                  <m:oMath xmlns:m="http://schemas.openxmlformats.org/officeDocument/2006/math">
                    <m:r>
                      <a:rPr lang="en-US" sz="2400" b="0" i="1" smtClean="0">
                        <a:latin typeface="Cambria Math" panose="02040503050406030204" pitchFamily="18" charset="0"/>
                        <a:cs typeface="Source Sans Pro Light"/>
                      </a:rPr>
                      <m:t>𝑝</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𝑋</m:t>
                            </m:r>
                          </m:e>
                        </m:ac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6.3</m:t>
                        </m:r>
                      </m:e>
                    </m:d>
                    <m:r>
                      <a:rPr lang="en-US" sz="2400" b="0" i="1" smtClean="0">
                        <a:latin typeface="Cambria Math" panose="02040503050406030204" pitchFamily="18" charset="0"/>
                      </a:rPr>
                      <m:t> </m:t>
                    </m:r>
                    <m:r>
                      <a:rPr lang="en-US" sz="2400" b="0" i="1" smtClean="0">
                        <a:latin typeface="Cambria Math" panose="02040503050406030204" pitchFamily="18" charset="0"/>
                      </a:rPr>
                      <m:t>𝑔𝑖𝑣𝑒𝑛</m:t>
                    </m:r>
                    <m:r>
                      <a:rPr lang="en-US" sz="2400" b="0" i="1" smtClean="0">
                        <a:latin typeface="Cambria Math" panose="02040503050406030204" pitchFamily="18" charset="0"/>
                      </a:rPr>
                      <m:t> </m:t>
                    </m:r>
                    <m:r>
                      <a:rPr lang="en-US" sz="2400" b="0" i="1" smtClean="0">
                        <a:latin typeface="Cambria Math" panose="02040503050406030204" pitchFamily="18" charset="0"/>
                      </a:rPr>
                      <m:t>𝑋</m:t>
                    </m:r>
                    <m:r>
                      <a:rPr lang="en-US" sz="2400" b="0" i="1" smtClean="0">
                        <a:latin typeface="Cambria Math" panose="02040503050406030204" pitchFamily="18" charset="0"/>
                      </a:rPr>
                      <m:t> ~ </m:t>
                    </m:r>
                    <m:r>
                      <a:rPr lang="en-US" sz="2400" b="0" i="1" smtClean="0">
                        <a:latin typeface="Cambria Math" panose="02040503050406030204" pitchFamily="18" charset="0"/>
                      </a:rPr>
                      <m:t>𝑁𝑜𝑟𝑚𝑎𝑙</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=8,  </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=3)</m:t>
                    </m:r>
                  </m:oMath>
                </a14:m>
                <a:endParaRPr lang="en-US" sz="2400" dirty="0">
                  <a:cs typeface="Source Sans Pro Light"/>
                </a:endParaRPr>
              </a:p>
              <a:p>
                <a:pPr marL="12700" marR="5080" algn="just">
                  <a:lnSpc>
                    <a:spcPct val="100000"/>
                  </a:lnSpc>
                  <a:spcBef>
                    <a:spcPts val="100"/>
                  </a:spcBef>
                </a:pPr>
                <a:endParaRPr lang="en-US" sz="2400" dirty="0">
                  <a:cs typeface="Source Sans Pro Light"/>
                </a:endParaRPr>
              </a:p>
              <a:p>
                <a:pPr marL="12700" marR="5080" algn="just">
                  <a:lnSpc>
                    <a:spcPct val="100000"/>
                  </a:lnSpc>
                  <a:spcBef>
                    <a:spcPts val="100"/>
                  </a:spcBef>
                </a:pPr>
                <a:r>
                  <a:rPr lang="en-US" sz="2400" b="1" dirty="0">
                    <a:solidFill>
                      <a:srgbClr val="7030A0"/>
                    </a:solidFill>
                    <a:cs typeface="Source Sans Pro Light"/>
                  </a:rPr>
                  <a:t>CLT tells us….</a:t>
                </a:r>
              </a:p>
              <a:p>
                <a:pPr marL="298450" marR="5080" indent="-285750" algn="just">
                  <a:lnSpc>
                    <a:spcPct val="100000"/>
                  </a:lnSpc>
                  <a:spcBef>
                    <a:spcPts val="100"/>
                  </a:spcBef>
                  <a:buFont typeface="Arial" panose="020B0604020202020204" pitchFamily="34" charset="0"/>
                  <a:buChar char="•"/>
                </a:pP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r>
                      <a:rPr lang="en-US" sz="2400" b="0" i="1" smtClean="0">
                        <a:latin typeface="Cambria Math" panose="02040503050406030204" pitchFamily="18" charset="0"/>
                      </a:rPr>
                      <m:t> ~ </m:t>
                    </m:r>
                    <m:r>
                      <a:rPr lang="en-US" sz="2400" b="0" i="1" smtClean="0">
                        <a:latin typeface="Cambria Math" panose="02040503050406030204" pitchFamily="18" charset="0"/>
                      </a:rPr>
                      <m:t>𝑁𝑜𝑟𝑚𝑎𝑙</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𝑋</m:t>
                                </m:r>
                              </m:e>
                            </m:acc>
                          </m:sub>
                        </m:sSub>
                        <m:r>
                          <a:rPr lang="en-US" sz="2400" b="0" i="1" smtClean="0">
                            <a:latin typeface="Cambria Math" panose="02040503050406030204" pitchFamily="18" charset="0"/>
                          </a:rPr>
                          <m:t>=8,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𝑋</m:t>
                                </m:r>
                              </m:e>
                            </m:acc>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200</m:t>
                                </m:r>
                              </m:e>
                            </m:rad>
                          </m:den>
                        </m:f>
                      </m:e>
                    </m:d>
                  </m:oMath>
                </a14:m>
                <a:endParaRPr lang="en-US" sz="2400" dirty="0">
                  <a:cs typeface="Source Sans Pro Light"/>
                </a:endParaRPr>
              </a:p>
              <a:p>
                <a:pPr marL="298450" marR="5080" indent="-285750" algn="just">
                  <a:lnSpc>
                    <a:spcPct val="100000"/>
                  </a:lnSpc>
                  <a:spcBef>
                    <a:spcPts val="100"/>
                  </a:spcBef>
                  <a:buFont typeface="Arial" panose="020B0604020202020204" pitchFamily="34" charset="0"/>
                  <a:buChar char="•"/>
                </a:pPr>
                <a:endParaRPr lang="en-US" sz="2400" dirty="0">
                  <a:cs typeface="Source Sans Pro Light"/>
                </a:endParaRPr>
              </a:p>
              <a:p>
                <a:pPr marL="12700" marR="5080" algn="just">
                  <a:lnSpc>
                    <a:spcPct val="100000"/>
                  </a:lnSpc>
                  <a:spcBef>
                    <a:spcPts val="100"/>
                  </a:spcBef>
                </a:pPr>
                <a:r>
                  <a:rPr lang="en-US" sz="2400" b="1" dirty="0">
                    <a:solidFill>
                      <a:srgbClr val="002060"/>
                    </a:solidFill>
                    <a:cs typeface="Source Sans Pro Light"/>
                  </a:rPr>
                  <a:t>Convert to z-score…</a:t>
                </a:r>
              </a:p>
              <a:p>
                <a:pPr marL="12700" marR="5080" algn="just">
                  <a:lnSpc>
                    <a:spcPct val="100000"/>
                  </a:lnSpc>
                  <a:spcBef>
                    <a:spcPts val="100"/>
                  </a:spcBef>
                </a:pPr>
                <a:endParaRPr lang="en-US" sz="2400" dirty="0">
                  <a:cs typeface="Source Sans Pro Light"/>
                </a:endParaRPr>
              </a:p>
              <a:p>
                <a:pPr marL="12700" marR="5080" algn="just">
                  <a:lnSpc>
                    <a:spcPct val="100000"/>
                  </a:lnSpc>
                  <a:spcBef>
                    <a:spcPts val="100"/>
                  </a:spcBef>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cs typeface="Source Sans Pro Light"/>
                        </a:rPr>
                        <m:t>𝑍</m:t>
                      </m:r>
                      <m:r>
                        <a:rPr lang="en-US" sz="2400" b="0" i="1" smtClean="0">
                          <a:latin typeface="Cambria Math" panose="02040503050406030204" pitchFamily="18" charset="0"/>
                          <a:cs typeface="Source Sans Pro Light"/>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𝑋</m:t>
                              </m:r>
                            </m:e>
                          </m:acc>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num>
                        <m:den>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𝑁</m:t>
                                  </m:r>
                                </m:e>
                              </m:rad>
                            </m:den>
                          </m:f>
                        </m:den>
                      </m:f>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6.3 −8</m:t>
                          </m:r>
                        </m:num>
                        <m:den>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200</m:t>
                                  </m:r>
                                </m:e>
                              </m:rad>
                            </m:den>
                          </m:f>
                        </m:den>
                      </m:f>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−1.7</m:t>
                          </m:r>
                        </m:num>
                        <m:den>
                          <m:r>
                            <a:rPr lang="en-US" sz="2400" b="0" i="1" smtClean="0">
                              <a:latin typeface="Cambria Math" panose="02040503050406030204" pitchFamily="18" charset="0"/>
                            </a:rPr>
                            <m:t>0.21</m:t>
                          </m:r>
                        </m:den>
                      </m:f>
                      <m:r>
                        <a:rPr lang="en-US" sz="2400" b="0" i="1" smtClean="0">
                          <a:latin typeface="Cambria Math" panose="02040503050406030204" pitchFamily="18" charset="0"/>
                        </a:rPr>
                        <m:t>=−8.02=</m:t>
                      </m:r>
                      <m:r>
                        <a:rPr lang="en-US" sz="2400" b="0" i="1" smtClean="0">
                          <a:latin typeface="Cambria Math" panose="02040503050406030204" pitchFamily="18" charset="0"/>
                        </a:rPr>
                        <m:t>𝑍</m:t>
                      </m:r>
                    </m:oMath>
                  </m:oMathPara>
                </a14:m>
                <a:endParaRPr lang="en-US" sz="2400" b="0" dirty="0"/>
              </a:p>
              <a:p>
                <a:pPr marL="12700" marR="5080" algn="just">
                  <a:lnSpc>
                    <a:spcPct val="100000"/>
                  </a:lnSpc>
                  <a:spcBef>
                    <a:spcPts val="100"/>
                  </a:spcBef>
                </a:pPr>
                <a:endParaRPr lang="en-US" sz="2400" dirty="0">
                  <a:cs typeface="Source Sans Pro Light"/>
                </a:endParaRPr>
              </a:p>
              <a:p>
                <a:pPr marL="12700" marR="5080" algn="just">
                  <a:lnSpc>
                    <a:spcPct val="100000"/>
                  </a:lnSpc>
                  <a:spcBef>
                    <a:spcPts val="100"/>
                  </a:spcBef>
                </a:pPr>
                <a14:m>
                  <m:oMathPara xmlns:m="http://schemas.openxmlformats.org/officeDocument/2006/math">
                    <m:oMathParaPr>
                      <m:jc m:val="left"/>
                    </m:oMathParaPr>
                    <m:oMath xmlns:m="http://schemas.openxmlformats.org/officeDocument/2006/math">
                      <m:r>
                        <a:rPr lang="en-US" sz="2400" b="1" i="1" smtClean="0">
                          <a:solidFill>
                            <a:srgbClr val="00B050"/>
                          </a:solidFill>
                          <a:latin typeface="Cambria Math" panose="02040503050406030204" pitchFamily="18" charset="0"/>
                        </a:rPr>
                        <m:t>→   </m:t>
                      </m:r>
                      <m:r>
                        <a:rPr lang="en-US" sz="2400" b="1" i="1" smtClean="0">
                          <a:solidFill>
                            <a:srgbClr val="00B050"/>
                          </a:solidFill>
                          <a:latin typeface="Cambria Math" panose="02040503050406030204" pitchFamily="18" charset="0"/>
                        </a:rPr>
                        <m:t>𝒑</m:t>
                      </m:r>
                      <m:d>
                        <m:dPr>
                          <m:ctrlPr>
                            <a:rPr lang="en-US" sz="2400" b="1" i="1" smtClean="0">
                              <a:solidFill>
                                <a:srgbClr val="00B050"/>
                              </a:solidFill>
                              <a:latin typeface="Cambria Math" panose="02040503050406030204" pitchFamily="18" charset="0"/>
                            </a:rPr>
                          </m:ctrlPr>
                        </m:dPr>
                        <m:e>
                          <m:r>
                            <a:rPr lang="en-US" sz="2400" b="1" i="1" smtClean="0">
                              <a:solidFill>
                                <a:srgbClr val="00B050"/>
                              </a:solidFill>
                              <a:latin typeface="Cambria Math" panose="02040503050406030204" pitchFamily="18" charset="0"/>
                            </a:rPr>
                            <m:t>𝒁</m:t>
                          </m:r>
                          <m:r>
                            <a:rPr lang="en-US" sz="2400" b="1" i="1" smtClean="0">
                              <a:solidFill>
                                <a:srgbClr val="00B050"/>
                              </a:solidFill>
                              <a:latin typeface="Cambria Math" panose="02040503050406030204" pitchFamily="18" charset="0"/>
                            </a:rPr>
                            <m:t>&lt;−</m:t>
                          </m:r>
                          <m:r>
                            <a:rPr lang="en-US" sz="2400" b="1" i="1" smtClean="0">
                              <a:solidFill>
                                <a:srgbClr val="00B050"/>
                              </a:solidFill>
                              <a:latin typeface="Cambria Math" panose="02040503050406030204" pitchFamily="18" charset="0"/>
                            </a:rPr>
                            <m:t>𝟖</m:t>
                          </m:r>
                          <m:r>
                            <a:rPr lang="en-US" sz="2400" b="1" i="1" smtClean="0">
                              <a:solidFill>
                                <a:srgbClr val="00B050"/>
                              </a:solidFill>
                              <a:latin typeface="Cambria Math" panose="02040503050406030204" pitchFamily="18" charset="0"/>
                            </a:rPr>
                            <m:t>.</m:t>
                          </m:r>
                          <m:r>
                            <a:rPr lang="en-US" sz="2400" b="1" i="1" smtClean="0">
                              <a:solidFill>
                                <a:srgbClr val="00B050"/>
                              </a:solidFill>
                              <a:latin typeface="Cambria Math" panose="02040503050406030204" pitchFamily="18" charset="0"/>
                            </a:rPr>
                            <m:t>𝟎𝟐</m:t>
                          </m:r>
                        </m:e>
                      </m:d>
                      <m:r>
                        <a:rPr lang="en-US" sz="2400" b="1" i="1" smtClean="0">
                          <a:solidFill>
                            <a:srgbClr val="00B050"/>
                          </a:solidFill>
                          <a:latin typeface="Cambria Math" panose="02040503050406030204" pitchFamily="18" charset="0"/>
                        </a:rPr>
                        <m:t>=</m:t>
                      </m:r>
                      <m:r>
                        <a:rPr lang="en-US" sz="2400" b="1" i="1" smtClean="0">
                          <a:solidFill>
                            <a:srgbClr val="00B050"/>
                          </a:solidFill>
                          <a:latin typeface="Cambria Math" panose="02040503050406030204" pitchFamily="18" charset="0"/>
                        </a:rPr>
                        <m:t>𝟎</m:t>
                      </m:r>
                      <m:r>
                        <a:rPr lang="en-US" sz="2400" b="1" i="1" smtClean="0">
                          <a:solidFill>
                            <a:srgbClr val="00B050"/>
                          </a:solidFill>
                          <a:latin typeface="Cambria Math" panose="02040503050406030204" pitchFamily="18" charset="0"/>
                        </a:rPr>
                        <m:t>.</m:t>
                      </m:r>
                      <m:r>
                        <a:rPr lang="en-US" sz="2400" b="1" i="1" smtClean="0">
                          <a:solidFill>
                            <a:srgbClr val="00B050"/>
                          </a:solidFill>
                          <a:latin typeface="Cambria Math" panose="02040503050406030204" pitchFamily="18" charset="0"/>
                        </a:rPr>
                        <m:t>𝟎𝟎𝟎𝟎𝟎𝟎𝟏</m:t>
                      </m:r>
                    </m:oMath>
                  </m:oMathPara>
                </a14:m>
                <a:endParaRPr lang="en-US" sz="2400" b="1" dirty="0">
                  <a:solidFill>
                    <a:srgbClr val="00B050"/>
                  </a:solidFill>
                  <a:cs typeface="Source Sans Pro Light"/>
                </a:endParaRPr>
              </a:p>
              <a:p>
                <a:pPr marL="12700" marR="5080" algn="just">
                  <a:lnSpc>
                    <a:spcPct val="100000"/>
                  </a:lnSpc>
                  <a:spcBef>
                    <a:spcPts val="100"/>
                  </a:spcBef>
                </a:pPr>
                <a:endParaRPr lang="en-US" dirty="0">
                  <a:cs typeface="Source Sans Pro Light"/>
                </a:endParaRPr>
              </a:p>
            </p:txBody>
          </p:sp>
        </mc:Choice>
        <mc:Fallback xmlns="">
          <p:sp>
            <p:nvSpPr>
              <p:cNvPr id="12" name="object 10">
                <a:extLst>
                  <a:ext uri="{FF2B5EF4-FFF2-40B4-BE49-F238E27FC236}">
                    <a16:creationId xmlns:a16="http://schemas.microsoft.com/office/drawing/2014/main" id="{4B00ADBE-6249-46EB-B9DA-3742A4C1861C}"/>
                  </a:ext>
                </a:extLst>
              </p:cNvPr>
              <p:cNvSpPr txBox="1">
                <a:spLocks noRot="1" noChangeAspect="1" noMove="1" noResize="1" noEditPoints="1" noAdjustHandles="1" noChangeArrowheads="1" noChangeShapeType="1" noTextEdit="1"/>
              </p:cNvSpPr>
              <p:nvPr/>
            </p:nvSpPr>
            <p:spPr>
              <a:xfrm>
                <a:off x="668524" y="1885576"/>
                <a:ext cx="17526000" cy="7339766"/>
              </a:xfrm>
              <a:prstGeom prst="rect">
                <a:avLst/>
              </a:prstGeom>
              <a:blipFill>
                <a:blip r:embed="rId2"/>
                <a:stretch>
                  <a:fillRect l="-1009" t="-1163"/>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E72EE2A2-7EF8-441F-9D20-DC16F7A87D01}"/>
              </a:ext>
            </a:extLst>
          </p:cNvPr>
          <p:cNvPicPr>
            <a:picLocks noChangeAspect="1"/>
          </p:cNvPicPr>
          <p:nvPr/>
        </p:nvPicPr>
        <p:blipFill>
          <a:blip r:embed="rId3"/>
          <a:stretch>
            <a:fillRect/>
          </a:stretch>
        </p:blipFill>
        <p:spPr>
          <a:xfrm>
            <a:off x="8343106" y="4416876"/>
            <a:ext cx="9848850" cy="4924425"/>
          </a:xfrm>
          <a:prstGeom prst="rect">
            <a:avLst/>
          </a:prstGeom>
        </p:spPr>
      </p:pic>
      <p:cxnSp>
        <p:nvCxnSpPr>
          <p:cNvPr id="5" name="Straight Arrow Connector 4">
            <a:extLst>
              <a:ext uri="{FF2B5EF4-FFF2-40B4-BE49-F238E27FC236}">
                <a16:creationId xmlns:a16="http://schemas.microsoft.com/office/drawing/2014/main" id="{EE79AB6C-E365-45CF-B323-9B93C1E3CFAE}"/>
              </a:ext>
            </a:extLst>
          </p:cNvPr>
          <p:cNvCxnSpPr/>
          <p:nvPr/>
        </p:nvCxnSpPr>
        <p:spPr>
          <a:xfrm flipH="1" flipV="1">
            <a:off x="5314155" y="8617324"/>
            <a:ext cx="4038600" cy="381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4094957" cy="828000"/>
            <a:chOff x="1523376" y="8642689"/>
            <a:chExt cx="2537649" cy="439424"/>
          </a:xfrm>
        </p:grpSpPr>
        <p:sp>
          <p:nvSpPr>
            <p:cNvPr id="24" name="object 4">
              <a:extLst>
                <a:ext uri="{FF2B5EF4-FFF2-40B4-BE49-F238E27FC236}">
                  <a16:creationId xmlns:a16="http://schemas.microsoft.com/office/drawing/2014/main" id="{FAC1F606-62F6-4305-800B-EF4BDCC04BC6}"/>
                </a:ext>
              </a:extLst>
            </p:cNvPr>
            <p:cNvSpPr/>
            <p:nvPr/>
          </p:nvSpPr>
          <p:spPr>
            <a:xfrm>
              <a:off x="1523376" y="8642693"/>
              <a:ext cx="2321548"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FFFFFF"/>
                </a:solidFill>
                <a:cs typeface="Source Sans Pro Light"/>
              </a:rPr>
              <a:t>Recap</a:t>
            </a:r>
            <a:endParaRPr lang="cs-CZ" sz="2800" b="1" dirty="0">
              <a:cs typeface="Source Sans Pro Light"/>
            </a:endParaRPr>
          </a:p>
        </p:txBody>
      </p:sp>
      <p:sp>
        <p:nvSpPr>
          <p:cNvPr id="2" name="Rectangle 1">
            <a:extLst>
              <a:ext uri="{FF2B5EF4-FFF2-40B4-BE49-F238E27FC236}">
                <a16:creationId xmlns:a16="http://schemas.microsoft.com/office/drawing/2014/main" id="{D4A7A6B9-71A4-4F95-85E2-3A41CB3234DF}"/>
              </a:ext>
            </a:extLst>
          </p:cNvPr>
          <p:cNvSpPr/>
          <p:nvPr/>
        </p:nvSpPr>
        <p:spPr>
          <a:xfrm>
            <a:off x="10952956" y="7095768"/>
            <a:ext cx="2353529" cy="369332"/>
          </a:xfrm>
          <a:prstGeom prst="rect">
            <a:avLst/>
          </a:prstGeom>
        </p:spPr>
        <p:txBody>
          <a:bodyPr wrap="none">
            <a:spAutoFit/>
          </a:bodyPr>
          <a:lstStyle/>
          <a:p>
            <a:r>
              <a:rPr lang="en-US" dirty="0">
                <a:hlinkClick r:id="rId2"/>
              </a:rPr>
              <a:t>Click to open in Lifeliqe</a:t>
            </a:r>
            <a:endParaRPr lang="cs-CZ" dirty="0"/>
          </a:p>
        </p:txBody>
      </p:sp>
      <p:pic>
        <p:nvPicPr>
          <p:cNvPr id="6" name="Picture 5">
            <a:extLst>
              <a:ext uri="{FF2B5EF4-FFF2-40B4-BE49-F238E27FC236}">
                <a16:creationId xmlns:a16="http://schemas.microsoft.com/office/drawing/2014/main" id="{8DF5CE44-2E79-447D-B0D0-A196046B678D}"/>
              </a:ext>
            </a:extLst>
          </p:cNvPr>
          <p:cNvPicPr>
            <a:picLocks noChangeAspect="1"/>
          </p:cNvPicPr>
          <p:nvPr/>
        </p:nvPicPr>
        <p:blipFill>
          <a:blip r:embed="rId3"/>
          <a:stretch>
            <a:fillRect/>
          </a:stretch>
        </p:blipFill>
        <p:spPr>
          <a:xfrm>
            <a:off x="7633229" y="317500"/>
            <a:ext cx="10177726" cy="9513445"/>
          </a:xfrm>
          <a:prstGeom prst="rect">
            <a:avLst/>
          </a:prstGeom>
        </p:spPr>
      </p:pic>
      <p:sp>
        <p:nvSpPr>
          <p:cNvPr id="7" name="TextBox 6">
            <a:extLst>
              <a:ext uri="{FF2B5EF4-FFF2-40B4-BE49-F238E27FC236}">
                <a16:creationId xmlns:a16="http://schemas.microsoft.com/office/drawing/2014/main" id="{A4A06E7D-11F0-41CF-B535-8228372868A6}"/>
              </a:ext>
            </a:extLst>
          </p:cNvPr>
          <p:cNvSpPr txBox="1"/>
          <p:nvPr/>
        </p:nvSpPr>
        <p:spPr>
          <a:xfrm>
            <a:off x="665956" y="2222500"/>
            <a:ext cx="6629400" cy="6124754"/>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30A0"/>
                </a:solidFill>
              </a:rPr>
              <a:t>If we know the population mean and population standard deviation, and our sample size is large enough, the Central Limit Theorem gives us the shape, mean, and SD of the distribution of sample means</a:t>
            </a:r>
          </a:p>
          <a:p>
            <a:pPr marL="457200" indent="-457200">
              <a:buFont typeface="Arial" panose="020B0604020202020204" pitchFamily="34" charset="0"/>
              <a:buChar char="•"/>
            </a:pPr>
            <a:endParaRPr lang="en-US" sz="2800" dirty="0">
              <a:solidFill>
                <a:srgbClr val="7030A0"/>
              </a:solidFill>
            </a:endParaRPr>
          </a:p>
          <a:p>
            <a:endParaRPr lang="en-US" sz="2800" dirty="0"/>
          </a:p>
          <a:p>
            <a:pPr marL="457200" indent="-457200">
              <a:buFont typeface="Arial" panose="020B0604020202020204" pitchFamily="34" charset="0"/>
              <a:buChar char="•"/>
            </a:pPr>
            <a:r>
              <a:rPr lang="en-US" sz="2800" dirty="0">
                <a:solidFill>
                  <a:srgbClr val="002060"/>
                </a:solidFill>
              </a:rPr>
              <a:t>We can then use that normal distribution of sample means to compare our </a:t>
            </a:r>
            <a:r>
              <a:rPr lang="en-US" sz="2800" b="1" dirty="0">
                <a:solidFill>
                  <a:srgbClr val="002060"/>
                </a:solidFill>
              </a:rPr>
              <a:t>observed</a:t>
            </a:r>
            <a:r>
              <a:rPr lang="en-US" sz="2800" dirty="0">
                <a:solidFill>
                  <a:srgbClr val="002060"/>
                </a:solidFill>
              </a:rPr>
              <a:t> sample mean against in order to determine the </a:t>
            </a:r>
            <a:r>
              <a:rPr lang="en-US" sz="2800" b="1" dirty="0">
                <a:solidFill>
                  <a:srgbClr val="002060"/>
                </a:solidFill>
              </a:rPr>
              <a:t>likelihood</a:t>
            </a:r>
            <a:r>
              <a:rPr lang="en-US" sz="2800" dirty="0">
                <a:solidFill>
                  <a:srgbClr val="002060"/>
                </a:solidFill>
              </a:rPr>
              <a:t> that our sample average was drawn from a population like the one we hypothesized</a:t>
            </a:r>
          </a:p>
        </p:txBody>
      </p:sp>
      <p:sp>
        <p:nvSpPr>
          <p:cNvPr id="3" name="TextBox 2">
            <a:extLst>
              <a:ext uri="{FF2B5EF4-FFF2-40B4-BE49-F238E27FC236}">
                <a16:creationId xmlns:a16="http://schemas.microsoft.com/office/drawing/2014/main" id="{C9AFD427-1DF3-41F7-8ECA-C4085CCD1AA1}"/>
              </a:ext>
            </a:extLst>
          </p:cNvPr>
          <p:cNvSpPr txBox="1"/>
          <p:nvPr/>
        </p:nvSpPr>
        <p:spPr>
          <a:xfrm>
            <a:off x="1046956" y="9918700"/>
            <a:ext cx="5181600" cy="307777"/>
          </a:xfrm>
          <a:prstGeom prst="rect">
            <a:avLst/>
          </a:prstGeom>
          <a:noFill/>
        </p:spPr>
        <p:txBody>
          <a:bodyPr wrap="square" rtlCol="0">
            <a:spAutoFit/>
          </a:bodyPr>
          <a:lstStyle/>
          <a:p>
            <a:r>
              <a:rPr lang="en-US" sz="1400" dirty="0"/>
              <a:t>Figure Credit: https://creativemaths.net/blog/sampling-distribution/</a:t>
            </a:r>
          </a:p>
        </p:txBody>
      </p:sp>
    </p:spTree>
    <p:extLst>
      <p:ext uri="{BB962C8B-B14F-4D97-AF65-F5344CB8AC3E}">
        <p14:creationId xmlns:p14="http://schemas.microsoft.com/office/powerpoint/2010/main" val="11188265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netic Fields - by Lifeliqe autor Michael Carter.pptx" id="{1CD8B0ED-503E-4F9D-BE1F-EA91A594AAD6}" vid="{DDA4976A-1FAE-4427-8059-0A415774D0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Magnetism Magnetic Fields</Template>
  <TotalTime>131</TotalTime>
  <Words>848</Words>
  <Application>Microsoft Office PowerPoint</Application>
  <PresentationFormat>Custom</PresentationFormat>
  <Paragraphs>80</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Cambria Math</vt:lpstr>
      <vt:lpstr>Segoe Script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Goodwin, Gordon</dc:creator>
  <cp:lastModifiedBy>Goodwin, Gordon</cp:lastModifiedBy>
  <cp:revision>3</cp:revision>
  <dcterms:created xsi:type="dcterms:W3CDTF">2022-03-25T18:12:12Z</dcterms:created>
  <dcterms:modified xsi:type="dcterms:W3CDTF">2022-03-26T02:55:57Z</dcterms:modified>
</cp:coreProperties>
</file>