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93" r:id="rId4"/>
    <p:sldId id="305" r:id="rId5"/>
    <p:sldId id="306" r:id="rId6"/>
    <p:sldId id="307" r:id="rId7"/>
    <p:sldId id="308" r:id="rId8"/>
    <p:sldId id="309" r:id="rId9"/>
    <p:sldId id="310" r:id="rId10"/>
    <p:sldId id="315" r:id="rId11"/>
    <p:sldId id="313" r:id="rId12"/>
    <p:sldId id="311" r:id="rId13"/>
    <p:sldId id="312" r:id="rId14"/>
    <p:sldId id="316" r:id="rId15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460" userDrawn="1">
          <p15:clr>
            <a:srgbClr val="A4A3A4"/>
          </p15:clr>
        </p15:guide>
        <p15:guide id="4" orient="horz" pos="2696" userDrawn="1">
          <p15:clr>
            <a:srgbClr val="A4A3A4"/>
          </p15:clr>
        </p15:guide>
        <p15:guide id="5" pos="612" userDrawn="1">
          <p15:clr>
            <a:srgbClr val="A4A3A4"/>
          </p15:clr>
        </p15:guide>
        <p15:guide id="6" pos="6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BF00"/>
    <a:srgbClr val="E3B525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82" autoAdjust="0"/>
  </p:normalViewPr>
  <p:slideViewPr>
    <p:cSldViewPr>
      <p:cViewPr varScale="1">
        <p:scale>
          <a:sx n="71" d="100"/>
          <a:sy n="71" d="100"/>
        </p:scale>
        <p:origin x="336" y="54"/>
      </p:cViewPr>
      <p:guideLst>
        <p:guide orient="horz" pos="344"/>
        <p:guide pos="11460"/>
        <p:guide orient="horz" pos="2696"/>
        <p:guide pos="612"/>
        <p:guide pos="60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11.03.2022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549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7356" y="2106216"/>
            <a:ext cx="11201400" cy="1104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680">
              <a:lnSpc>
                <a:spcPct val="102400"/>
              </a:lnSpc>
            </a:pPr>
            <a:r>
              <a:rPr lang="en-US" sz="7200" dirty="0">
                <a:solidFill>
                  <a:schemeClr val="accent1"/>
                </a:solidFill>
                <a:cs typeface="Source Sans Pro"/>
              </a:rPr>
              <a:t>Describing &amp; Exploring Data</a:t>
            </a:r>
            <a:endParaRPr lang="en-US" sz="7200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237456" y="2950931"/>
            <a:ext cx="9601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4B0320-4754-4C76-BEA3-7157EB59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8" y="14979"/>
            <a:ext cx="1036656" cy="1008058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88C373D6-8C2A-485B-B380-CE83410E604A}"/>
              </a:ext>
            </a:extLst>
          </p:cNvPr>
          <p:cNvSpPr txBox="1"/>
          <p:nvPr/>
        </p:nvSpPr>
        <p:spPr>
          <a:xfrm>
            <a:off x="14710446" y="180315"/>
            <a:ext cx="41107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solidFill>
                  <a:srgbClr val="00A0EF"/>
                </a:solidFill>
                <a:latin typeface="Segoe Script" panose="030B0504020000000003" pitchFamily="66" charset="0"/>
                <a:cs typeface="Source Sans Pro Light"/>
              </a:rPr>
              <a:t>PsychoStat</a:t>
            </a:r>
            <a:endParaRPr lang="en-US" sz="4800" dirty="0">
              <a:latin typeface="Segoe Script" panose="030B0504020000000003" pitchFamily="66" charset="0"/>
              <a:cs typeface="Source Sans Pr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14475-4F60-4EED-B184-CF36E1EA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735" y="4699196"/>
            <a:ext cx="7772400" cy="5249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669DB-FB49-4FF6-B869-F12E341F0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41" y="4673049"/>
            <a:ext cx="7772400" cy="5249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48E556-59D3-4128-BB1B-D447745C6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1756" y="1401972"/>
            <a:ext cx="4593466" cy="30979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84D295-6378-458F-B9ED-CB369FB5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90" y="2679700"/>
            <a:ext cx="13807501" cy="6815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BF093-603D-471A-8B44-C99BF3CE951A}"/>
              </a:ext>
            </a:extLst>
          </p:cNvPr>
          <p:cNvSpPr txBox="1"/>
          <p:nvPr/>
        </p:nvSpPr>
        <p:spPr>
          <a:xfrm>
            <a:off x="4600899" y="1603522"/>
            <a:ext cx="986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Calculating the Sample Variance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413525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Summary Statistics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67050" y="4326628"/>
              <a:ext cx="3122656" cy="382156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400" spc="5" dirty="0">
                  <a:solidFill>
                    <a:schemeClr val="accent4"/>
                  </a:solidFill>
                  <a:cs typeface="Source Sans Pro Light"/>
                </a:rPr>
                <a:t>Quantiles &amp; Percentiles</a:t>
              </a:r>
              <a:endParaRPr lang="en-US" sz="24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287B75-852D-49EB-BF36-85A00B2BA429}"/>
              </a:ext>
            </a:extLst>
          </p:cNvPr>
          <p:cNvSpPr txBox="1"/>
          <p:nvPr/>
        </p:nvSpPr>
        <p:spPr>
          <a:xfrm>
            <a:off x="589756" y="48133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Quantiles</a:t>
            </a:r>
          </a:p>
          <a:p>
            <a:endParaRPr lang="en-US" sz="2400" b="1" u="sng" dirty="0"/>
          </a:p>
          <a:p>
            <a:r>
              <a:rPr lang="en-US" sz="2400" b="1" dirty="0"/>
              <a:t>Order values from small to large and split data into </a:t>
            </a:r>
            <a:r>
              <a:rPr lang="en-US" sz="2400" b="1" i="1" dirty="0"/>
              <a:t>n</a:t>
            </a:r>
            <a:r>
              <a:rPr lang="en-US" sz="2400" b="1" dirty="0"/>
              <a:t> equal pieces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</a:t>
            </a:r>
            <a:r>
              <a:rPr lang="en-US" sz="2400" b="1" i="1" dirty="0"/>
              <a:t>n</a:t>
            </a:r>
            <a:r>
              <a:rPr lang="en-US" sz="2400" b="1" dirty="0"/>
              <a:t> equal pieces, we use </a:t>
            </a:r>
            <a:r>
              <a:rPr lang="en-US" sz="2400" b="1" i="1" dirty="0"/>
              <a:t>n</a:t>
            </a:r>
            <a:r>
              <a:rPr lang="en-US" sz="2400" b="1" dirty="0"/>
              <a:t>-1 cut points equally spaced out</a:t>
            </a:r>
          </a:p>
          <a:p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Quartiles</a:t>
            </a:r>
            <a:r>
              <a:rPr lang="en-US" sz="2400" b="1" dirty="0"/>
              <a:t> split the data into 4 equal pieces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 use 3 cut points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Quartile 1 = 25%, Quartile 2 = 50%, Quartile 3 = 75%</a:t>
            </a:r>
          </a:p>
          <a:p>
            <a:pPr lvl="2"/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Percentiles </a:t>
            </a:r>
            <a:r>
              <a:rPr lang="en-US" sz="2400" b="1" dirty="0"/>
              <a:t>split the data into 100 equal pieces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 use 99 cut 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2DEEF-E9BF-4EB6-BFDD-B2846630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373" y="5346700"/>
            <a:ext cx="7428796" cy="5019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1AB83-4F08-478F-AEE5-6EBD0134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56" y="327025"/>
            <a:ext cx="7514408" cy="490770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6E4DF6-EEF1-4660-8336-98DF43AA0527}"/>
              </a:ext>
            </a:extLst>
          </p:cNvPr>
          <p:cNvCxnSpPr>
            <a:cxnSpLocks/>
          </p:cNvCxnSpPr>
          <p:nvPr/>
        </p:nvCxnSpPr>
        <p:spPr>
          <a:xfrm>
            <a:off x="13543756" y="2751370"/>
            <a:ext cx="0" cy="19095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785261-BBEF-472A-B55C-6F7737ED2301}"/>
              </a:ext>
            </a:extLst>
          </p:cNvPr>
          <p:cNvCxnSpPr>
            <a:cxnSpLocks/>
          </p:cNvCxnSpPr>
          <p:nvPr/>
        </p:nvCxnSpPr>
        <p:spPr>
          <a:xfrm>
            <a:off x="14077156" y="1536700"/>
            <a:ext cx="0" cy="3124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7E0BAC-15CE-4256-BD1E-79A59BF827B4}"/>
              </a:ext>
            </a:extLst>
          </p:cNvPr>
          <p:cNvCxnSpPr>
            <a:cxnSpLocks/>
          </p:cNvCxnSpPr>
          <p:nvPr/>
        </p:nvCxnSpPr>
        <p:spPr>
          <a:xfrm>
            <a:off x="14762956" y="711989"/>
            <a:ext cx="0" cy="3948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E3CF9D-4069-46E9-878A-054D892241F0}"/>
              </a:ext>
            </a:extLst>
          </p:cNvPr>
          <p:cNvCxnSpPr>
            <a:cxnSpLocks/>
          </p:cNvCxnSpPr>
          <p:nvPr/>
        </p:nvCxnSpPr>
        <p:spPr>
          <a:xfrm>
            <a:off x="15296356" y="885035"/>
            <a:ext cx="0" cy="37758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80A370-6026-411A-8D36-58B5759D9F54}"/>
              </a:ext>
            </a:extLst>
          </p:cNvPr>
          <p:cNvCxnSpPr>
            <a:cxnSpLocks/>
          </p:cNvCxnSpPr>
          <p:nvPr/>
        </p:nvCxnSpPr>
        <p:spPr>
          <a:xfrm>
            <a:off x="15829756" y="2451100"/>
            <a:ext cx="0" cy="2209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9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75805-4F8D-46D3-867C-17039175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156" y="4615329"/>
            <a:ext cx="8395540" cy="5670749"/>
          </a:xfrm>
          <a:prstGeom prst="rect">
            <a:avLst/>
          </a:prstGeom>
        </p:spPr>
      </p:pic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Summary Statistics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130115" y="4584700"/>
            <a:ext cx="9375041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 of distance from lowest to highest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Suffers heavily from extreme scores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have 1,000 values ranging between (0, 1) but just one value of 100 changes the range to (0, 100)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Quartiles</a:t>
            </a:r>
            <a:r>
              <a:rPr lang="en-US" sz="2800" dirty="0"/>
              <a:t>: Points that cut off the lower 25%, 50%, 75%, 100%</a:t>
            </a:r>
          </a:p>
          <a:p>
            <a:endParaRPr lang="en-US" sz="2800" dirty="0"/>
          </a:p>
          <a:p>
            <a:r>
              <a:rPr lang="en-US" sz="2800" b="1" u="sng" dirty="0"/>
              <a:t>Interquartile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 of distance from 25</a:t>
            </a:r>
            <a:r>
              <a:rPr lang="en-US" sz="2800" baseline="30000" dirty="0"/>
              <a:t>th</a:t>
            </a:r>
            <a:r>
              <a:rPr lang="en-US" sz="2800" dirty="0"/>
              <a:t> percentile to 75</a:t>
            </a:r>
            <a:r>
              <a:rPr lang="en-US" sz="2800" baseline="30000" dirty="0"/>
              <a:t>th</a:t>
            </a:r>
            <a:r>
              <a:rPr lang="en-US" sz="2800" dirty="0"/>
              <a:t> percentile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Quartile 1 (Q1) to Quartile 3 (Q3) = Middle 50% of scores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Attempts to circumvent heavy dependence of range on extreme scores</a:t>
            </a:r>
          </a:p>
          <a:p>
            <a:endParaRPr lang="en-US" sz="2800" i="1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67050" y="4326628"/>
              <a:ext cx="3122656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Range &amp; IQR</a:t>
              </a:r>
              <a:endParaRPr lang="en-US" sz="28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/>
              <p:nvPr/>
            </p:nvSpPr>
            <p:spPr>
              <a:xfrm>
                <a:off x="10267156" y="1633620"/>
                <a:ext cx="8117013" cy="175432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Range(X)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0,2,2,2,4,6,6,10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400" b="0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2400" b="1" dirty="0"/>
                  <a:t>Quartiles(X)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{Q1 = 25% = 2.0, Q2 = 50% = 4.0, Q3 = 75% = 6.0}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sz="2400" b="1" dirty="0"/>
                  <a:t>IQR(X)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𝐼𝑄𝑅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0,2,2,2,4,6,6,10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(Q1, Q3) = (2, 6) = 4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156" y="1633620"/>
                <a:ext cx="8117013" cy="1754326"/>
              </a:xfrm>
              <a:prstGeom prst="rect">
                <a:avLst/>
              </a:prstGeom>
              <a:blipFill>
                <a:blip r:embed="rId3"/>
                <a:stretch>
                  <a:fillRect l="-1049" t="-2414" r="-1049" b="-65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92C87E-C351-41F4-B098-CB458CC5B532}"/>
              </a:ext>
            </a:extLst>
          </p:cNvPr>
          <p:cNvSpPr txBox="1"/>
          <p:nvPr/>
        </p:nvSpPr>
        <p:spPr>
          <a:xfrm>
            <a:off x="11562556" y="51620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 = 25%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C5346-B4B2-4FB7-AB48-309140A8BFE0}"/>
              </a:ext>
            </a:extLst>
          </p:cNvPr>
          <p:cNvSpPr txBox="1"/>
          <p:nvPr/>
        </p:nvSpPr>
        <p:spPr>
          <a:xfrm>
            <a:off x="12699159" y="49180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 = 50%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C3A54-A5CF-49F2-B81A-1E96D325BBE1}"/>
              </a:ext>
            </a:extLst>
          </p:cNvPr>
          <p:cNvSpPr txBox="1"/>
          <p:nvPr/>
        </p:nvSpPr>
        <p:spPr>
          <a:xfrm>
            <a:off x="15296356" y="534634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Q3 = 75%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C0F88-5EFD-45E9-B591-E8576397F9B2}"/>
              </a:ext>
            </a:extLst>
          </p:cNvPr>
          <p:cNvSpPr txBox="1"/>
          <p:nvPr/>
        </p:nvSpPr>
        <p:spPr>
          <a:xfrm>
            <a:off x="13893426" y="52873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74194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E84F24-6283-410A-A194-CEF99C49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956" y="4111875"/>
            <a:ext cx="8530903" cy="5762179"/>
          </a:xfrm>
          <a:prstGeom prst="rect">
            <a:avLst/>
          </a:prstGeom>
        </p:spPr>
      </p:pic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chemeClr val="accent5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chemeClr val="bg1"/>
                </a:solidFill>
                <a:cs typeface="Source Sans Pro Light"/>
              </a:rPr>
              <a:t>Visualizing Summary Statistics</a:t>
            </a:r>
            <a:endParaRPr lang="en-US" sz="28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130115" y="4584700"/>
            <a:ext cx="937504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visualization that gives greater prominence to spread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Box </a:t>
            </a:r>
            <a:r>
              <a:rPr lang="en-US" sz="2400" dirty="0"/>
              <a:t>= IQR = Middle 50% = {Q1, Q3} = {25</a:t>
            </a:r>
            <a:r>
              <a:rPr lang="en-US" sz="2400" baseline="30000" dirty="0"/>
              <a:t>th</a:t>
            </a:r>
            <a:r>
              <a:rPr lang="en-US" sz="2400" dirty="0"/>
              <a:t>%, 75</a:t>
            </a:r>
            <a:r>
              <a:rPr lang="en-US" sz="2400" baseline="30000" dirty="0"/>
              <a:t>th</a:t>
            </a:r>
            <a:r>
              <a:rPr lang="en-US" sz="2400" dirty="0"/>
              <a:t>%}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Middle line </a:t>
            </a:r>
            <a:r>
              <a:rPr lang="en-US" sz="2400" dirty="0"/>
              <a:t>= </a:t>
            </a:r>
            <a:r>
              <a:rPr lang="en-US" sz="2400" u="sng" dirty="0"/>
              <a:t>Median</a:t>
            </a:r>
            <a:r>
              <a:rPr lang="en-US" sz="2400" dirty="0"/>
              <a:t> = Q2 = {50</a:t>
            </a:r>
            <a:r>
              <a:rPr lang="en-US" sz="2400" baseline="30000" dirty="0"/>
              <a:t>th</a:t>
            </a:r>
            <a:r>
              <a:rPr lang="en-US" sz="2400" dirty="0"/>
              <a:t>%}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Inner Fences </a:t>
            </a:r>
            <a:r>
              <a:rPr lang="en-US" sz="2400" dirty="0"/>
              <a:t>= {(Q1 - 1.5*IQR), (Q3 + 1.5*IQR)}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Adjacent Values </a:t>
            </a:r>
            <a:r>
              <a:rPr lang="en-US" sz="2400" dirty="0"/>
              <a:t>= actual points no more extreme than inner fences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Lower Adjacent Value = smallest value above lower fence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Upper Adjacent Value = greatest value below upper fence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Whiskers</a:t>
            </a:r>
            <a:r>
              <a:rPr lang="en-US" sz="2400" dirty="0"/>
              <a:t> = (Q1 to Lower Adj. Value) and (Q3 to Upper Adj. Value)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Outliers</a:t>
            </a:r>
            <a:r>
              <a:rPr lang="en-US" sz="2400" dirty="0"/>
              <a:t> = All points more extreme than adjacent values</a:t>
            </a:r>
          </a:p>
          <a:p>
            <a:endParaRPr lang="en-US" sz="2800" i="1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67050" y="4326628"/>
              <a:ext cx="3122656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Boxplots</a:t>
              </a:r>
              <a:endParaRPr lang="en-US" sz="28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92C87E-C351-41F4-B098-CB458CC5B532}"/>
              </a:ext>
            </a:extLst>
          </p:cNvPr>
          <p:cNvSpPr txBox="1"/>
          <p:nvPr/>
        </p:nvSpPr>
        <p:spPr>
          <a:xfrm>
            <a:off x="10494882" y="464314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 = 25%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C5346-B4B2-4FB7-AB48-309140A8BFE0}"/>
              </a:ext>
            </a:extLst>
          </p:cNvPr>
          <p:cNvSpPr txBox="1"/>
          <p:nvPr/>
        </p:nvSpPr>
        <p:spPr>
          <a:xfrm>
            <a:off x="12132634" y="49773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 = 50%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C3A54-A5CF-49F2-B81A-1E96D325BBE1}"/>
              </a:ext>
            </a:extLst>
          </p:cNvPr>
          <p:cNvSpPr txBox="1"/>
          <p:nvPr/>
        </p:nvSpPr>
        <p:spPr>
          <a:xfrm>
            <a:off x="13313407" y="457050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Q3 = 75%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C0F88-5EFD-45E9-B591-E8576397F9B2}"/>
              </a:ext>
            </a:extLst>
          </p:cNvPr>
          <p:cNvSpPr txBox="1"/>
          <p:nvPr/>
        </p:nvSpPr>
        <p:spPr>
          <a:xfrm>
            <a:off x="16286956" y="530360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7FF2D-F528-4173-8CE8-8657502B5053}"/>
              </a:ext>
            </a:extLst>
          </p:cNvPr>
          <p:cNvSpPr txBox="1"/>
          <p:nvPr/>
        </p:nvSpPr>
        <p:spPr>
          <a:xfrm>
            <a:off x="13543756" y="692245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Q3 = 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A5404-E04A-47E7-A38F-296F7AC9A9E7}"/>
              </a:ext>
            </a:extLst>
          </p:cNvPr>
          <p:cNvSpPr txBox="1"/>
          <p:nvPr/>
        </p:nvSpPr>
        <p:spPr>
          <a:xfrm>
            <a:off x="12170407" y="76327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 = 50%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889EC-6053-4C3A-AEF5-A5B09121EC00}"/>
              </a:ext>
            </a:extLst>
          </p:cNvPr>
          <p:cNvSpPr txBox="1"/>
          <p:nvPr/>
        </p:nvSpPr>
        <p:spPr>
          <a:xfrm>
            <a:off x="10494882" y="69929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 = 25%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1ABD0-CCCE-46E8-9A64-CFEDCD5499F8}"/>
              </a:ext>
            </a:extLst>
          </p:cNvPr>
          <p:cNvSpPr txBox="1"/>
          <p:nvPr/>
        </p:nvSpPr>
        <p:spPr>
          <a:xfrm>
            <a:off x="16406065" y="76327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8C6E54-51B3-439C-9174-AF25CF3C778D}"/>
              </a:ext>
            </a:extLst>
          </p:cNvPr>
          <p:cNvSpPr txBox="1"/>
          <p:nvPr/>
        </p:nvSpPr>
        <p:spPr>
          <a:xfrm>
            <a:off x="14760333" y="44584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Upper Adjacent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E8F460-9FAE-4C45-BB6E-977DA17DF902}"/>
              </a:ext>
            </a:extLst>
          </p:cNvPr>
          <p:cNvCxnSpPr/>
          <p:nvPr/>
        </p:nvCxnSpPr>
        <p:spPr>
          <a:xfrm>
            <a:off x="15669647" y="4866519"/>
            <a:ext cx="307423" cy="7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58508F-CDF3-4CF8-9FD6-FA7150795E70}"/>
              </a:ext>
            </a:extLst>
          </p:cNvPr>
          <p:cNvCxnSpPr/>
          <p:nvPr/>
        </p:nvCxnSpPr>
        <p:spPr>
          <a:xfrm>
            <a:off x="15981497" y="7291788"/>
            <a:ext cx="307423" cy="7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2A5E9B-7541-44DD-AFD1-E23FB708F742}"/>
              </a:ext>
            </a:extLst>
          </p:cNvPr>
          <p:cNvSpPr txBox="1"/>
          <p:nvPr/>
        </p:nvSpPr>
        <p:spPr>
          <a:xfrm>
            <a:off x="14908958" y="68748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Upper Adjacent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DC558-3A13-433B-8D9D-1B96D05FC6DA}"/>
              </a:ext>
            </a:extLst>
          </p:cNvPr>
          <p:cNvSpPr txBox="1"/>
          <p:nvPr/>
        </p:nvSpPr>
        <p:spPr>
          <a:xfrm>
            <a:off x="12974361" y="3423595"/>
            <a:ext cx="2964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Skewed Data Boxplot</a:t>
            </a:r>
          </a:p>
        </p:txBody>
      </p:sp>
    </p:spTree>
    <p:extLst>
      <p:ext uri="{BB962C8B-B14F-4D97-AF65-F5344CB8AC3E}">
        <p14:creationId xmlns:p14="http://schemas.microsoft.com/office/powerpoint/2010/main" val="351893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FBF093-603D-471A-8B44-C99BF3CE951A}"/>
              </a:ext>
            </a:extLst>
          </p:cNvPr>
          <p:cNvSpPr txBox="1"/>
          <p:nvPr/>
        </p:nvSpPr>
        <p:spPr>
          <a:xfrm>
            <a:off x="4600899" y="1603522"/>
            <a:ext cx="986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Describing and Exploring Data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893A-6F3A-40B3-BD47-478DE44A7EBF}"/>
              </a:ext>
            </a:extLst>
          </p:cNvPr>
          <p:cNvSpPr txBox="1"/>
          <p:nvPr/>
        </p:nvSpPr>
        <p:spPr>
          <a:xfrm>
            <a:off x="1505672" y="2451100"/>
            <a:ext cx="6553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Goal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Describe the variables in our sample data through visualizations and summary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u="sng" dirty="0"/>
              <a:t>Visualize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Histograms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Density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Stem &amp; Leaf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Boxplots</a:t>
            </a:r>
          </a:p>
          <a:p>
            <a:endParaRPr lang="en-US" sz="2400" dirty="0"/>
          </a:p>
          <a:p>
            <a:r>
              <a:rPr lang="en-US" sz="2400" b="1" u="sng" dirty="0"/>
              <a:t>Summarize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Central Tendency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Mean, Median,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Variability &amp;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Variance, Standard Deviation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Range &amp; Interquartile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Skew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Kurtosis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463E6-25F1-4753-B458-98C1824A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977" y="7327900"/>
            <a:ext cx="10772757" cy="227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AB924-555F-4DCB-A3F7-B5847FCCD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756" y="3271841"/>
            <a:ext cx="5257800" cy="3571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BF47CB-94DD-4367-9BB9-A90BFC63B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4092" y="3283248"/>
            <a:ext cx="5257800" cy="35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7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10AC73C5-368A-4992-917B-0C0A1838E3CA}"/>
              </a:ext>
            </a:extLst>
          </p:cNvPr>
          <p:cNvGrpSpPr/>
          <p:nvPr/>
        </p:nvGrpSpPr>
        <p:grpSpPr>
          <a:xfrm>
            <a:off x="-6498" y="3066084"/>
            <a:ext cx="4800599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52033DA7-B496-435D-A3DB-E45BD45E4B7C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892C04EB-8963-4611-98BC-C2BD5AD407A8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605" y="2158312"/>
            <a:ext cx="17220406" cy="37446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cs typeface="Source Sans Pro Light"/>
              </a:rPr>
              <a:t>Explore and describe the characteristics of our sample data</a:t>
            </a:r>
            <a:endParaRPr lang="en-US" sz="2400" b="1" dirty="0">
              <a:cs typeface="Source Sans Pro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605" y="4427387"/>
            <a:ext cx="1691560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Source Sans Pro Light"/>
              </a:rPr>
              <a:t>Visualizations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Source Sans Pro Light"/>
              </a:rPr>
              <a:t>Summary Statistics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605" y="7021870"/>
            <a:ext cx="17164052" cy="266739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Frequency Distributions, Histograms, Kernel Density Plots, Stem &amp; Leaf Plots, Boxplots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Shape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Symmetry, Skew, Modality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Central Tendency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Mean, Median, Mode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Spread/Variability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Variance, Standard Deviation, Quantiles, Quartiles, Percentiles, Range, IQR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02605" y="3206292"/>
            <a:ext cx="480615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0" dirty="0">
                <a:solidFill>
                  <a:srgbClr val="7030A0"/>
                </a:solidFill>
                <a:cs typeface="Source Sans Pro Light"/>
              </a:rPr>
              <a:t>Approach</a:t>
            </a:r>
            <a:endParaRPr lang="en-US" sz="3200" b="1" dirty="0">
              <a:solidFill>
                <a:srgbClr val="7030A0"/>
              </a:solidFill>
              <a:cs typeface="Source Sans Pro Ligh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743BB0-F760-4639-92C9-9D37D1405502}"/>
              </a:ext>
            </a:extLst>
          </p:cNvPr>
          <p:cNvGrpSpPr/>
          <p:nvPr/>
        </p:nvGrpSpPr>
        <p:grpSpPr>
          <a:xfrm>
            <a:off x="0" y="5725002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23" name="object 23"/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65956" y="4273127"/>
              <a:ext cx="2478008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K</a:t>
              </a:r>
              <a:r>
                <a:rPr lang="en-US" sz="2800" spc="25" dirty="0">
                  <a:solidFill>
                    <a:schemeClr val="accent4"/>
                  </a:solidFill>
                  <a:cs typeface="Source Sans Pro Light"/>
                </a:rPr>
                <a:t>e</a:t>
              </a:r>
              <a:r>
                <a:rPr lang="en-US" sz="2800" dirty="0">
                  <a:solidFill>
                    <a:schemeClr val="accent4"/>
                  </a:solidFill>
                  <a:cs typeface="Source Sans Pro Light"/>
                </a:rPr>
                <a:t>ywo</a:t>
              </a:r>
              <a:r>
                <a:rPr lang="en-US" sz="2800" spc="-20" dirty="0">
                  <a:solidFill>
                    <a:schemeClr val="accent4"/>
                  </a:solidFill>
                  <a:cs typeface="Source Sans Pro Light"/>
                </a:rPr>
                <a:t>r</a:t>
              </a:r>
              <a:r>
                <a:rPr lang="en-US" sz="2800" dirty="0">
                  <a:solidFill>
                    <a:schemeClr val="accent4"/>
                  </a:solidFill>
                  <a:cs typeface="Source Sans Pro Light"/>
                </a:rPr>
                <a:t>ds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5AB44F-D837-4737-86D1-C4E5A35B8AC4}"/>
              </a:ext>
            </a:extLst>
          </p:cNvPr>
          <p:cNvGrpSpPr/>
          <p:nvPr/>
        </p:nvGrpSpPr>
        <p:grpSpPr>
          <a:xfrm>
            <a:off x="-19844" y="478865"/>
            <a:ext cx="5257800" cy="1142992"/>
            <a:chOff x="0" y="8642689"/>
            <a:chExt cx="4336348" cy="439424"/>
          </a:xfrm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6DB0E343-9628-4235-8038-621A98D250CA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54" name="object 5">
              <a:extLst>
                <a:ext uri="{FF2B5EF4-FFF2-40B4-BE49-F238E27FC236}">
                  <a16:creationId xmlns:a16="http://schemas.microsoft.com/office/drawing/2014/main" id="{CF5C245D-05EF-4DFD-8810-E437FF667919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402605" y="797722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FFFFFF"/>
                </a:solidFill>
                <a:cs typeface="Source Sans Pro Light"/>
              </a:rPr>
              <a:t>Goal</a:t>
            </a:r>
            <a:endParaRPr lang="en-US" sz="3200" b="1" dirty="0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9E855-F128-4936-B0F1-ED439FE7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439" y="2112812"/>
            <a:ext cx="6924675" cy="462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C94E7B-9E71-4873-AF94-7D8DE7689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956" y="8638249"/>
            <a:ext cx="1364158" cy="1332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F16F3-96E6-470A-A56A-D3F6782FB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4131" y="9325991"/>
            <a:ext cx="4237087" cy="12863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377484" y="867944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Visualizing &amp; Plotting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Frequency Distributions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E507F-1BE6-4643-BB3A-B09F78DF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56" y="4612804"/>
            <a:ext cx="4286617" cy="3934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193D6-8863-4722-B94C-65F9568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356" y="1117591"/>
            <a:ext cx="2971800" cy="7293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627458" y="3715005"/>
            <a:ext cx="83442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used for both quantitative and qualitative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List each unique value or category and  the number of times it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really feasible with continuous data or even integer data with many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Doesn’t really </a:t>
            </a:r>
            <a:r>
              <a:rPr lang="en-US" sz="2800" i="1" dirty="0"/>
              <a:t>describe</a:t>
            </a:r>
            <a:r>
              <a:rPr lang="en-US" sz="2800" dirty="0"/>
              <a:t> quantitative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Still can be a good starting point and they provide the bases for many of our plots and charts</a:t>
            </a:r>
          </a:p>
        </p:txBody>
      </p:sp>
    </p:spTree>
    <p:extLst>
      <p:ext uri="{BB962C8B-B14F-4D97-AF65-F5344CB8AC3E}">
        <p14:creationId xmlns:p14="http://schemas.microsoft.com/office/powerpoint/2010/main" val="218477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377484" y="867944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Visualizing &amp; Plotting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Histograms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498846" y="3594100"/>
            <a:ext cx="84767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frequency distributions but don’t list each unique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Group adjacent values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Help display </a:t>
            </a:r>
            <a:r>
              <a:rPr lang="en-US" sz="2800" i="1" dirty="0"/>
              <a:t>trends</a:t>
            </a:r>
            <a:r>
              <a:rPr lang="en-US" sz="2800" dirty="0"/>
              <a:t>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Choice of “bid-width” and/or interval can provide drastically different results for the same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Especially with 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of the most commonly-used plots/data viz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2D071-9046-4D45-8761-40F73DAF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156" y="546099"/>
            <a:ext cx="6400800" cy="4783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F673A-E3BE-4B6B-839A-849E166C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093" y="5664405"/>
            <a:ext cx="6636925" cy="44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7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377484" y="867944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Visualizing &amp; Plotting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Kernel Density Plots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422657" y="3126736"/>
            <a:ext cx="9539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Try to fit a smooth curve to the data values while taking into account </a:t>
            </a:r>
            <a:r>
              <a:rPr lang="en-US" sz="2800" i="1" dirty="0"/>
              <a:t>random noise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Basic idea is that each actual observations could have been slightly different, and we shouldn’t be overly precise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Daily pay rate could easily be $810 or $820 instead of $815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noise shouldn’t be allowed to distort the curve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2D071-9046-4D45-8761-40F73DAF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368" y="5194300"/>
            <a:ext cx="7012452" cy="52407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E3DB92-F66C-4F20-9EB5-6B6A881E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859" y="344923"/>
            <a:ext cx="7232007" cy="488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5C97D-06B6-4823-AFDB-2054A577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56" y="7073360"/>
            <a:ext cx="626355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09774" y="868819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Visualizing &amp; Plotting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Stem &amp; Leaf Plots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498846" y="3746500"/>
            <a:ext cx="84767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Histograms and KDPs lose </a:t>
            </a:r>
            <a:r>
              <a:rPr lang="en-US" sz="2800" i="1" dirty="0"/>
              <a:t>actual</a:t>
            </a:r>
            <a:r>
              <a:rPr lang="en-US" sz="2800" dirty="0"/>
              <a:t> values, but frequency distributions obscure </a:t>
            </a:r>
            <a:r>
              <a:rPr lang="en-US" sz="2800" i="1" dirty="0"/>
              <a:t>trends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Stem &amp; Leaf Plots offer a good middle ground where we can see the actual values </a:t>
            </a:r>
            <a:r>
              <a:rPr lang="en-US" sz="2800" i="1" dirty="0"/>
              <a:t>and</a:t>
            </a:r>
            <a:r>
              <a:rPr lang="en-US" sz="2800" dirty="0"/>
              <a:t> overall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digit is the “leading” digit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Second digit is the “trailing” digit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Leaves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2D071-9046-4D45-8761-40F73DAF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356" y="5049210"/>
            <a:ext cx="6796511" cy="5079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A4F9B-0210-4352-B677-D7B9C871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065" y="1026521"/>
            <a:ext cx="6892086" cy="3748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274F3-9989-42B7-9108-6470785D2974}"/>
              </a:ext>
            </a:extLst>
          </p:cNvPr>
          <p:cNvSpPr txBox="1"/>
          <p:nvPr/>
        </p:nvSpPr>
        <p:spPr>
          <a:xfrm>
            <a:off x="11638756" y="60705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Stem &amp; Leaf Plot of Daily Pay</a:t>
            </a:r>
          </a:p>
        </p:txBody>
      </p:sp>
    </p:spTree>
    <p:extLst>
      <p:ext uri="{BB962C8B-B14F-4D97-AF65-F5344CB8AC3E}">
        <p14:creationId xmlns:p14="http://schemas.microsoft.com/office/powerpoint/2010/main" val="317984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79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General Shapes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498847" y="3289300"/>
            <a:ext cx="755851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of predominant peaks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Modality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Unimodal, bimodal, multimodal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Symmetry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Same shape on both sides of center or not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Symmetric, positive skew, negative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Kurtosis: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Concentration of scores in shoulders or 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Platykurtic: No tails/bunched in shoulders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Mesokurtic: Normal/well-balanced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Leptokurtic: Fat tails and </a:t>
            </a:r>
            <a:r>
              <a:rPr lang="en-US" sz="2800" dirty="0" err="1"/>
              <a:t>peakedness</a:t>
            </a:r>
            <a:endParaRPr lang="en-US" sz="2800" dirty="0"/>
          </a:p>
          <a:p>
            <a:pPr lvl="2"/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45637-88BD-45C2-B713-2DD46942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56" y="1993900"/>
            <a:ext cx="8269747" cy="7653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2F540-D849-4173-AF2F-78B28950A97F}"/>
              </a:ext>
            </a:extLst>
          </p:cNvPr>
          <p:cNvSpPr txBox="1"/>
          <p:nvPr/>
        </p:nvSpPr>
        <p:spPr>
          <a:xfrm>
            <a:off x="11333956" y="4203700"/>
            <a:ext cx="990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Unimoda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547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Summary Statistics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130115" y="4711488"/>
            <a:ext cx="826974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Reflect where on the scale the distribution is centered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Susceptible to extreme values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Midpoint = 50% of scores fall above or below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Non vulnerable to extreme values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Most commonly occurring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Always a value that actually occurred</a:t>
            </a:r>
          </a:p>
          <a:p>
            <a:pPr lvl="2"/>
            <a:endParaRPr lang="en-US" sz="2800" dirty="0"/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134100" y="4326628"/>
              <a:ext cx="2766480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Central Tendency</a:t>
              </a:r>
              <a:endParaRPr lang="en-US" sz="28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02989EB-80CD-4F40-965C-3380CCDA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038" y="222168"/>
            <a:ext cx="6504639" cy="641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128C2-B63B-402D-A1D9-AD417631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298" y="6718300"/>
            <a:ext cx="5462118" cy="34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Summary Statistics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130115" y="4584700"/>
            <a:ext cx="93750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Reflects how much the observations </a:t>
            </a:r>
            <a:r>
              <a:rPr lang="en-US" sz="2800" i="1" dirty="0"/>
              <a:t>deviate</a:t>
            </a:r>
            <a:r>
              <a:rPr lang="en-US" sz="2800" dirty="0"/>
              <a:t> from their average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 scores may be clustered around their average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does reflect the general location of the scores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Low Variance/Standard Deviation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 scores may be distributed over a wide range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won’t be very representative of the full set of scores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High Variance/Standard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Variance and SD are </a:t>
            </a:r>
            <a:r>
              <a:rPr lang="en-US" sz="2800" i="1" dirty="0"/>
              <a:t>very</a:t>
            </a:r>
            <a:r>
              <a:rPr lang="en-US" sz="2800" dirty="0"/>
              <a:t> susceptible to extreme values</a:t>
            </a:r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67050" y="4326628"/>
              <a:ext cx="3122656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Variability</a:t>
              </a:r>
              <a:endParaRPr lang="en-US" sz="28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/>
              <p:nvPr/>
            </p:nvSpPr>
            <p:spPr>
              <a:xfrm>
                <a:off x="10649470" y="1155700"/>
                <a:ext cx="7734699" cy="4302781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u="sng" dirty="0"/>
              </a:p>
              <a:p>
                <a:pPr algn="ctr"/>
                <a:r>
                  <a:rPr lang="en-US" sz="2400" b="1" u="sng" dirty="0"/>
                  <a:t>Variance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1" dirty="0"/>
                  <a:t> Average Squared Deviation</a:t>
                </a:r>
              </a:p>
              <a:p>
                <a:pPr algn="ctr"/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𝑺𝒂𝒎𝒑𝒍𝒆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𝑽𝒂𝒓𝒊𝒂𝒏𝒄𝒆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endParaRPr lang="en-US" dirty="0"/>
              </a:p>
              <a:p>
                <a:endParaRPr lang="en-US" sz="2400" dirty="0"/>
              </a:p>
              <a:p>
                <a:pPr algn="ctr"/>
                <a:r>
                  <a:rPr lang="en-US" sz="2400" b="1" u="sng" dirty="0"/>
                  <a:t>Standard Deviation</a:t>
                </a:r>
                <a:r>
                  <a:rPr lang="en-US" sz="2400" b="1" dirty="0"/>
                  <a:t> = Square Root of Variance</a:t>
                </a:r>
              </a:p>
              <a:p>
                <a:pPr algn="ctr"/>
                <a:endParaRPr lang="en-US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𝑺𝒂𝒎𝒑𝒍𝒆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𝑺𝑫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470" y="1155700"/>
                <a:ext cx="7734699" cy="43027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444BF10-F70C-49D5-9A7A-E2012AB0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756" y="6741749"/>
            <a:ext cx="7163595" cy="2994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B445-78FC-4859-92B3-D2EC99B3265E}"/>
                  </a:ext>
                </a:extLst>
              </p:cNvPr>
              <p:cNvSpPr txBox="1"/>
              <p:nvPr/>
            </p:nvSpPr>
            <p:spPr>
              <a:xfrm>
                <a:off x="10943728" y="6184900"/>
                <a:ext cx="70296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2060"/>
                    </a:solidFill>
                  </a:rPr>
                  <a:t>Distributions with Varying Standard Deviations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 10, 20)</m:t>
                    </m:r>
                  </m:oMath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B445-78FC-4859-92B3-D2EC99B3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28" y="6184900"/>
                <a:ext cx="702964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24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at is a virus_tf78104741" id="{F41455D0-318E-4830-999E-F58477E69777}" vid="{11D173C9-935D-450A-9A98-C9569F6DA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What is a virus</Template>
  <TotalTime>621</TotalTime>
  <Words>1003</Words>
  <Application>Microsoft Office PowerPoint</Application>
  <PresentationFormat>Custom</PresentationFormat>
  <Paragraphs>221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Script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Goodwin, Gordon</dc:creator>
  <cp:lastModifiedBy>Goodwin, Gordon</cp:lastModifiedBy>
  <cp:revision>37</cp:revision>
  <dcterms:created xsi:type="dcterms:W3CDTF">2022-03-11T04:52:29Z</dcterms:created>
  <dcterms:modified xsi:type="dcterms:W3CDTF">2022-03-12T02:41:37Z</dcterms:modified>
</cp:coreProperties>
</file>