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Source Sans Pr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aleway-regular.fntdata"/><Relationship Id="rId43" Type="http://schemas.openxmlformats.org/officeDocument/2006/relationships/slide" Target="slides/slide39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SourceSansPro-bold.fntdata"/><Relationship Id="rId52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55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54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42bc91e6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42bc91e6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42bc91e6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42bc91e6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42bc91e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42bc91e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42bc91e6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42bc91e6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42bc91e6_7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42bc91e6_7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42bc91e6_7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42bc91e6_7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42bc91e6_7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42bc91e6_7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042bc91e6_7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042bc91e6_7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042bc91e6_7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042bc91e6_7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042bc91e6_7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042bc91e6_7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042bc91e6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042bc91e6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042bc91e6_7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042bc91e6_7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042bc91e6_7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042bc91e6_7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042bc91e6_7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042bc91e6_7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042bc91e6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042bc91e6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042bc91e6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042bc91e6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042bc91e6_8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042bc91e6_8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042bc91e6_8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042bc91e6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042bc91e6_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042bc91e6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042bc91e6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042bc91e6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042bc91e6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042bc91e6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42bc91e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42bc91e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042bc91e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042bc91e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042bc91e6_6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042bc91e6_6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042bc91e6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042bc91e6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042bc91e6_8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042bc91e6_8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042bc91e6_8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042bc91e6_8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042bc91e6_8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042bc91e6_8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042bc91e6_8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042bc91e6_8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042bc91e6_8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042bc91e6_8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042bc91e6_8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042bc91e6_8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042bc91e6_8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042bc91e6_8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042bc91e6_7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042bc91e6_7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042bc91e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042bc91e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42bc91e6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42bc91e6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42bc91e6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42bc91e6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codecov.io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hyperlink" Target="https://www.youtube.com/watch?v=43bqzvIO3m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Vinbero: The Modular Server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5"/>
                </a:solidFill>
              </a:rPr>
              <a:t>v0.3.1</a:t>
            </a:r>
            <a:endParaRPr b="1"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아키텍처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3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34" name="Google Shape;1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슬라이드에 메모지를 붙이기 위한 덕트 테이프 조각" id="135" name="Google Shape;135;p23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23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vinbero 실행파일 </a:t>
            </a:r>
            <a:endParaRPr sz="2400"/>
          </a:p>
        </p:txBody>
      </p:sp>
      <p:sp>
        <p:nvSpPr>
          <p:cNvPr id="137" name="Google Shape;137;p23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아키텍처</a:t>
            </a: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584500" y="3751800"/>
            <a:ext cx="778500" cy="42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584500" y="3034400"/>
            <a:ext cx="1402500" cy="42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libvinbero_core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584500" y="2446075"/>
            <a:ext cx="1402500" cy="42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libvinbero_com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431975" y="1649600"/>
            <a:ext cx="844800" cy="42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libfastdl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1363000" y="1649600"/>
            <a:ext cx="778500" cy="42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libgaio</a:t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2227600" y="1649600"/>
            <a:ext cx="986400" cy="4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libpthread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3300100" y="1649600"/>
            <a:ext cx="530700" cy="4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libdl</a:t>
            </a:r>
            <a:endParaRPr/>
          </a:p>
        </p:txBody>
      </p:sp>
      <p:cxnSp>
        <p:nvCxnSpPr>
          <p:cNvPr id="145" name="Google Shape;145;p23"/>
          <p:cNvCxnSpPr>
            <a:stCxn id="141" idx="2"/>
            <a:endCxn id="140" idx="0"/>
          </p:cNvCxnSpPr>
          <p:nvPr/>
        </p:nvCxnSpPr>
        <p:spPr>
          <a:xfrm flipH="1" rot="-5400000">
            <a:off x="883475" y="2043800"/>
            <a:ext cx="373200" cy="431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>
            <a:stCxn id="142" idx="2"/>
            <a:endCxn id="140" idx="0"/>
          </p:cNvCxnSpPr>
          <p:nvPr/>
        </p:nvCxnSpPr>
        <p:spPr>
          <a:xfrm rot="5400000">
            <a:off x="1332400" y="2026250"/>
            <a:ext cx="373200" cy="46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>
            <a:stCxn id="143" idx="2"/>
            <a:endCxn id="140" idx="0"/>
          </p:cNvCxnSpPr>
          <p:nvPr/>
        </p:nvCxnSpPr>
        <p:spPr>
          <a:xfrm rot="5400000">
            <a:off x="1816750" y="1542050"/>
            <a:ext cx="373200" cy="143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3"/>
          <p:cNvCxnSpPr>
            <a:stCxn id="144" idx="2"/>
            <a:endCxn id="140" idx="0"/>
          </p:cNvCxnSpPr>
          <p:nvPr/>
        </p:nvCxnSpPr>
        <p:spPr>
          <a:xfrm rot="5400000">
            <a:off x="2239000" y="1119650"/>
            <a:ext cx="373200" cy="227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3"/>
          <p:cNvCxnSpPr>
            <a:stCxn id="140" idx="2"/>
            <a:endCxn id="139" idx="0"/>
          </p:cNvCxnSpPr>
          <p:nvPr/>
        </p:nvCxnSpPr>
        <p:spPr>
          <a:xfrm flipH="1" rot="-5400000">
            <a:off x="1203550" y="2951575"/>
            <a:ext cx="1650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3"/>
          <p:cNvCxnSpPr>
            <a:stCxn id="139" idx="2"/>
            <a:endCxn id="138" idx="0"/>
          </p:cNvCxnSpPr>
          <p:nvPr/>
        </p:nvCxnSpPr>
        <p:spPr>
          <a:xfrm rot="5400000">
            <a:off x="982750" y="3448700"/>
            <a:ext cx="294000" cy="3120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3"/>
          <p:cNvSpPr/>
          <p:nvPr/>
        </p:nvSpPr>
        <p:spPr>
          <a:xfrm>
            <a:off x="3916900" y="1649600"/>
            <a:ext cx="986400" cy="4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libjansson</a:t>
            </a:r>
            <a:endParaRPr/>
          </a:p>
        </p:txBody>
      </p:sp>
      <p:cxnSp>
        <p:nvCxnSpPr>
          <p:cNvPr id="152" name="Google Shape;152;p23"/>
          <p:cNvCxnSpPr>
            <a:endCxn id="151" idx="2"/>
          </p:cNvCxnSpPr>
          <p:nvPr/>
        </p:nvCxnSpPr>
        <p:spPr>
          <a:xfrm flipH="1" rot="10800000">
            <a:off x="3565300" y="2072900"/>
            <a:ext cx="844800" cy="186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3"/>
          <p:cNvSpPr/>
          <p:nvPr/>
        </p:nvSpPr>
        <p:spPr>
          <a:xfrm>
            <a:off x="2331550" y="2446375"/>
            <a:ext cx="778500" cy="42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libgenc</a:t>
            </a:r>
            <a:endParaRPr/>
          </a:p>
        </p:txBody>
      </p:sp>
      <p:cxnSp>
        <p:nvCxnSpPr>
          <p:cNvPr id="154" name="Google Shape;154;p23"/>
          <p:cNvCxnSpPr>
            <a:stCxn id="140" idx="3"/>
            <a:endCxn id="153" idx="1"/>
          </p:cNvCxnSpPr>
          <p:nvPr/>
        </p:nvCxnSpPr>
        <p:spPr>
          <a:xfrm>
            <a:off x="1987000" y="2657725"/>
            <a:ext cx="344700" cy="6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5" name="Google Shape;155;p23"/>
          <p:cNvSpPr txBox="1"/>
          <p:nvPr/>
        </p:nvSpPr>
        <p:spPr>
          <a:xfrm>
            <a:off x="7247150" y="3034400"/>
            <a:ext cx="1650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header only library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6953150" y="3507925"/>
            <a:ext cx="294000" cy="2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6953150" y="3134925"/>
            <a:ext cx="294000" cy="29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7247150" y="3443275"/>
            <a:ext cx="1650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3rd party</a:t>
            </a: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 library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164" name="Google Shape;164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2855550" y="5726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라이브러리 설명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4"/>
          <p:cNvSpPr txBox="1"/>
          <p:nvPr>
            <p:ph idx="4294967295" type="body"/>
          </p:nvPr>
        </p:nvSpPr>
        <p:spPr>
          <a:xfrm>
            <a:off x="2855550" y="125552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libgenc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latin typeface="Raleway"/>
                <a:ea typeface="Raleway"/>
                <a:cs typeface="Raleway"/>
                <a:sym typeface="Raleway"/>
              </a:rPr>
              <a:t>c 자료구조 라이브러리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libgaio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latin typeface="Raleway"/>
                <a:ea typeface="Raleway"/>
                <a:cs typeface="Raleway"/>
                <a:sym typeface="Raleway"/>
              </a:rPr>
              <a:t>io 추상화 라이브러리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libfastdl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latin typeface="Raleway"/>
                <a:ea typeface="Raleway"/>
                <a:cs typeface="Raleway"/>
                <a:sym typeface="Raleway"/>
              </a:rPr>
              <a:t>해쉬 테이블을 이용해 libdl 성능 개선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libvinbero_com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200">
                <a:latin typeface="Raleway"/>
                <a:ea typeface="Raleway"/>
                <a:cs typeface="Raleway"/>
                <a:sym typeface="Raleway"/>
              </a:rPr>
              <a:t>모듈 공통 루틴 라이브러리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libvinbero_core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>
                <a:latin typeface="Raleway"/>
                <a:ea typeface="Raleway"/>
                <a:cs typeface="Raleway"/>
                <a:sym typeface="Raleway"/>
              </a:rPr>
              <a:t>vinbero 코어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아키텍처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173" name="Google Shape;173;p2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2855550" y="5726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모듈 목록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" name="Google Shape;175;p25"/>
          <p:cNvSpPr txBox="1"/>
          <p:nvPr>
            <p:ph idx="4294967295" type="body"/>
          </p:nvPr>
        </p:nvSpPr>
        <p:spPr>
          <a:xfrm>
            <a:off x="2855550" y="125552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vinbero_tcp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vinbero_mt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vinbero_strm_mt_epoll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vinbero_mt_epoll_tls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vinbero_mt_epoll_http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vinbero_iplogger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ko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vinbero_mt_http_lua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아키텍처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모듈 로딩 모습</a:t>
            </a:r>
            <a:endParaRPr sz="2400"/>
          </a:p>
        </p:txBody>
      </p:sp>
      <p:sp>
        <p:nvSpPr>
          <p:cNvPr id="182" name="Google Shape;182;p26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아키텍처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663400" y="1530375"/>
            <a:ext cx="7785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4662875" y="712150"/>
            <a:ext cx="38283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"core": {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"config": {"vinbero.setUid": 1001},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"next": ["vinbero_tcp"]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},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"vinbero_tcp": {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"paths": ["/usr/local/lib/vinbero/vinbero_tcp.so", "/usr/lib/vinbero/vinbero_tcp.so"],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"config": {"vinbero_tcp.port": 80, "vinbero_tcp.reuseAddress": true},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"next": ["vinbero_mt"]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}, 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"vinbero_mt": {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"paths": ["/usr/local/lib/vinbero/vinbero_mt.so", "/usr/lib/vinbero/vinbero_mt.so"],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"config": {"vinbero_mt.workerCount": 4},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"next": ["vinbero_strm_mt_epoll"]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},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"vinbero_strm_mt_epoll": {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"paths": ["/usr/local/lib/vinbero/vinbero_strm_mt_epoll.so", "/usr/lib/vinbero/vinbero_strm_mt_epoll.so"],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"config": {"vinbero_strm_mt_epoll.clientTimeoutSeconds": 3},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"next": ["vinbero_mt_epoll_http"]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},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"vinbero_mt_epoll_http": {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"paths": ["/usr/local/lib/vinbero/vinbero_mt_epoll_http.so", "/usr/lib/vinbero/vinbero_mt_epoll_http.so"],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"config": {},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"next": ["vinbero_mt_http_lua"]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},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"vinbero_mt_http_lua": {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"paths": ["/usr/local/lib/vinbero/vinbero_mt_http_lua.so", "/usr/lib/vinbero/vinbero_mt_http_lua.so"],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"config": {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    "vinbero_mt_http_lua.scriptFile": "/srv/app.lua",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    "vinbero_mt_http_lua.scriptArg": {}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},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    "next": []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    }</a:t>
            </a:r>
            <a:b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ko" sz="700"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1700225" y="1530375"/>
            <a:ext cx="11139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vinbero_tcp</a:t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663400" y="2136100"/>
            <a:ext cx="20268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vinbero_strm_mt_epoll</a:t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710038" y="2741825"/>
            <a:ext cx="19335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vinbero_mt_epoll_http</a:t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3072450" y="1530373"/>
            <a:ext cx="10830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</a:t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63400" y="3347550"/>
            <a:ext cx="20268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vinbero_mt_http_lua</a:t>
            </a:r>
            <a:endParaRPr/>
          </a:p>
        </p:txBody>
      </p:sp>
      <p:cxnSp>
        <p:nvCxnSpPr>
          <p:cNvPr id="190" name="Google Shape;190;p26"/>
          <p:cNvCxnSpPr>
            <a:stCxn id="183" idx="3"/>
            <a:endCxn id="185" idx="1"/>
          </p:cNvCxnSpPr>
          <p:nvPr/>
        </p:nvCxnSpPr>
        <p:spPr>
          <a:xfrm>
            <a:off x="1441900" y="1702575"/>
            <a:ext cx="2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6"/>
          <p:cNvCxnSpPr>
            <a:stCxn id="185" idx="3"/>
            <a:endCxn id="188" idx="1"/>
          </p:cNvCxnSpPr>
          <p:nvPr/>
        </p:nvCxnSpPr>
        <p:spPr>
          <a:xfrm>
            <a:off x="2814125" y="1702575"/>
            <a:ext cx="2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6"/>
          <p:cNvCxnSpPr>
            <a:stCxn id="188" idx="2"/>
            <a:endCxn id="186" idx="0"/>
          </p:cNvCxnSpPr>
          <p:nvPr/>
        </p:nvCxnSpPr>
        <p:spPr>
          <a:xfrm flipH="1">
            <a:off x="1676850" y="1874773"/>
            <a:ext cx="19371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6"/>
          <p:cNvCxnSpPr>
            <a:stCxn id="186" idx="2"/>
            <a:endCxn id="187" idx="0"/>
          </p:cNvCxnSpPr>
          <p:nvPr/>
        </p:nvCxnSpPr>
        <p:spPr>
          <a:xfrm>
            <a:off x="1676800" y="2480500"/>
            <a:ext cx="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6"/>
          <p:cNvCxnSpPr>
            <a:stCxn id="187" idx="2"/>
            <a:endCxn id="189" idx="0"/>
          </p:cNvCxnSpPr>
          <p:nvPr/>
        </p:nvCxnSpPr>
        <p:spPr>
          <a:xfrm>
            <a:off x="1676788" y="3086225"/>
            <a:ext cx="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그런데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모듈간의 호환성은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ko">
                <a:solidFill>
                  <a:srgbClr val="FFFFFF"/>
                </a:solidFill>
              </a:rPr>
              <a:t>어떻게 검사할까?</a:t>
            </a:r>
            <a:endParaRPr b="0" sz="2400">
              <a:solidFill>
                <a:srgbClr val="FFFFFF"/>
              </a:solidFill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아키텍처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아키텍처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237" y="0"/>
            <a:ext cx="31207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/>
          <p:nvPr/>
        </p:nvSpPr>
        <p:spPr>
          <a:xfrm>
            <a:off x="4827875" y="738875"/>
            <a:ext cx="1097700" cy="243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4827875" y="2053400"/>
            <a:ext cx="1097700" cy="243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4827875" y="2966200"/>
            <a:ext cx="1097700" cy="243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6484975" y="416075"/>
            <a:ext cx="164700" cy="2082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6967375" y="3346600"/>
            <a:ext cx="164700" cy="243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 rot="5400000">
            <a:off x="6997825" y="4625050"/>
            <a:ext cx="164700" cy="3804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301274" y="651150"/>
            <a:ext cx="42999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영감: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ko">
                <a:solidFill>
                  <a:srgbClr val="FFFFFF"/>
                </a:solidFill>
              </a:rPr>
              <a:t>Go 언어의 interface</a:t>
            </a:r>
            <a:endParaRPr b="0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함수들의 집합인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ko">
                <a:solidFill>
                  <a:srgbClr val="FFFFFF"/>
                </a:solidFill>
              </a:rPr>
              <a:t>interface를 정의하자!</a:t>
            </a:r>
            <a:endParaRPr b="0" sz="2400">
              <a:solidFill>
                <a:srgbClr val="FFFFFF"/>
              </a:solidFill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아키텍처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interface와 함께 보는 모듈 로딩</a:t>
            </a:r>
            <a:endParaRPr sz="2400"/>
          </a:p>
        </p:txBody>
      </p:sp>
      <p:sp>
        <p:nvSpPr>
          <p:cNvPr id="225" name="Google Shape;225;p30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아키텍처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663400" y="1530375"/>
            <a:ext cx="7785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</a:t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3035500" y="1530375"/>
            <a:ext cx="11139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vinbero_tcp</a:t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2251150" y="2584425"/>
            <a:ext cx="20268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vinbero_strm_mt_epoll</a:t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645488" y="3543463"/>
            <a:ext cx="19335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vinbero_mt_epoll_http</a:t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5030800" y="1530373"/>
            <a:ext cx="10830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</a:t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598850" y="4502500"/>
            <a:ext cx="20268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vinbero_mt_http_lua</a:t>
            </a:r>
            <a:endParaRPr/>
          </a:p>
        </p:txBody>
      </p:sp>
      <p:cxnSp>
        <p:nvCxnSpPr>
          <p:cNvPr id="232" name="Google Shape;232;p30"/>
          <p:cNvCxnSpPr>
            <a:stCxn id="226" idx="3"/>
            <a:endCxn id="227" idx="1"/>
          </p:cNvCxnSpPr>
          <p:nvPr/>
        </p:nvCxnSpPr>
        <p:spPr>
          <a:xfrm>
            <a:off x="1441900" y="1702575"/>
            <a:ext cx="15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0"/>
          <p:cNvCxnSpPr>
            <a:stCxn id="227" idx="3"/>
            <a:endCxn id="230" idx="1"/>
          </p:cNvCxnSpPr>
          <p:nvPr/>
        </p:nvCxnSpPr>
        <p:spPr>
          <a:xfrm>
            <a:off x="4149400" y="1702575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0"/>
          <p:cNvCxnSpPr>
            <a:stCxn id="230" idx="2"/>
            <a:endCxn id="228" idx="0"/>
          </p:cNvCxnSpPr>
          <p:nvPr/>
        </p:nvCxnSpPr>
        <p:spPr>
          <a:xfrm flipH="1">
            <a:off x="3264700" y="1874773"/>
            <a:ext cx="2307600" cy="7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0"/>
          <p:cNvCxnSpPr>
            <a:stCxn id="228" idx="2"/>
            <a:endCxn id="229" idx="0"/>
          </p:cNvCxnSpPr>
          <p:nvPr/>
        </p:nvCxnSpPr>
        <p:spPr>
          <a:xfrm flipH="1">
            <a:off x="1612150" y="2928825"/>
            <a:ext cx="1652400" cy="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0"/>
          <p:cNvCxnSpPr>
            <a:stCxn id="229" idx="2"/>
            <a:endCxn id="231" idx="0"/>
          </p:cNvCxnSpPr>
          <p:nvPr/>
        </p:nvCxnSpPr>
        <p:spPr>
          <a:xfrm>
            <a:off x="1612238" y="3887863"/>
            <a:ext cx="0" cy="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0"/>
          <p:cNvSpPr txBox="1"/>
          <p:nvPr/>
        </p:nvSpPr>
        <p:spPr>
          <a:xfrm>
            <a:off x="1869300" y="1702575"/>
            <a:ext cx="641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BASIC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4180975" y="1702575"/>
            <a:ext cx="641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BASIC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4218575" y="2291700"/>
            <a:ext cx="1778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TLOCAL,TLSERVICE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2758900" y="3101575"/>
            <a:ext cx="22719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TLOCAL,CLOCAL,CLSERVICE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1819075" y="4000788"/>
            <a:ext cx="2190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TLOCAL,CLOCAL,HTTP</a:t>
            </a:r>
            <a:endParaRPr/>
          </a:p>
        </p:txBody>
      </p:sp>
      <p:grpSp>
        <p:nvGrpSpPr>
          <p:cNvPr id="242" name="Google Shape;242;p30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243" name="Google Shape;243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슬라이드에 메모지를 붙이기 위한 덕트 테이프 조각" id="244" name="Google Shape;244;p3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30"/>
          <p:cNvSpPr txBox="1"/>
          <p:nvPr/>
        </p:nvSpPr>
        <p:spPr>
          <a:xfrm>
            <a:off x="7040975" y="3074825"/>
            <a:ext cx="1692900" cy="15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interface 그룹이 일치하는 모듈끼리 연결 가능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ko">
                <a:solidFill>
                  <a:srgbClr val="FFFFFF"/>
                </a:solidFill>
              </a:rPr>
              <a:t>모듈 로딩 응용</a:t>
            </a:r>
            <a:endParaRPr b="0" sz="2400">
              <a:solidFill>
                <a:srgbClr val="FFFFFF"/>
              </a:solidFill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아키텍처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65" name="Google Shape;65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목차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eriod"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간략한 소개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eriod"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만들게 된 계기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eriod"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아키텍처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eriod"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테스트 &amp; 배포 &amp; 개발환경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eriod"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프로젝트 홍보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AutoNum type="arabicPeriod"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변경사항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AutoNum type="arabicPeriod"/>
            </a:pPr>
            <a:r>
              <a:rPr b="1" lang="ko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앞으로의 계획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모듈 로딩 모습 </a:t>
            </a:r>
            <a:r>
              <a:rPr lang="ko" sz="3600">
                <a:solidFill>
                  <a:schemeClr val="lt2"/>
                </a:solidFill>
              </a:rPr>
              <a:t>(https 서버)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아키텍처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663400" y="1530375"/>
            <a:ext cx="7785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</a:t>
            </a:r>
            <a:endParaRPr/>
          </a:p>
        </p:txBody>
      </p:sp>
      <p:sp>
        <p:nvSpPr>
          <p:cNvPr id="259" name="Google Shape;259;p32"/>
          <p:cNvSpPr/>
          <p:nvPr/>
        </p:nvSpPr>
        <p:spPr>
          <a:xfrm>
            <a:off x="1700225" y="1530375"/>
            <a:ext cx="11139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vinbero_tcp</a:t>
            </a:r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606000" y="2200675"/>
            <a:ext cx="20268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vinbero_strm_mt_epoll</a:t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652638" y="3398675"/>
            <a:ext cx="19335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vinbero_mt_epoll_http</a:t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3072450" y="1530373"/>
            <a:ext cx="10830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</a:t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606000" y="4004400"/>
            <a:ext cx="20268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vinbero_mt_http_lua</a:t>
            </a:r>
            <a:endParaRPr/>
          </a:p>
        </p:txBody>
      </p:sp>
      <p:cxnSp>
        <p:nvCxnSpPr>
          <p:cNvPr id="264" name="Google Shape;264;p32"/>
          <p:cNvCxnSpPr>
            <a:stCxn id="258" idx="3"/>
            <a:endCxn id="259" idx="1"/>
          </p:cNvCxnSpPr>
          <p:nvPr/>
        </p:nvCxnSpPr>
        <p:spPr>
          <a:xfrm>
            <a:off x="1441900" y="1702575"/>
            <a:ext cx="2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2"/>
          <p:cNvCxnSpPr>
            <a:stCxn id="259" idx="3"/>
            <a:endCxn id="262" idx="1"/>
          </p:cNvCxnSpPr>
          <p:nvPr/>
        </p:nvCxnSpPr>
        <p:spPr>
          <a:xfrm>
            <a:off x="2814125" y="1702575"/>
            <a:ext cx="2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2"/>
          <p:cNvCxnSpPr>
            <a:stCxn id="262" idx="2"/>
            <a:endCxn id="260" idx="0"/>
          </p:cNvCxnSpPr>
          <p:nvPr/>
        </p:nvCxnSpPr>
        <p:spPr>
          <a:xfrm flipH="1">
            <a:off x="1619250" y="1874773"/>
            <a:ext cx="1994700" cy="3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2"/>
          <p:cNvCxnSpPr>
            <a:stCxn id="261" idx="2"/>
            <a:endCxn id="263" idx="0"/>
          </p:cNvCxnSpPr>
          <p:nvPr/>
        </p:nvCxnSpPr>
        <p:spPr>
          <a:xfrm>
            <a:off x="1619388" y="3743075"/>
            <a:ext cx="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32"/>
          <p:cNvSpPr/>
          <p:nvPr/>
        </p:nvSpPr>
        <p:spPr>
          <a:xfrm>
            <a:off x="652638" y="2799675"/>
            <a:ext cx="1933500" cy="34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vinbero_mt_epoll_tls</a:t>
            </a:r>
            <a:endParaRPr/>
          </a:p>
        </p:txBody>
      </p:sp>
      <p:cxnSp>
        <p:nvCxnSpPr>
          <p:cNvPr id="269" name="Google Shape;269;p32"/>
          <p:cNvCxnSpPr>
            <a:stCxn id="260" idx="2"/>
            <a:endCxn id="268" idx="0"/>
          </p:cNvCxnSpPr>
          <p:nvPr/>
        </p:nvCxnSpPr>
        <p:spPr>
          <a:xfrm>
            <a:off x="1619400" y="2545075"/>
            <a:ext cx="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2"/>
          <p:cNvCxnSpPr>
            <a:stCxn id="268" idx="2"/>
            <a:endCxn id="261" idx="0"/>
          </p:cNvCxnSpPr>
          <p:nvPr/>
        </p:nvCxnSpPr>
        <p:spPr>
          <a:xfrm>
            <a:off x="1619388" y="3144075"/>
            <a:ext cx="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2"/>
          <p:cNvSpPr txBox="1"/>
          <p:nvPr/>
        </p:nvSpPr>
        <p:spPr>
          <a:xfrm>
            <a:off x="2669150" y="3078275"/>
            <a:ext cx="1994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ource Sans Pro"/>
                <a:ea typeface="Source Sans Pro"/>
                <a:cs typeface="Source Sans Pro"/>
                <a:sym typeface="Source Sans Pro"/>
              </a:rPr>
              <a:t>TLOCAL,CLOCAL,CLSERVICE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2669150" y="2451475"/>
            <a:ext cx="1994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Source Sans Pro"/>
                <a:ea typeface="Source Sans Pro"/>
                <a:cs typeface="Source Sans Pro"/>
                <a:sym typeface="Source Sans Pro"/>
              </a:rPr>
              <a:t>TLOCAL,CLOCAL,CLSERVICE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Google Shape;273;p32"/>
          <p:cNvCxnSpPr>
            <a:endCxn id="272" idx="1"/>
          </p:cNvCxnSpPr>
          <p:nvPr/>
        </p:nvCxnSpPr>
        <p:spPr>
          <a:xfrm flipH="1" rot="10800000">
            <a:off x="1621250" y="2639425"/>
            <a:ext cx="10479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2"/>
          <p:cNvCxnSpPr>
            <a:endCxn id="271" idx="1"/>
          </p:cNvCxnSpPr>
          <p:nvPr/>
        </p:nvCxnSpPr>
        <p:spPr>
          <a:xfrm flipH="1" rot="10800000">
            <a:off x="1621250" y="3241175"/>
            <a:ext cx="1047900" cy="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5" name="Google Shape;275;p32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276" name="Google Shape;27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슬라이드에 메모지를 붙이기 위한 덕트 테이프 조각" id="277" name="Google Shape;277;p32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Google Shape;278;p32"/>
          <p:cNvSpPr txBox="1"/>
          <p:nvPr/>
        </p:nvSpPr>
        <p:spPr>
          <a:xfrm>
            <a:off x="7040975" y="3074825"/>
            <a:ext cx="1692900" cy="15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interface 그룹이 일치하므로 모듈 끼워넣기 가능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한개 이상의 하위 모듈 로딩도 가능</a:t>
            </a:r>
            <a:endParaRPr sz="2400"/>
          </a:p>
        </p:txBody>
      </p:sp>
      <p:sp>
        <p:nvSpPr>
          <p:cNvPr id="284" name="Google Shape;284;p33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아키텍처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663400" y="1530375"/>
            <a:ext cx="7785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</a:t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1700225" y="1530375"/>
            <a:ext cx="11139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vinbero_tcp</a:t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663400" y="2136100"/>
            <a:ext cx="20268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vinbero_strm_mt_epoll</a:t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710038" y="2741825"/>
            <a:ext cx="19335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vinbero_mt_epoll_http</a:t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3072450" y="1530373"/>
            <a:ext cx="10830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</a:t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663400" y="3347550"/>
            <a:ext cx="20268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vinbero_mt_http_lua</a:t>
            </a:r>
            <a:endParaRPr/>
          </a:p>
        </p:txBody>
      </p:sp>
      <p:cxnSp>
        <p:nvCxnSpPr>
          <p:cNvPr id="291" name="Google Shape;291;p33"/>
          <p:cNvCxnSpPr>
            <a:stCxn id="285" idx="3"/>
            <a:endCxn id="286" idx="1"/>
          </p:cNvCxnSpPr>
          <p:nvPr/>
        </p:nvCxnSpPr>
        <p:spPr>
          <a:xfrm>
            <a:off x="1441900" y="1702575"/>
            <a:ext cx="2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3"/>
          <p:cNvCxnSpPr>
            <a:stCxn id="286" idx="3"/>
            <a:endCxn id="289" idx="1"/>
          </p:cNvCxnSpPr>
          <p:nvPr/>
        </p:nvCxnSpPr>
        <p:spPr>
          <a:xfrm>
            <a:off x="2814125" y="1702575"/>
            <a:ext cx="2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3"/>
          <p:cNvCxnSpPr>
            <a:stCxn id="289" idx="2"/>
            <a:endCxn id="287" idx="0"/>
          </p:cNvCxnSpPr>
          <p:nvPr/>
        </p:nvCxnSpPr>
        <p:spPr>
          <a:xfrm flipH="1">
            <a:off x="1676850" y="1874773"/>
            <a:ext cx="19371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3"/>
          <p:cNvCxnSpPr>
            <a:stCxn id="287" idx="2"/>
            <a:endCxn id="288" idx="0"/>
          </p:cNvCxnSpPr>
          <p:nvPr/>
        </p:nvCxnSpPr>
        <p:spPr>
          <a:xfrm>
            <a:off x="1676800" y="2480500"/>
            <a:ext cx="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3"/>
          <p:cNvCxnSpPr>
            <a:stCxn id="288" idx="2"/>
            <a:endCxn id="290" idx="0"/>
          </p:cNvCxnSpPr>
          <p:nvPr/>
        </p:nvCxnSpPr>
        <p:spPr>
          <a:xfrm>
            <a:off x="1676788" y="3086225"/>
            <a:ext cx="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33"/>
          <p:cNvSpPr/>
          <p:nvPr/>
        </p:nvSpPr>
        <p:spPr>
          <a:xfrm>
            <a:off x="2814125" y="2741825"/>
            <a:ext cx="1604700" cy="34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vinbero_iplogger</a:t>
            </a:r>
            <a:endParaRPr/>
          </a:p>
        </p:txBody>
      </p:sp>
      <p:cxnSp>
        <p:nvCxnSpPr>
          <p:cNvPr id="297" name="Google Shape;297;p33"/>
          <p:cNvCxnSpPr>
            <a:stCxn id="287" idx="2"/>
            <a:endCxn id="296" idx="0"/>
          </p:cNvCxnSpPr>
          <p:nvPr/>
        </p:nvCxnSpPr>
        <p:spPr>
          <a:xfrm>
            <a:off x="1676800" y="2480500"/>
            <a:ext cx="1939800" cy="2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 b="38867" l="24081" r="0" t="45123"/>
          <a:stretch/>
        </p:blipFill>
        <p:spPr>
          <a:xfrm>
            <a:off x="2970285" y="3383425"/>
            <a:ext cx="5842990" cy="6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/>
          <p:nvPr/>
        </p:nvSpPr>
        <p:spPr>
          <a:xfrm>
            <a:off x="5875225" y="3197100"/>
            <a:ext cx="537900" cy="537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다수의 서버 소켓 </a:t>
            </a:r>
            <a:r>
              <a:rPr lang="ko" sz="3600">
                <a:solidFill>
                  <a:schemeClr val="lt2"/>
                </a:solidFill>
              </a:rPr>
              <a:t>(구현 예정)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아키텍처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663400" y="1530375"/>
            <a:ext cx="7785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</a:t>
            </a:r>
            <a:endParaRPr/>
          </a:p>
        </p:txBody>
      </p:sp>
      <p:sp>
        <p:nvSpPr>
          <p:cNvPr id="307" name="Google Shape;307;p34"/>
          <p:cNvSpPr/>
          <p:nvPr/>
        </p:nvSpPr>
        <p:spPr>
          <a:xfrm>
            <a:off x="632350" y="3543575"/>
            <a:ext cx="20268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vinbero_strm_mt_epoll</a:t>
            </a: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678988" y="4058575"/>
            <a:ext cx="19335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vinbero_mt_epoll_http</a:t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632350" y="4573575"/>
            <a:ext cx="20268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vinbero_mt_http_lua</a:t>
            </a:r>
            <a:endParaRPr/>
          </a:p>
        </p:txBody>
      </p:sp>
      <p:cxnSp>
        <p:nvCxnSpPr>
          <p:cNvPr id="310" name="Google Shape;310;p34"/>
          <p:cNvCxnSpPr>
            <a:stCxn id="307" idx="2"/>
            <a:endCxn id="308" idx="0"/>
          </p:cNvCxnSpPr>
          <p:nvPr/>
        </p:nvCxnSpPr>
        <p:spPr>
          <a:xfrm>
            <a:off x="1645750" y="3887975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4"/>
          <p:cNvSpPr/>
          <p:nvPr/>
        </p:nvSpPr>
        <p:spPr>
          <a:xfrm>
            <a:off x="663400" y="3073436"/>
            <a:ext cx="10830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</a:t>
            </a:r>
            <a:endParaRPr/>
          </a:p>
        </p:txBody>
      </p:sp>
      <p:cxnSp>
        <p:nvCxnSpPr>
          <p:cNvPr id="312" name="Google Shape;312;p34"/>
          <p:cNvCxnSpPr>
            <a:stCxn id="311" idx="2"/>
            <a:endCxn id="307" idx="0"/>
          </p:cNvCxnSpPr>
          <p:nvPr/>
        </p:nvCxnSpPr>
        <p:spPr>
          <a:xfrm>
            <a:off x="1204900" y="3417836"/>
            <a:ext cx="4410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4"/>
          <p:cNvSpPr/>
          <p:nvPr/>
        </p:nvSpPr>
        <p:spPr>
          <a:xfrm>
            <a:off x="647950" y="2536975"/>
            <a:ext cx="11139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vinbero_tcp</a:t>
            </a:r>
            <a:endParaRPr/>
          </a:p>
        </p:txBody>
      </p:sp>
      <p:cxnSp>
        <p:nvCxnSpPr>
          <p:cNvPr id="314" name="Google Shape;314;p34"/>
          <p:cNvCxnSpPr>
            <a:stCxn id="313" idx="2"/>
            <a:endCxn id="311" idx="0"/>
          </p:cNvCxnSpPr>
          <p:nvPr/>
        </p:nvCxnSpPr>
        <p:spPr>
          <a:xfrm>
            <a:off x="1204900" y="2881375"/>
            <a:ext cx="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4"/>
          <p:cNvCxnSpPr>
            <a:stCxn id="308" idx="2"/>
            <a:endCxn id="309" idx="0"/>
          </p:cNvCxnSpPr>
          <p:nvPr/>
        </p:nvCxnSpPr>
        <p:spPr>
          <a:xfrm>
            <a:off x="1645738" y="4402975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4"/>
          <p:cNvSpPr/>
          <p:nvPr/>
        </p:nvSpPr>
        <p:spPr>
          <a:xfrm>
            <a:off x="3094650" y="3543575"/>
            <a:ext cx="20268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vinbero_strm_mt_epoll</a:t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5451188" y="4058625"/>
            <a:ext cx="19335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vinbero_mt_epoll_http</a:t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5404550" y="4573625"/>
            <a:ext cx="20268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vinbero_mt_http_lua</a:t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3125700" y="3073436"/>
            <a:ext cx="10830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</a:t>
            </a:r>
            <a:endParaRPr/>
          </a:p>
        </p:txBody>
      </p:sp>
      <p:cxnSp>
        <p:nvCxnSpPr>
          <p:cNvPr id="320" name="Google Shape;320;p34"/>
          <p:cNvCxnSpPr>
            <a:stCxn id="319" idx="2"/>
            <a:endCxn id="316" idx="0"/>
          </p:cNvCxnSpPr>
          <p:nvPr/>
        </p:nvCxnSpPr>
        <p:spPr>
          <a:xfrm>
            <a:off x="3667200" y="3417836"/>
            <a:ext cx="4410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4"/>
          <p:cNvSpPr/>
          <p:nvPr/>
        </p:nvSpPr>
        <p:spPr>
          <a:xfrm>
            <a:off x="3110250" y="2536975"/>
            <a:ext cx="11139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vinbero_tcp</a:t>
            </a:r>
            <a:endParaRPr/>
          </a:p>
        </p:txBody>
      </p:sp>
      <p:cxnSp>
        <p:nvCxnSpPr>
          <p:cNvPr id="322" name="Google Shape;322;p34"/>
          <p:cNvCxnSpPr>
            <a:stCxn id="321" idx="2"/>
            <a:endCxn id="319" idx="0"/>
          </p:cNvCxnSpPr>
          <p:nvPr/>
        </p:nvCxnSpPr>
        <p:spPr>
          <a:xfrm>
            <a:off x="3667200" y="2881375"/>
            <a:ext cx="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4"/>
          <p:cNvCxnSpPr>
            <a:stCxn id="317" idx="2"/>
            <a:endCxn id="318" idx="0"/>
          </p:cNvCxnSpPr>
          <p:nvPr/>
        </p:nvCxnSpPr>
        <p:spPr>
          <a:xfrm>
            <a:off x="6417938" y="4403025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4"/>
          <p:cNvSpPr/>
          <p:nvPr/>
        </p:nvSpPr>
        <p:spPr>
          <a:xfrm>
            <a:off x="663400" y="2033686"/>
            <a:ext cx="10830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</a:t>
            </a:r>
            <a:endParaRPr/>
          </a:p>
        </p:txBody>
      </p:sp>
      <p:cxnSp>
        <p:nvCxnSpPr>
          <p:cNvPr id="325" name="Google Shape;325;p34"/>
          <p:cNvCxnSpPr>
            <a:stCxn id="306" idx="2"/>
            <a:endCxn id="324" idx="0"/>
          </p:cNvCxnSpPr>
          <p:nvPr/>
        </p:nvCxnSpPr>
        <p:spPr>
          <a:xfrm>
            <a:off x="1052650" y="1874775"/>
            <a:ext cx="1524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4"/>
          <p:cNvCxnSpPr>
            <a:stCxn id="324" idx="2"/>
            <a:endCxn id="313" idx="0"/>
          </p:cNvCxnSpPr>
          <p:nvPr/>
        </p:nvCxnSpPr>
        <p:spPr>
          <a:xfrm>
            <a:off x="1204900" y="2378086"/>
            <a:ext cx="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4"/>
          <p:cNvSpPr/>
          <p:nvPr/>
        </p:nvSpPr>
        <p:spPr>
          <a:xfrm>
            <a:off x="5404538" y="3543625"/>
            <a:ext cx="1933500" cy="34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vinbero_mt_epoll_tls</a:t>
            </a:r>
            <a:endParaRPr/>
          </a:p>
        </p:txBody>
      </p:sp>
      <p:cxnSp>
        <p:nvCxnSpPr>
          <p:cNvPr id="328" name="Google Shape;328;p34"/>
          <p:cNvCxnSpPr>
            <a:stCxn id="316" idx="3"/>
            <a:endCxn id="327" idx="1"/>
          </p:cNvCxnSpPr>
          <p:nvPr/>
        </p:nvCxnSpPr>
        <p:spPr>
          <a:xfrm>
            <a:off x="5121450" y="3715775"/>
            <a:ext cx="2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4"/>
          <p:cNvCxnSpPr>
            <a:stCxn id="327" idx="2"/>
            <a:endCxn id="317" idx="0"/>
          </p:cNvCxnSpPr>
          <p:nvPr/>
        </p:nvCxnSpPr>
        <p:spPr>
          <a:xfrm>
            <a:off x="6371288" y="3888025"/>
            <a:ext cx="468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4"/>
          <p:cNvSpPr txBox="1"/>
          <p:nvPr/>
        </p:nvSpPr>
        <p:spPr>
          <a:xfrm>
            <a:off x="1944050" y="2596850"/>
            <a:ext cx="715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31" name="Google Shape;331;p34"/>
          <p:cNvCxnSpPr>
            <a:stCxn id="324" idx="2"/>
            <a:endCxn id="321" idx="0"/>
          </p:cNvCxnSpPr>
          <p:nvPr/>
        </p:nvCxnSpPr>
        <p:spPr>
          <a:xfrm>
            <a:off x="1204900" y="2378086"/>
            <a:ext cx="24624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4"/>
          <p:cNvSpPr txBox="1"/>
          <p:nvPr/>
        </p:nvSpPr>
        <p:spPr>
          <a:xfrm>
            <a:off x="1897300" y="2515825"/>
            <a:ext cx="715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port 80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4323700" y="2494550"/>
            <a:ext cx="870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port 443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2934000" y="4550175"/>
            <a:ext cx="632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http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7620150" y="4550175"/>
            <a:ext cx="632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Sans Pro"/>
                <a:ea typeface="Source Sans Pro"/>
                <a:cs typeface="Source Sans Pro"/>
                <a:sym typeface="Source Sans Pro"/>
              </a:rPr>
              <a:t>https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 &amp; 배포 &amp; 개발환경</a:t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0" y="0"/>
            <a:ext cx="273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테스트 &amp; 배포 &amp; 개발환경</a:t>
            </a: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283099" y="712150"/>
            <a:ext cx="41499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ko">
                <a:solidFill>
                  <a:schemeClr val="accent5"/>
                </a:solidFill>
              </a:rPr>
              <a:t>Travis-ci</a:t>
            </a:r>
            <a:r>
              <a:rPr lang="ko"/>
              <a:t>를 이용한 테스트 자동화</a:t>
            </a:r>
            <a:endParaRPr b="0" sz="2400"/>
          </a:p>
        </p:txBody>
      </p:sp>
      <p:pic>
        <p:nvPicPr>
          <p:cNvPr id="347" name="Google Shape;3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003" y="842900"/>
            <a:ext cx="4322125" cy="3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6"/>
          <p:cNvSpPr txBox="1"/>
          <p:nvPr/>
        </p:nvSpPr>
        <p:spPr>
          <a:xfrm>
            <a:off x="0" y="0"/>
            <a:ext cx="273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테스트 &amp; 배포 &amp; 개발환경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283099" y="712150"/>
            <a:ext cx="41499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ko">
                <a:solidFill>
                  <a:schemeClr val="accent5"/>
                </a:solidFill>
              </a:rPr>
              <a:t>codecov.io</a:t>
            </a:r>
            <a:r>
              <a:rPr lang="ko"/>
              <a:t>를 이용한 코드 커버리지</a:t>
            </a:r>
            <a:endParaRPr b="0" sz="2400"/>
          </a:p>
        </p:txBody>
      </p:sp>
      <p:pic>
        <p:nvPicPr>
          <p:cNvPr id="354" name="Google Shape;3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924" y="932313"/>
            <a:ext cx="4406202" cy="339517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7"/>
          <p:cNvSpPr txBox="1"/>
          <p:nvPr/>
        </p:nvSpPr>
        <p:spPr>
          <a:xfrm>
            <a:off x="0" y="0"/>
            <a:ext cx="273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테스트 &amp; 배포 &amp; 개발환경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/>
          </p:nvPr>
        </p:nvSpPr>
        <p:spPr>
          <a:xfrm>
            <a:off x="283099" y="712150"/>
            <a:ext cx="41499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ko">
                <a:solidFill>
                  <a:schemeClr val="accent5"/>
                </a:solidFill>
              </a:rPr>
              <a:t>Docker</a:t>
            </a:r>
            <a:r>
              <a:rPr lang="ko"/>
              <a:t>를 이용한 배포 자동화</a:t>
            </a:r>
            <a:endParaRPr b="0" sz="2400"/>
          </a:p>
        </p:txBody>
      </p:sp>
      <p:pic>
        <p:nvPicPr>
          <p:cNvPr id="361" name="Google Shape;3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99" y="1091488"/>
            <a:ext cx="4406198" cy="307682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8"/>
          <p:cNvSpPr txBox="1"/>
          <p:nvPr/>
        </p:nvSpPr>
        <p:spPr>
          <a:xfrm>
            <a:off x="0" y="0"/>
            <a:ext cx="273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테스트 &amp; 배포 &amp; 개발환경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type="title"/>
          </p:nvPr>
        </p:nvSpPr>
        <p:spPr>
          <a:xfrm>
            <a:off x="283099" y="712150"/>
            <a:ext cx="43008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개발도 </a:t>
            </a:r>
            <a:r>
              <a:rPr lang="ko">
                <a:solidFill>
                  <a:schemeClr val="accent5"/>
                </a:solidFill>
              </a:rPr>
              <a:t>Docker</a:t>
            </a:r>
            <a:r>
              <a:rPr lang="ko">
                <a:solidFill>
                  <a:srgbClr val="FFFFFF"/>
                </a:solidFill>
              </a:rPr>
              <a:t> 안에서 합니다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FFF"/>
                </a:solidFill>
              </a:rPr>
              <a:t>vinbero/vinbero_mt_http_lua:dev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68" name="Google Shape;3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324" y="1307363"/>
            <a:ext cx="4255302" cy="252878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9"/>
          <p:cNvSpPr txBox="1"/>
          <p:nvPr/>
        </p:nvSpPr>
        <p:spPr>
          <a:xfrm>
            <a:off x="0" y="0"/>
            <a:ext cx="273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테스트 &amp; 배포 &amp; 개발환경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변경사항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380" name="Google Shape;380;p4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1"/>
          <p:cNvSpPr txBox="1"/>
          <p:nvPr>
            <p:ph idx="4294967295" type="body"/>
          </p:nvPr>
        </p:nvSpPr>
        <p:spPr>
          <a:xfrm>
            <a:off x="2855550" y="929624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jansson 의존성 감소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전에는 config.json 파일을 읽으면 libjansson의 json_t* 타입으로 저장을 했지만 추후 json 이외의 설정파일을 지원하기 위해 vinbero_com_Object 타입 사용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AUTHORS 추가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빌드 할 때마다 master branch의 커밋 횟수와 이름이 쓰여진 AUTHORS 파일 자동 생성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Request body 버그 수정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request body의 데이터를 잘못 읽는 버그 수정</a:t>
            </a:r>
            <a:endParaRPr b="1" sz="14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2" name="Google Shape;382;p41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변경사항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간략한 소개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388" name="Google Shape;388;p4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2"/>
          <p:cNvSpPr txBox="1"/>
          <p:nvPr>
            <p:ph idx="4294967295" type="body"/>
          </p:nvPr>
        </p:nvSpPr>
        <p:spPr>
          <a:xfrm>
            <a:off x="2855550" y="929624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Blog 예제 도커화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vinbero_mt_http_lua에서 실행 가능한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lua로 작성 된 블로그 예제를 도커 컨테이너로 배포</a:t>
            </a: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 u="sng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codecov.io</a:t>
            </a: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적용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커버리지를 나타내주는 codecov.io를 적용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config 파일에 path 대신 paths 사용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/usr/local/lib/vinbero, /usr/lib/vinbero 등 여러 위치에서 모듈을 로딩할 수 있게끔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 파일에 path 항목 대신 paths 항목을 사용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변경사항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396" name="Google Shape;396;p4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3"/>
          <p:cNvSpPr txBox="1"/>
          <p:nvPr>
            <p:ph idx="4294967295" type="body"/>
          </p:nvPr>
        </p:nvSpPr>
        <p:spPr>
          <a:xfrm>
            <a:off x="2855550" y="929624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.travis.yml 수정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ubuntu trusty 대신 ubuntu xenial 사용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MPLv2 대신 MPL-2.0으로 표기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SPDX 표기에 맞게 MPL-2.0으로 라이센스 표기 변경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함수, 매크로 이름 변경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이름을 간략하게 변경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libgenc 해쉬 테이블에 SipHash 적용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해쉬 테이블에 SipHash를 사용해 충돌을 줄임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libfastdl에 libgenc의 Hash table 적용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uthash 라이브러리 의존성 제거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변경사항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404" name="Google Shape;404;p4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4"/>
          <p:cNvSpPr txBox="1"/>
          <p:nvPr>
            <p:ph idx="4294967295" type="body"/>
          </p:nvPr>
        </p:nvSpPr>
        <p:spPr>
          <a:xfrm>
            <a:off x="2855550" y="929624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모듈에 메타데이터 추가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elf 파일에 섹션을 추가하려 했으나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읽기가 번거로워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간단하게 리터럴을 반환하는 함수로 정의 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모듈</a:t>
            </a: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호환 검사 강화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코어가 모듈의 메타데이터를 읽어서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모듈간의 호환여부 검사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aleway"/>
              <a:buChar char="➔"/>
            </a:pPr>
            <a:r>
              <a:rPr lang="ko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cmake 수정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반복되는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cmake 코드를 별도의 cmake 파일로 만들어서 submodule로 분리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변경사항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홍보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title"/>
          </p:nvPr>
        </p:nvSpPr>
        <p:spPr>
          <a:xfrm>
            <a:off x="283099" y="712150"/>
            <a:ext cx="4315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ko">
                <a:solidFill>
                  <a:srgbClr val="FFFFFF"/>
                </a:solidFill>
              </a:rPr>
              <a:t>컨트리뷰터를 모으기 위해서는 홍보가 필요하다</a:t>
            </a:r>
            <a:endParaRPr b="0" sz="2400">
              <a:solidFill>
                <a:srgbClr val="FFFFFF"/>
              </a:solidFill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프로젝트 홍보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type="title"/>
          </p:nvPr>
        </p:nvSpPr>
        <p:spPr>
          <a:xfrm>
            <a:off x="283099" y="712150"/>
            <a:ext cx="43008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ko">
                <a:solidFill>
                  <a:schemeClr val="accent5"/>
                </a:solidFill>
              </a:rPr>
              <a:t>reddit</a:t>
            </a:r>
            <a:r>
              <a:rPr lang="ko">
                <a:solidFill>
                  <a:srgbClr val="FFFFFF"/>
                </a:solidFill>
              </a:rPr>
              <a:t> 등의 해외 사이트에 홍보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3" name="Google Shape;423;p47"/>
          <p:cNvSpPr txBox="1"/>
          <p:nvPr/>
        </p:nvSpPr>
        <p:spPr>
          <a:xfrm>
            <a:off x="0" y="0"/>
            <a:ext cx="273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프로젝트 홍보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24" name="Google Shape;4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999" y="761463"/>
            <a:ext cx="4255301" cy="37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"/>
          <p:cNvSpPr txBox="1"/>
          <p:nvPr>
            <p:ph type="title"/>
          </p:nvPr>
        </p:nvSpPr>
        <p:spPr>
          <a:xfrm>
            <a:off x="283099" y="712150"/>
            <a:ext cx="4315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컨트리뷰터가 모일 때 까지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ko">
                <a:solidFill>
                  <a:srgbClr val="FFFFFF"/>
                </a:solidFill>
              </a:rPr>
              <a:t>지속적으로 홍보할 예정이다</a:t>
            </a:r>
            <a:endParaRPr b="0" sz="2400">
              <a:solidFill>
                <a:srgbClr val="FFFFFF"/>
              </a:solidFill>
            </a:endParaRPr>
          </a:p>
        </p:txBody>
      </p:sp>
      <p:sp>
        <p:nvSpPr>
          <p:cNvPr id="430" name="Google Shape;430;p48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프로젝트 홍보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앞으로의 계획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슬라이드에 메모지를 붙이기 위한 덕트 테이프 조각" id="441" name="Google Shape;441;p5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0"/>
          <p:cNvSpPr txBox="1"/>
          <p:nvPr>
            <p:ph idx="4294967295" type="body"/>
          </p:nvPr>
        </p:nvSpPr>
        <p:spPr>
          <a:xfrm>
            <a:off x="2855550" y="929624"/>
            <a:ext cx="34329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➔"/>
            </a:pPr>
            <a:r>
              <a:rPr 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모듈 메타데이터 완벽 지원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➔"/>
            </a:pPr>
            <a:r>
              <a:rPr 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pathInfo 처리 기능을 lua에서 http 모듈로 옮기기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➔"/>
            </a:pPr>
            <a:r>
              <a:rPr 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lua 모듈에서 client socket에서 ip 등의 데이터를 읽어올 수 있게 만든다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➔"/>
            </a:pPr>
            <a:r>
              <a:rPr 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인터페이스 하나씩을 모두 레포로 만든다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➔"/>
            </a:pPr>
            <a:r>
              <a:rPr lang="ko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인터페이스의 버전 관리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0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앞으로의 계획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vinbero</a:t>
            </a:r>
            <a:endParaRPr sz="2400"/>
          </a:p>
        </p:txBody>
      </p:sp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b="0" lang="ko" sz="1800">
                <a:latin typeface="Lato"/>
                <a:ea typeface="Lato"/>
                <a:cs typeface="Lato"/>
                <a:sym typeface="Lato"/>
              </a:rPr>
              <a:t>모듈형 서버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b="0" lang="ko" sz="1800">
                <a:latin typeface="Lato"/>
                <a:ea typeface="Lato"/>
                <a:cs typeface="Lato"/>
                <a:sym typeface="Lato"/>
              </a:rPr>
              <a:t>코어와 모듈들로 분리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b="0" lang="ko" sz="1800">
                <a:latin typeface="Lato"/>
                <a:ea typeface="Lato"/>
                <a:cs typeface="Lato"/>
                <a:sym typeface="Lato"/>
              </a:rPr>
              <a:t>코어는 모듈들을 로딩하고 초기화, 정리를 함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b="0" lang="ko" sz="1800">
                <a:latin typeface="Lato"/>
                <a:ea typeface="Lato"/>
                <a:cs typeface="Lato"/>
                <a:sym typeface="Lato"/>
              </a:rPr>
              <a:t>모듈은 여러개의 하위 모듈들을 가질 수 있음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b="0" lang="ko" sz="1800">
                <a:latin typeface="Lato"/>
                <a:ea typeface="Lato"/>
                <a:cs typeface="Lato"/>
                <a:sym typeface="Lato"/>
              </a:rPr>
              <a:t>모듈은 하위 모듈의 함수들을 호출하여 통신함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➔"/>
            </a:pPr>
            <a:r>
              <a:rPr b="0" lang="ko" sz="1800">
                <a:latin typeface="Lato"/>
                <a:ea typeface="Lato"/>
                <a:cs typeface="Lato"/>
                <a:sym typeface="Lato"/>
              </a:rPr>
              <a:t>로딩되는 모듈에 따라 완전히 다른 동작 가능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간략한 소개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050" y="661950"/>
            <a:ext cx="1441125" cy="1441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82" name="Google Shape;8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슬라이드에 메모지를 붙이기 위한 덕트 테이프 조각" id="83" name="Google Shape;83;p16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6"/>
            <p:cNvSpPr txBox="1"/>
            <p:nvPr/>
          </p:nvSpPr>
          <p:spPr>
            <a:xfrm>
              <a:off x="6944813" y="684234"/>
              <a:ext cx="19917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ko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vinbero는 에스페란토어로 포도를 의미합니다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title"/>
          </p:nvPr>
        </p:nvSpPr>
        <p:spPr>
          <a:xfrm>
            <a:off x="535775" y="712150"/>
            <a:ext cx="7790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>
                <a:solidFill>
                  <a:schemeClr val="dk1"/>
                </a:solidFill>
              </a:rPr>
              <a:t>vinbero 블로그 예제</a:t>
            </a:r>
            <a:endParaRPr sz="2400"/>
          </a:p>
        </p:txBody>
      </p:sp>
      <p:sp>
        <p:nvSpPr>
          <p:cNvPr id="90" name="Google Shape;90;p17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간략한 소개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1" name="Google Shape;91;p17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2" name="Google Shape;9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슬라이드에 메모지를 붙이기 위한 덕트 테이프 조각" id="93" name="Google Shape;93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7"/>
            <p:cNvSpPr txBox="1"/>
            <p:nvPr/>
          </p:nvSpPr>
          <p:spPr>
            <a:xfrm>
              <a:off x="6944813" y="684234"/>
              <a:ext cx="19917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ko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블로그 부분은 lua, javascript로 작성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b="28941" l="0" r="0" t="0"/>
          <a:stretch/>
        </p:blipFill>
        <p:spPr>
          <a:xfrm>
            <a:off x="2063200" y="1530375"/>
            <a:ext cx="3946451" cy="23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966875" y="4241975"/>
            <a:ext cx="4139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https://www.youtube.com/watch?v=43bqzvIO3mk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만들게 된 계기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서버를 만들 때 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반복되는 패턴…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➔"/>
            </a:pPr>
            <a:r>
              <a:rPr lang="ko" sz="2400">
                <a:solidFill>
                  <a:schemeClr val="accent5"/>
                </a:solidFill>
              </a:rPr>
              <a:t>server socket 생성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➔"/>
            </a:pPr>
            <a:r>
              <a:rPr lang="ko" sz="2400">
                <a:solidFill>
                  <a:schemeClr val="accent5"/>
                </a:solidFill>
              </a:rPr>
              <a:t>bind(), listen(), accept()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➔"/>
            </a:pPr>
            <a:r>
              <a:rPr lang="ko" sz="2400">
                <a:solidFill>
                  <a:schemeClr val="accent5"/>
                </a:solidFill>
              </a:rPr>
              <a:t>멀티 쓰레드 vs 멀티 프로세스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➔"/>
            </a:pPr>
            <a:r>
              <a:rPr lang="ko" sz="2400">
                <a:solidFill>
                  <a:schemeClr val="accent5"/>
                </a:solidFill>
              </a:rPr>
              <a:t>IO multiplexing</a:t>
            </a:r>
            <a:endParaRPr sz="2400"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➔"/>
            </a:pPr>
            <a:r>
              <a:rPr lang="ko" sz="2400">
                <a:solidFill>
                  <a:schemeClr val="accent5"/>
                </a:solidFill>
              </a:rPr>
              <a:t>응용 계층 프로토콜 구현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grpSp>
        <p:nvGrpSpPr>
          <p:cNvPr id="107" name="Google Shape;107;p19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08" name="Google Shape;10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슬라이드에 메모지를 붙이기 위한 덕트 테이프 조각" id="109" name="Google Shape;109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9"/>
            <p:cNvSpPr txBox="1"/>
            <p:nvPr/>
          </p:nvSpPr>
          <p:spPr>
            <a:xfrm>
              <a:off x="6944813" y="684234"/>
              <a:ext cx="19917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ko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어떻게 하면 이러한 반복을 줄일 수 있을까?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11" name="Google Shape;111;p19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만들게 된 계기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서버를 기능별로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ko">
                <a:solidFill>
                  <a:srgbClr val="FFFFFF"/>
                </a:solidFill>
              </a:rPr>
              <a:t>잘게 쪼개서 모듈로 만들자!</a:t>
            </a:r>
            <a:endParaRPr b="0" sz="2400"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만들게 된 계기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서버의 코어에서는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ko">
                <a:solidFill>
                  <a:srgbClr val="FFFFFF"/>
                </a:solidFill>
              </a:rPr>
              <a:t>모듈 관리만 하자!</a:t>
            </a:r>
            <a:endParaRPr b="0" sz="2400">
              <a:solidFill>
                <a:srgbClr val="FFFFFF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1650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400"/>
              <a:buFont typeface="Raleway"/>
              <a:buChar char="➔"/>
            </a:pPr>
            <a:r>
              <a:rPr lang="ko" sz="1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만들게 된 계기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