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3" r:id="rId10"/>
    <p:sldId id="264" r:id="rId11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700" y="6477005"/>
            <a:ext cx="2999317" cy="2889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5370" y="6477000"/>
            <a:ext cx="9046633" cy="2809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79509" y="2132856"/>
            <a:ext cx="8636000" cy="1828800"/>
          </a:xfrm>
        </p:spPr>
        <p:txBody>
          <a:bodyPr anchor="b"/>
          <a:lstStyle>
            <a:lvl1pPr>
              <a:defRPr cap="none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87488" y="4437112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0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459" y="142851"/>
            <a:ext cx="1714512" cy="1279894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3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5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5"/>
            <a:ext cx="29464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4" y="6248405"/>
            <a:ext cx="74316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21"/>
            <a:ext cx="533400" cy="32596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36864" cy="612648"/>
          </a:xfrm>
        </p:spPr>
        <p:txBody>
          <a:bodyPr/>
          <a:lstStyle>
            <a:lvl1pPr>
              <a:defRPr sz="3200" b="1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268760"/>
            <a:ext cx="11521280" cy="4968552"/>
          </a:xfrm>
        </p:spPr>
        <p:txBody>
          <a:bodyPr/>
          <a:lstStyle>
            <a:lvl1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1pPr>
            <a:lvl2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2pPr>
            <a:lvl3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3pPr>
            <a:lvl4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4pPr>
            <a:lvl5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anchor="b" anchorCtr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508000" y="1295400"/>
            <a:ext cx="11176000" cy="51054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3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8128000" y="6248405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5"/>
            <a:ext cx="17272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4" y="6248405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128000" y="6248405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271593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812804" y="6248405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8128000" y="6248405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93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4" y="6248405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5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4" y="6248405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5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7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3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5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5"/>
            <a:ext cx="19304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5"/>
            <a:ext cx="6096000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302687" y="228600"/>
            <a:ext cx="843491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8000" y="1295400"/>
            <a:ext cx="11176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400805"/>
            <a:ext cx="3556000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fld id="{5736266F-A7E6-4DBB-848D-016AD00C13D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8004" y="6400805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990600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91440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14403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1400" b="1">
                <a:solidFill>
                  <a:schemeClr val="bg1"/>
                </a:solidFill>
                <a:latin typeface="Tw Cen MT" pitchFamily="34" charset="0"/>
                <a:ea typeface="宋体" panose="02010600030101010101" pitchFamily="2" charset="-122"/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0953785" y="-24"/>
            <a:ext cx="1176435" cy="878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8770" indent="-318770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39445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2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16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aoqy0503@mail.ustc.edu.cn" TargetMode="External"/><Relationship Id="rId2" Type="http://schemas.openxmlformats.org/officeDocument/2006/relationships/hyperlink" Target="mailto:lvrui2018@mail.ustc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kangjf@mail.ustc.edu.c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ython.org/downloads/release/python-385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de.bdaa.pro/dashboard/pack/clstwhwrq5817619pmu6jnt2c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www.runoob.com/python3/python3-tutoria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79650" y="990600"/>
            <a:ext cx="7924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endParaRPr kumimoji="0" lang="en-US" altLang="zh-CN" sz="4800" dirty="0">
              <a:solidFill>
                <a:prstClr val="black"/>
              </a:solidFill>
              <a:latin typeface="Arial Black" panose="020B0A04020102020204" pitchFamily="34" charset="0"/>
              <a:ea typeface="隶书" panose="02010509060101010101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zh-CN" altLang="en-US" sz="4800" dirty="0">
                <a:solidFill>
                  <a:prstClr val="black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数据分析及实践</a:t>
            </a:r>
            <a:endParaRPr kumimoji="0" lang="zh-CN" altLang="en-US" sz="4800" dirty="0">
              <a:solidFill>
                <a:prstClr val="black"/>
              </a:solidFill>
              <a:latin typeface="宋体" panose="02010600030101010101" pitchFamily="2" charset="-122"/>
              <a:ea typeface="隶书" panose="02010509060101010101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en-US" altLang="zh-CN" sz="3600" dirty="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Analysis and Practice of the Data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zh-CN" altLang="en-US" sz="3600" dirty="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实验课</a:t>
            </a:r>
            <a:endParaRPr kumimoji="0" lang="en-US" altLang="zh-CN" sz="4400" dirty="0">
              <a:solidFill>
                <a:prstClr val="blac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71813" y="4243247"/>
            <a:ext cx="56880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刘 淇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b="1" dirty="0">
                <a:solidFill>
                  <a:srgbClr val="775F5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Email: </a:t>
            </a:r>
            <a:r>
              <a:rPr kumimoji="0" lang="en-US" altLang="zh-CN" sz="1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qiliuql@ustc.edu.cn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1814" y="5064457"/>
            <a:ext cx="6054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课程主页：</a:t>
            </a:r>
          </a:p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http://staff.ustc.edu.cn/~qiliuql/AD202</a:t>
            </a:r>
            <a:r>
              <a:rPr lang="en-US" altLang="zh-CN" sz="2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.html</a:t>
            </a:r>
            <a:endParaRPr lang="en-US" altLang="zh-CN" sz="20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F785B-0129-FF05-07B7-883DBDB9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 </a:t>
            </a:r>
            <a:r>
              <a:rPr lang="en-US" altLang="zh-CN" dirty="0"/>
              <a:t>Deadline:</a:t>
            </a:r>
            <a:r>
              <a:rPr lang="zh-CN" altLang="en-US" dirty="0"/>
              <a:t> </a:t>
            </a:r>
            <a:r>
              <a:rPr lang="en-US" altLang="zh-CN" dirty="0"/>
              <a:t>2024.3.10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1C881-ABAF-E00A-2315-3D1AB7213C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提交方式：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CODIA </a:t>
            </a:r>
            <a:r>
              <a:rPr lang="zh-CN" altLang="en-US" dirty="0"/>
              <a:t>平台直接提交即可，不需要额外提交报告。</a:t>
            </a:r>
            <a:endParaRPr lang="en-US" altLang="zh-CN" dirty="0"/>
          </a:p>
          <a:p>
            <a:r>
              <a:rPr lang="zh-CN" altLang="en-US" dirty="0"/>
              <a:t>助教信息：</a:t>
            </a:r>
            <a:endParaRPr lang="en-US" altLang="zh-CN" dirty="0"/>
          </a:p>
          <a:p>
            <a:pPr lvl="1"/>
            <a:r>
              <a:rPr lang="zh-CN" altLang="en-US" dirty="0"/>
              <a:t>吕瑞：</a:t>
            </a:r>
            <a:r>
              <a:rPr lang="en-US" altLang="zh-CN" dirty="0">
                <a:hlinkClick r:id="rId2"/>
              </a:rPr>
              <a:t>lvrui2018@mail.ustc.edu.cn</a:t>
            </a:r>
            <a:endParaRPr lang="en-US" altLang="zh-CN" dirty="0"/>
          </a:p>
          <a:p>
            <a:pPr lvl="1"/>
            <a:r>
              <a:rPr lang="zh-CN" altLang="en-US" dirty="0"/>
              <a:t>毛清扬：</a:t>
            </a:r>
            <a:r>
              <a:rPr lang="en-US" altLang="zh-CN" dirty="0">
                <a:hlinkClick r:id="rId3"/>
              </a:rPr>
              <a:t>maoqy0503@mail.ustc.edu.cn</a:t>
            </a:r>
            <a:endParaRPr lang="en-US" altLang="zh-CN" dirty="0"/>
          </a:p>
          <a:p>
            <a:pPr lvl="1"/>
            <a:r>
              <a:rPr lang="zh-CN" altLang="en-US" dirty="0"/>
              <a:t>康俊峰：</a:t>
            </a:r>
            <a:r>
              <a:rPr lang="en-US" altLang="zh-CN" dirty="0">
                <a:hlinkClick r:id="rId4"/>
              </a:rPr>
              <a:t>kangjf@mail.ustc.edu.cn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502920" indent="-457200"/>
            <a:r>
              <a:rPr lang="zh-CN" altLang="en-US" dirty="0"/>
              <a:t>大家在学习和实验中有任何问题都可以咨询助教</a:t>
            </a:r>
            <a:r>
              <a:rPr lang="en-US" altLang="zh-CN" dirty="0"/>
              <a:t>[^]-[^]</a:t>
            </a:r>
          </a:p>
        </p:txBody>
      </p:sp>
    </p:spTree>
    <p:extLst>
      <p:ext uri="{BB962C8B-B14F-4D97-AF65-F5344CB8AC3E}">
        <p14:creationId xmlns:p14="http://schemas.microsoft.com/office/powerpoint/2010/main" val="47910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实验一：</a:t>
            </a:r>
            <a:r>
              <a:rPr lang="en-US" altLang="zh-CN" dirty="0"/>
              <a:t>Python </a:t>
            </a:r>
            <a:r>
              <a:rPr lang="zh-CN" altLang="en-US" dirty="0"/>
              <a:t>数据分析工具入门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的创始人是荷兰人</a:t>
            </a:r>
            <a:r>
              <a:rPr lang="en-US" altLang="zh-CN" dirty="0"/>
              <a:t>Guido van Rossum</a:t>
            </a:r>
            <a:r>
              <a:rPr lang="zh-CN" altLang="en-US" dirty="0"/>
              <a:t>。</a:t>
            </a:r>
            <a:r>
              <a:rPr lang="en-US" altLang="zh-CN" dirty="0"/>
              <a:t>1989 </a:t>
            </a:r>
            <a:r>
              <a:rPr lang="zh-CN" altLang="en-US" dirty="0"/>
              <a:t>年，为了打发圣诞节假期，</a:t>
            </a:r>
            <a:r>
              <a:rPr lang="en-US" altLang="zh-CN" dirty="0"/>
              <a:t>Guido</a:t>
            </a:r>
            <a:r>
              <a:rPr lang="zh-CN" altLang="en-US" dirty="0"/>
              <a:t>开始写</a:t>
            </a:r>
            <a:r>
              <a:rPr lang="en-US" altLang="zh-CN" dirty="0"/>
              <a:t>Python</a:t>
            </a:r>
            <a:r>
              <a:rPr lang="zh-CN" altLang="en-US" dirty="0"/>
              <a:t>语言的编译</a:t>
            </a:r>
            <a:r>
              <a:rPr lang="en-US" altLang="zh-CN" dirty="0"/>
              <a:t>/</a:t>
            </a:r>
            <a:r>
              <a:rPr lang="zh-CN" altLang="en-US" dirty="0"/>
              <a:t>解释器。</a:t>
            </a:r>
            <a:r>
              <a:rPr lang="en-US" altLang="zh-CN" dirty="0"/>
              <a:t>Python</a:t>
            </a:r>
            <a:r>
              <a:rPr lang="zh-CN" altLang="en-US" dirty="0"/>
              <a:t>名字来自</a:t>
            </a:r>
            <a:r>
              <a:rPr lang="en-US" altLang="zh-CN" dirty="0"/>
              <a:t>Guido</a:t>
            </a:r>
            <a:r>
              <a:rPr lang="zh-CN" altLang="en-US" dirty="0"/>
              <a:t>所喜爱的 电视剧</a:t>
            </a:r>
            <a:r>
              <a:rPr lang="en-US" altLang="zh-CN" dirty="0"/>
              <a:t>Monty Python's Flying Circus </a:t>
            </a:r>
            <a:r>
              <a:rPr lang="zh-CN" altLang="en-US" dirty="0"/>
              <a:t>。他希望这个 新的叫做</a:t>
            </a:r>
            <a:r>
              <a:rPr lang="en-US" altLang="zh-CN" dirty="0"/>
              <a:t>Python</a:t>
            </a:r>
            <a:r>
              <a:rPr lang="zh-CN" altLang="en-US" dirty="0"/>
              <a:t>的语言，能实现他的理念</a:t>
            </a:r>
            <a:r>
              <a:rPr lang="en-US" altLang="zh-CN" dirty="0"/>
              <a:t>(</a:t>
            </a:r>
            <a:r>
              <a:rPr lang="zh-CN" altLang="en-US" dirty="0"/>
              <a:t>一种</a:t>
            </a:r>
            <a:r>
              <a:rPr lang="en-US" altLang="zh-CN" dirty="0"/>
              <a:t>C</a:t>
            </a:r>
            <a:r>
              <a:rPr lang="zh-CN" altLang="en-US" dirty="0"/>
              <a:t>和 </a:t>
            </a:r>
            <a:r>
              <a:rPr lang="en-US" altLang="zh-CN" dirty="0"/>
              <a:t>shell</a:t>
            </a:r>
            <a:r>
              <a:rPr lang="zh-CN" altLang="en-US" dirty="0"/>
              <a:t>之间，功能全面，易学易用，可拓展的语言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Python 2</a:t>
            </a:r>
            <a:r>
              <a:rPr lang="zh-CN" altLang="en-US" dirty="0"/>
              <a:t>于</a:t>
            </a:r>
            <a:r>
              <a:rPr lang="en-US" altLang="zh-CN" dirty="0"/>
              <a:t>2000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/>
              <a:t>日发布，稳定版本是 </a:t>
            </a:r>
            <a:r>
              <a:rPr lang="en-US" altLang="zh-CN" dirty="0"/>
              <a:t>Python 2.7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Python 3</a:t>
            </a:r>
            <a:r>
              <a:rPr lang="zh-CN" altLang="en-US" dirty="0"/>
              <a:t>于</a:t>
            </a:r>
            <a:r>
              <a:rPr lang="en-US" altLang="zh-CN" dirty="0"/>
              <a:t>2008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日发布，不完全兼容 </a:t>
            </a:r>
            <a:r>
              <a:rPr lang="en-US" altLang="zh-CN" dirty="0"/>
              <a:t>Python 2</a:t>
            </a:r>
            <a:r>
              <a:rPr lang="zh-CN" altLang="en-US" dirty="0"/>
              <a:t>。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实验一：</a:t>
            </a:r>
            <a:r>
              <a:rPr lang="en-US" altLang="zh-CN" dirty="0"/>
              <a:t>Python </a:t>
            </a:r>
            <a:r>
              <a:rPr lang="zh-CN" altLang="en-US" dirty="0"/>
              <a:t>数据分析工具入门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语法简单，易上手。</a:t>
            </a:r>
            <a:endParaRPr lang="en-US" altLang="zh-CN" dirty="0"/>
          </a:p>
          <a:p>
            <a:r>
              <a:rPr lang="zh-CN" altLang="en-US" dirty="0"/>
              <a:t>代码简洁。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有一个段子：完成同一个任务，</a:t>
            </a:r>
            <a:r>
              <a:rPr lang="en-US" altLang="zh-CN" dirty="0"/>
              <a:t>C</a:t>
            </a:r>
            <a:r>
              <a:rPr lang="zh-CN" altLang="en-US" dirty="0"/>
              <a:t>语言要写</a:t>
            </a:r>
            <a:r>
              <a:rPr lang="en-US" altLang="zh-CN" dirty="0"/>
              <a:t>1000</a:t>
            </a:r>
            <a:r>
              <a:rPr lang="zh-CN" altLang="en-US" dirty="0"/>
              <a:t>行代码，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Java</a:t>
            </a:r>
            <a:r>
              <a:rPr lang="zh-CN" altLang="en-US" dirty="0"/>
              <a:t>只需要写</a:t>
            </a:r>
            <a:r>
              <a:rPr lang="en-US" altLang="zh-CN" dirty="0"/>
              <a:t>100</a:t>
            </a:r>
            <a:r>
              <a:rPr lang="zh-CN" altLang="en-US" dirty="0"/>
              <a:t>行，而</a:t>
            </a:r>
            <a:r>
              <a:rPr lang="en-US" altLang="zh-CN" dirty="0"/>
              <a:t>Python</a:t>
            </a:r>
            <a:r>
              <a:rPr lang="zh-CN" altLang="en-US" dirty="0"/>
              <a:t>可能只要</a:t>
            </a:r>
            <a:r>
              <a:rPr lang="en-US" altLang="zh-CN" dirty="0"/>
              <a:t>20</a:t>
            </a:r>
            <a:r>
              <a:rPr lang="zh-CN" altLang="en-US" dirty="0"/>
              <a:t>行。</a:t>
            </a:r>
            <a:endParaRPr lang="en-US" altLang="zh-CN" dirty="0"/>
          </a:p>
          <a:p>
            <a:r>
              <a:rPr lang="zh-CN" altLang="en-US" dirty="0"/>
              <a:t>强大的第三方库，如 </a:t>
            </a:r>
            <a:r>
              <a:rPr lang="en-US" altLang="zh-CN" dirty="0" err="1"/>
              <a:t>numpy</a:t>
            </a:r>
            <a:r>
              <a:rPr lang="zh-CN" altLang="en-US" dirty="0"/>
              <a:t>、</a:t>
            </a:r>
            <a:r>
              <a:rPr lang="en-US" altLang="zh-CN" dirty="0"/>
              <a:t>pandas</a:t>
            </a:r>
            <a:r>
              <a:rPr lang="zh-CN" altLang="en-US" dirty="0"/>
              <a:t>、</a:t>
            </a:r>
            <a:r>
              <a:rPr lang="en-US" altLang="zh-CN" dirty="0" err="1"/>
              <a:t>sklearn</a:t>
            </a:r>
            <a:r>
              <a:rPr lang="zh-CN" altLang="en-US" dirty="0"/>
              <a:t>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非常适合数据分析、数据处理、机器学习等任务。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Python Release Python 3.8.5 | Python.org</a:t>
            </a:r>
            <a:endParaRPr lang="en-US" altLang="zh-CN" dirty="0"/>
          </a:p>
          <a:p>
            <a:r>
              <a:rPr lang="zh-CN" altLang="en-US" dirty="0"/>
              <a:t>请根据自己的操作系统下载对应的版本：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0" y="2472875"/>
            <a:ext cx="8082854" cy="338010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6515" y="5914146"/>
            <a:ext cx="1060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官方宣布，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日，停止对 </a:t>
            </a:r>
            <a:r>
              <a:rPr lang="en-US" altLang="zh-CN" dirty="0"/>
              <a:t>Python2 </a:t>
            </a:r>
            <a:r>
              <a:rPr lang="zh-CN" altLang="en-US" dirty="0"/>
              <a:t>的更新。本次课程，我们以 </a:t>
            </a:r>
            <a:r>
              <a:rPr lang="en-US" altLang="zh-CN" dirty="0"/>
              <a:t>Python3 </a:t>
            </a:r>
            <a:r>
              <a:rPr lang="zh-CN" altLang="en-US" dirty="0"/>
              <a:t>为例进行教学。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实验一：</a:t>
            </a:r>
            <a:r>
              <a:rPr lang="en-US" altLang="zh-CN" dirty="0"/>
              <a:t>Python </a:t>
            </a:r>
            <a:r>
              <a:rPr lang="zh-CN" altLang="en-US" dirty="0"/>
              <a:t>数据分析工具入门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实验内容：</a:t>
            </a:r>
            <a:endParaRPr lang="en-US" altLang="zh-CN" dirty="0"/>
          </a:p>
          <a:p>
            <a:r>
              <a:rPr lang="zh-CN" altLang="en-US" dirty="0"/>
              <a:t>首先，需要在 </a:t>
            </a:r>
            <a:r>
              <a:rPr lang="en-US" altLang="zh-CN" dirty="0"/>
              <a:t>CODIA </a:t>
            </a:r>
            <a:r>
              <a:rPr lang="zh-CN" altLang="en-US" dirty="0"/>
              <a:t>平台注册一个账号：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https://code.bdaa.pro/</a:t>
            </a:r>
          </a:p>
          <a:p>
            <a:r>
              <a:rPr lang="zh-CN" altLang="en-US" dirty="0"/>
              <a:t>注册成功后，昵称和姓名两栏需要填写</a:t>
            </a:r>
            <a:r>
              <a:rPr lang="zh-CN" altLang="en-US" b="1" dirty="0">
                <a:solidFill>
                  <a:srgbClr val="FF0000"/>
                </a:solidFill>
              </a:rPr>
              <a:t>真实姓名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b="1" dirty="0">
                <a:solidFill>
                  <a:srgbClr val="FF0000"/>
                </a:solidFill>
              </a:rPr>
              <a:t>其他项也请如实填写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43273" y="3429000"/>
            <a:ext cx="4299493" cy="30240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234815" y="4051935"/>
            <a:ext cx="2921635" cy="22396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随后，打开如下题包地址</a:t>
            </a:r>
            <a:endParaRPr lang="en-US" altLang="zh-CN" dirty="0"/>
          </a:p>
          <a:p>
            <a:r>
              <a:rPr lang="zh-CN" altLang="en-US" dirty="0">
                <a:hlinkClick r:id="rId2"/>
              </a:rPr>
              <a:t>https://code.bdaa.pro/dashboard/pack/clstwhwrq5817619pmu6jnt2cd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输入题包密码：</a:t>
            </a:r>
            <a:r>
              <a:rPr lang="en-US" altLang="zh-CN" b="0" i="0" dirty="0">
                <a:solidFill>
                  <a:srgbClr val="111827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altLang="zh-CN" b="0" i="0" dirty="0">
                <a:solidFill>
                  <a:srgbClr val="111827"/>
                </a:solidFill>
                <a:effectLst/>
                <a:latin typeface="Roboto" panose="02000000000000000000" pitchFamily="2" charset="0"/>
              </a:rPr>
              <a:t>426123</a:t>
            </a:r>
            <a:r>
              <a:rPr lang="en-US" altLang="zh-CN" b="0" i="0" dirty="0">
                <a:solidFill>
                  <a:srgbClr val="111827"/>
                </a:solidFill>
                <a:effectLst/>
                <a:latin typeface="Roboto" panose="020B0604020202020204" pitchFamily="2" charset="0"/>
              </a:rPr>
              <a:t> </a:t>
            </a:r>
          </a:p>
          <a:p>
            <a:pPr marL="0" indent="0">
              <a:buNone/>
            </a:pPr>
            <a:r>
              <a:rPr lang="zh-CN" altLang="en-US" dirty="0"/>
              <a:t>    进行答题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F45D8F-82FE-46B1-8C18-1B10E96F3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658" y="3024477"/>
            <a:ext cx="6178868" cy="29973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7A4626-99C1-4171-A424-FCC22BD476C0}"/>
              </a:ext>
            </a:extLst>
          </p:cNvPr>
          <p:cNvSpPr/>
          <p:nvPr/>
        </p:nvSpPr>
        <p:spPr>
          <a:xfrm>
            <a:off x="114300" y="1238811"/>
            <a:ext cx="8276665" cy="1736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p"/>
              <a:defRPr/>
            </a:pPr>
            <a:r>
              <a:rPr lang="en-US" altLang="zh-CN" sz="24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CoDia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(Coder Diagnosis, 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课达编程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n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平台网站：</a:t>
            </a:r>
            <a:r>
              <a:rPr lang="en-US" altLang="zh-CN" sz="2000" b="1" dirty="0">
                <a:solidFill>
                  <a:prstClr val="black"/>
                </a:solidFill>
                <a:latin typeface="Arial"/>
                <a:ea typeface="SimSun"/>
                <a:sym typeface="+mn-ea"/>
              </a:rPr>
              <a:t>https://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code.bdaa.pro 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n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使用数据分析技术对学习者编程行为进行多元分析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n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提供智能化、个性化的资源管理、组织、分析服务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8669AA8-7A4F-4692-B793-F6DF337F3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" t="26855" r="-727" b="22584"/>
          <a:stretch>
            <a:fillRect/>
          </a:stretch>
        </p:blipFill>
        <p:spPr>
          <a:xfrm>
            <a:off x="511729" y="3098256"/>
            <a:ext cx="4011503" cy="143028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BBEB612-ADBB-46C6-8815-3F44DAF441F0}"/>
              </a:ext>
            </a:extLst>
          </p:cNvPr>
          <p:cNvGrpSpPr/>
          <p:nvPr/>
        </p:nvGrpSpPr>
        <p:grpSpPr>
          <a:xfrm>
            <a:off x="-368345" y="4604342"/>
            <a:ext cx="5064194" cy="1895857"/>
            <a:chOff x="782092" y="4669535"/>
            <a:chExt cx="5064194" cy="189585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B023430-6F1C-4F1C-94FB-EAA75664BBE1}"/>
                </a:ext>
              </a:extLst>
            </p:cNvPr>
            <p:cNvGrpSpPr/>
            <p:nvPr/>
          </p:nvGrpSpPr>
          <p:grpSpPr>
            <a:xfrm>
              <a:off x="782092" y="4812908"/>
              <a:ext cx="2120441" cy="1662931"/>
              <a:chOff x="782092" y="4812908"/>
              <a:chExt cx="2120441" cy="1662931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BB8761DC-12C5-4AE0-B5BD-F180AF805F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69974" b="28227"/>
              <a:stretch>
                <a:fillRect/>
              </a:stretch>
            </p:blipFill>
            <p:spPr>
              <a:xfrm>
                <a:off x="782092" y="4812908"/>
                <a:ext cx="2120441" cy="1216344"/>
              </a:xfrm>
              <a:prstGeom prst="rect">
                <a:avLst/>
              </a:prstGeom>
              <a:effectLst/>
            </p:spPr>
          </p:pic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5CBE0BE-5B81-4A14-A77E-56943BDBF44E}"/>
                  </a:ext>
                </a:extLst>
              </p:cNvPr>
              <p:cNvSpPr txBox="1"/>
              <p:nvPr/>
            </p:nvSpPr>
            <p:spPr>
              <a:xfrm>
                <a:off x="1111161" y="6014174"/>
                <a:ext cx="13605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B5563"/>
                    </a:solidFill>
                    <a:effectLst/>
                    <a:uLnTx/>
                    <a:uFillTx/>
                    <a:latin typeface="Roboto" panose="020B0604020202020204" pitchFamily="2" charset="0"/>
                  </a:rPr>
                  <a:t>提供自由的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B5563"/>
                  </a:solidFill>
                  <a:effectLst/>
                  <a:uLnTx/>
                  <a:uFillTx/>
                  <a:latin typeface="Roboto" panose="020B0604020202020204" pitchFamily="2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B5563"/>
                    </a:solidFill>
                    <a:effectLst/>
                    <a:uLnTx/>
                    <a:uFillTx/>
                    <a:latin typeface="Roboto" panose="020B0604020202020204" pitchFamily="2" charset="0"/>
                  </a:rPr>
                  <a:t>编程环境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C144A93-15BB-4C16-BC1C-8E8C7B64209C}"/>
                </a:ext>
              </a:extLst>
            </p:cNvPr>
            <p:cNvGrpSpPr/>
            <p:nvPr/>
          </p:nvGrpSpPr>
          <p:grpSpPr>
            <a:xfrm>
              <a:off x="2225350" y="4804703"/>
              <a:ext cx="2270208" cy="1656614"/>
              <a:chOff x="2225350" y="4804703"/>
              <a:chExt cx="2270208" cy="1656614"/>
            </a:xfrm>
          </p:grpSpPr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471F8F3B-4871-48A7-92D8-C6A6DC3130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3983" r="33541" b="28227"/>
              <a:stretch>
                <a:fillRect/>
              </a:stretch>
            </p:blipFill>
            <p:spPr>
              <a:xfrm>
                <a:off x="2225350" y="4804703"/>
                <a:ext cx="2270208" cy="1216344"/>
              </a:xfrm>
              <a:prstGeom prst="rect">
                <a:avLst/>
              </a:prstGeom>
              <a:effectLst/>
            </p:spPr>
          </p:pic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C66EC3-8543-4FE9-9B54-3EE1979508DB}"/>
                  </a:ext>
                </a:extLst>
              </p:cNvPr>
              <p:cNvSpPr txBox="1"/>
              <p:nvPr/>
            </p:nvSpPr>
            <p:spPr>
              <a:xfrm>
                <a:off x="2621242" y="5999652"/>
                <a:ext cx="13605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B5563"/>
                    </a:solidFill>
                    <a:effectLst/>
                    <a:uLnTx/>
                    <a:uFillTx/>
                    <a:latin typeface="Roboto" panose="020B0604020202020204" pitchFamily="2" charset="0"/>
                  </a:rPr>
                  <a:t>学得更好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B5563"/>
                  </a:solidFill>
                  <a:effectLst/>
                  <a:uLnTx/>
                  <a:uFillTx/>
                  <a:latin typeface="Roboto" panose="020B0604020202020204" pitchFamily="2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B5563"/>
                    </a:solidFill>
                    <a:effectLst/>
                    <a:uLnTx/>
                    <a:uFillTx/>
                    <a:latin typeface="Roboto" panose="020B0604020202020204" pitchFamily="2" charset="0"/>
                  </a:rPr>
                  <a:t>走得更远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A8B3717-6AE8-4F3B-B374-D413B6B1D357}"/>
                </a:ext>
              </a:extLst>
            </p:cNvPr>
            <p:cNvGrpSpPr/>
            <p:nvPr/>
          </p:nvGrpSpPr>
          <p:grpSpPr>
            <a:xfrm>
              <a:off x="3818375" y="4809973"/>
              <a:ext cx="2027911" cy="1658320"/>
              <a:chOff x="3818375" y="4809973"/>
              <a:chExt cx="2027911" cy="1658320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02EAC724-29D0-42BA-95A4-42D11DE6F9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0991" b="29169"/>
              <a:stretch>
                <a:fillRect/>
              </a:stretch>
            </p:blipFill>
            <p:spPr>
              <a:xfrm>
                <a:off x="3818375" y="4809973"/>
                <a:ext cx="2027911" cy="1200370"/>
              </a:xfrm>
              <a:prstGeom prst="rect">
                <a:avLst/>
              </a:prstGeom>
              <a:effectLst/>
            </p:spPr>
          </p:pic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ADDDADD-3693-4F67-BA21-1A02B28913DB}"/>
                  </a:ext>
                </a:extLst>
              </p:cNvPr>
              <p:cNvSpPr txBox="1"/>
              <p:nvPr/>
            </p:nvSpPr>
            <p:spPr>
              <a:xfrm>
                <a:off x="4149725" y="6006628"/>
                <a:ext cx="13605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B5563"/>
                    </a:solidFill>
                    <a:effectLst/>
                    <a:uLnTx/>
                    <a:uFillTx/>
                    <a:latin typeface="Roboto" panose="020B0604020202020204" pitchFamily="2" charset="0"/>
                  </a:rPr>
                  <a:t>智能诊断分析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B5563"/>
                  </a:solidFill>
                  <a:effectLst/>
                  <a:uLnTx/>
                  <a:uFillTx/>
                  <a:latin typeface="Roboto" panose="020B0604020202020204" pitchFamily="2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B5563"/>
                    </a:solidFill>
                    <a:effectLst/>
                    <a:uLnTx/>
                    <a:uFillTx/>
                    <a:latin typeface="Roboto" panose="020B0604020202020204" pitchFamily="2" charset="0"/>
                  </a:rPr>
                  <a:t>发现你的闪光点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4" name="矩形: 圆角 59">
              <a:extLst>
                <a:ext uri="{FF2B5EF4-FFF2-40B4-BE49-F238E27FC236}">
                  <a16:creationId xmlns:a16="http://schemas.microsoft.com/office/drawing/2014/main" id="{33D3A39A-4A10-4944-9B41-DCD47CE05E9D}"/>
                </a:ext>
              </a:extLst>
            </p:cNvPr>
            <p:cNvSpPr/>
            <p:nvPr/>
          </p:nvSpPr>
          <p:spPr>
            <a:xfrm>
              <a:off x="1373150" y="4669535"/>
              <a:ext cx="4032448" cy="1895857"/>
            </a:xfrm>
            <a:prstGeom prst="roundRect">
              <a:avLst>
                <a:gd name="adj" fmla="val 10771"/>
              </a:avLst>
            </a:prstGeom>
            <a:noFill/>
            <a:ln w="12700" cap="flat" cmpd="sng" algn="ctr">
              <a:solidFill>
                <a:srgbClr val="E7E6E6">
                  <a:lumMod val="10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9EE1935-BAD2-49B5-AFF6-85A7C17A97B9}"/>
                </a:ext>
              </a:extLst>
            </p:cNvPr>
            <p:cNvSpPr txBox="1"/>
            <p:nvPr/>
          </p:nvSpPr>
          <p:spPr>
            <a:xfrm>
              <a:off x="1373149" y="5644517"/>
              <a:ext cx="1100449" cy="280104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" lastClr="FFFFFF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10000"/>
                    </a:prstClr>
                  </a:solidFill>
                  <a:effectLst/>
                  <a:uLnTx/>
                  <a:uFillTx/>
                  <a:latin typeface="Roboto" panose="020B0604020202020204" pitchFamily="2" charset="0"/>
                </a:rPr>
                <a:t>快速上手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21CA8C9-7976-47DC-B096-78D04175ED5D}"/>
                </a:ext>
              </a:extLst>
            </p:cNvPr>
            <p:cNvSpPr txBox="1"/>
            <p:nvPr/>
          </p:nvSpPr>
          <p:spPr>
            <a:xfrm>
              <a:off x="2619186" y="5637068"/>
              <a:ext cx="1360516" cy="276999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" lastClr="FFFFFF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10000"/>
                    </a:prstClr>
                  </a:solidFill>
                  <a:effectLst/>
                  <a:uLnTx/>
                  <a:uFillTx/>
                  <a:latin typeface="Roboto" panose="020B0604020202020204" pitchFamily="2" charset="0"/>
                </a:rPr>
                <a:t>持续驱动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486E6E1-1700-4361-8AD7-ADEC81A18AB3}"/>
                </a:ext>
              </a:extLst>
            </p:cNvPr>
            <p:cNvSpPr txBox="1"/>
            <p:nvPr/>
          </p:nvSpPr>
          <p:spPr>
            <a:xfrm>
              <a:off x="4224614" y="5656991"/>
              <a:ext cx="1129297" cy="276999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" lastClr="FFFFFF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10000"/>
                    </a:prstClr>
                  </a:solidFill>
                  <a:effectLst/>
                  <a:uLnTx/>
                  <a:uFillTx/>
                  <a:latin typeface="Roboto" panose="020B0604020202020204" pitchFamily="2" charset="0"/>
                </a:rPr>
                <a:t>自我发现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2DCCC28C-0028-43BD-B03B-22CE5919844F}"/>
              </a:ext>
            </a:extLst>
          </p:cNvPr>
          <p:cNvSpPr txBox="1"/>
          <p:nvPr/>
        </p:nvSpPr>
        <p:spPr>
          <a:xfrm>
            <a:off x="6735417" y="1266394"/>
            <a:ext cx="5456583" cy="24633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平台使用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1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ü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2020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2021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年春季学期，计算机学院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《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程序设计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II》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上机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1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ü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020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年秋季学期，计算机学院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《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数据结构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》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上机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1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lvl="1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ü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020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2021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年，大数据学院及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BDAA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实验室考研、夏令营机试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1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……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99E33A7-E715-43B0-B72F-963BD7253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799" y="4739510"/>
            <a:ext cx="6908709" cy="19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8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2424B49-E774-4B5B-9C26-461311344518}"/>
              </a:ext>
            </a:extLst>
          </p:cNvPr>
          <p:cNvGrpSpPr/>
          <p:nvPr/>
        </p:nvGrpSpPr>
        <p:grpSpPr>
          <a:xfrm>
            <a:off x="1998980" y="1342601"/>
            <a:ext cx="7607935" cy="4796155"/>
            <a:chOff x="6180415" y="2102111"/>
            <a:chExt cx="5178048" cy="3880977"/>
          </a:xfrm>
          <a:effectLst/>
        </p:grpSpPr>
        <p:pic>
          <p:nvPicPr>
            <p:cNvPr id="27" name="图片 26" descr="图形用户界面, 应用程序&#10;&#10;描述已自动生成">
              <a:extLst>
                <a:ext uri="{FF2B5EF4-FFF2-40B4-BE49-F238E27FC236}">
                  <a16:creationId xmlns:a16="http://schemas.microsoft.com/office/drawing/2014/main" id="{4EFFB38C-0E2A-4B8C-9C81-161071A30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821"/>
            <a:stretch>
              <a:fillRect/>
            </a:stretch>
          </p:blipFill>
          <p:spPr>
            <a:xfrm>
              <a:off x="6180415" y="2102111"/>
              <a:ext cx="5178048" cy="3880977"/>
            </a:xfrm>
            <a:prstGeom prst="rect">
              <a:avLst/>
            </a:prstGeom>
            <a:ln w="12700">
              <a:solidFill>
                <a:srgbClr val="F2F3F7"/>
              </a:solidFill>
            </a:ln>
            <a:effectLst/>
          </p:spPr>
        </p:pic>
        <p:pic>
          <p:nvPicPr>
            <p:cNvPr id="28" name="图片 27" descr="图形用户界面, 应用程序, Teams&#10;&#10;描述已自动生成">
              <a:extLst>
                <a:ext uri="{FF2B5EF4-FFF2-40B4-BE49-F238E27FC236}">
                  <a16:creationId xmlns:a16="http://schemas.microsoft.com/office/drawing/2014/main" id="{DF0329F7-CC8B-4F8D-BF4E-653BA423F4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462" t="37922" r="14476" b="27243"/>
            <a:stretch>
              <a:fillRect/>
            </a:stretch>
          </p:blipFill>
          <p:spPr>
            <a:xfrm>
              <a:off x="9387068" y="4352081"/>
              <a:ext cx="1971395" cy="1587578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7E030370-39D7-4C33-B41B-0CE301C0156C}"/>
              </a:ext>
            </a:extLst>
          </p:cNvPr>
          <p:cNvSpPr/>
          <p:nvPr/>
        </p:nvSpPr>
        <p:spPr>
          <a:xfrm>
            <a:off x="1392190" y="6368133"/>
            <a:ext cx="11003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提供多语言在线编程环境、大数据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智能统计分析、自适应快速学习路径规划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等智能服务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29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E12BB-827F-D497-F393-B3460741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实验一：参考资料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93C53-7F00-D250-9EA0-B0D134F363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语法学习：</a:t>
            </a:r>
            <a:endParaRPr lang="en-US" altLang="zh-CN" dirty="0"/>
          </a:p>
          <a:p>
            <a:pPr marL="320675" lvl="1" indent="0">
              <a:buNone/>
            </a:pPr>
            <a:r>
              <a:rPr lang="en-US" altLang="zh-CN" dirty="0">
                <a:hlinkClick r:id="rId2"/>
              </a:rPr>
              <a:t>Python3 </a:t>
            </a:r>
            <a:r>
              <a:rPr lang="zh-CN" altLang="en-US" dirty="0">
                <a:hlinkClick r:id="rId2"/>
              </a:rPr>
              <a:t>教程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菜鸟教程 </a:t>
            </a:r>
            <a:r>
              <a:rPr lang="en-US" altLang="zh-CN" dirty="0">
                <a:hlinkClick r:id="rId2"/>
              </a:rPr>
              <a:t>(runoob.com)</a:t>
            </a:r>
            <a:endParaRPr lang="en-US" altLang="zh-CN" dirty="0"/>
          </a:p>
          <a:p>
            <a:pPr marL="342900" indent="-342900"/>
            <a:r>
              <a:rPr lang="en-US" altLang="zh-CN" dirty="0"/>
              <a:t>《Python </a:t>
            </a:r>
            <a:r>
              <a:rPr lang="zh-CN" altLang="en-US" dirty="0"/>
              <a:t>核心编程</a:t>
            </a:r>
            <a:r>
              <a:rPr lang="en-US" altLang="zh-CN" dirty="0"/>
              <a:t>》</a:t>
            </a:r>
          </a:p>
          <a:p>
            <a:pPr marL="342900" indent="-342900"/>
            <a:r>
              <a:rPr lang="zh-CN" altLang="en-US" dirty="0"/>
              <a:t>算法、数据结构学习：</a:t>
            </a:r>
            <a:endParaRPr lang="en-US" altLang="zh-CN" dirty="0"/>
          </a:p>
          <a:p>
            <a:pPr marL="663575" lvl="1" indent="-342900"/>
            <a:r>
              <a:rPr lang="en-US" altLang="zh-CN" dirty="0" err="1"/>
              <a:t>Leetcode</a:t>
            </a:r>
            <a:endParaRPr lang="en-US" altLang="zh-CN" dirty="0"/>
          </a:p>
          <a:p>
            <a:pPr marL="663575" lvl="1" indent="-342900"/>
            <a:r>
              <a:rPr lang="en-US" altLang="zh-CN" dirty="0"/>
              <a:t>《</a:t>
            </a:r>
            <a:r>
              <a:rPr lang="zh-CN" altLang="en-US" dirty="0"/>
              <a:t>数据结构与算法分析</a:t>
            </a:r>
            <a:r>
              <a:rPr lang="en-US" altLang="zh-CN" dirty="0"/>
              <a:t>》- Mark Allen Weiss</a:t>
            </a:r>
          </a:p>
          <a:p>
            <a:pPr marL="663575" lvl="1" indent="-342900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《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算法导论（第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版）</a:t>
            </a:r>
            <a:r>
              <a:rPr lang="en-US" altLang="zh-CN" dirty="0"/>
              <a:t>》 - Thomas </a:t>
            </a:r>
            <a:r>
              <a:rPr lang="en-US" altLang="zh-CN" dirty="0" err="1"/>
              <a:t>H.Cormen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586A4B-5E60-C393-E63F-D489366C3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004" y="1423737"/>
            <a:ext cx="2905117" cy="409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826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U5NWE2ZGMwMDkwMTA5Yzk4ODYxNTJlZmExYWM1Nz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762.24094488189,&quot;width&quot;:6770.85511811023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4080,&quot;width&quot;:5323}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ppt_temp</Template>
  <TotalTime>192</TotalTime>
  <Words>631</Words>
  <Application>Microsoft Office PowerPoint</Application>
  <PresentationFormat>宽屏</PresentationFormat>
  <Paragraphs>73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Helvetica Neue</vt:lpstr>
      <vt:lpstr>华文新魏</vt:lpstr>
      <vt:lpstr>宋体</vt:lpstr>
      <vt:lpstr>微软雅黑</vt:lpstr>
      <vt:lpstr>Arial</vt:lpstr>
      <vt:lpstr>Arial Black</vt:lpstr>
      <vt:lpstr>Calibri</vt:lpstr>
      <vt:lpstr>Palatino Linotype</vt:lpstr>
      <vt:lpstr>Roboto</vt:lpstr>
      <vt:lpstr>Times New Roman</vt:lpstr>
      <vt:lpstr>Tw Cen MT</vt:lpstr>
      <vt:lpstr>Wingdings</vt:lpstr>
      <vt:lpstr>中性</vt:lpstr>
      <vt:lpstr>PowerPoint 演示文稿</vt:lpstr>
      <vt:lpstr>实验一：Python 数据分析工具入门</vt:lpstr>
      <vt:lpstr>实验一：Python 数据分析工具入门</vt:lpstr>
      <vt:lpstr>安装</vt:lpstr>
      <vt:lpstr>实验一：Python 数据分析工具入门</vt:lpstr>
      <vt:lpstr>实验一</vt:lpstr>
      <vt:lpstr>实验一</vt:lpstr>
      <vt:lpstr>实验一</vt:lpstr>
      <vt:lpstr>实验一：参考资料</vt:lpstr>
      <vt:lpstr>实验一 Deadline: 2024.3.10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karin</dc:creator>
  <cp:lastModifiedBy>茂航 高</cp:lastModifiedBy>
  <cp:revision>37</cp:revision>
  <dcterms:created xsi:type="dcterms:W3CDTF">2023-03-05T07:25:00Z</dcterms:created>
  <dcterms:modified xsi:type="dcterms:W3CDTF">2024-02-29T13:56:39Z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3BD1BB19CCDD440FA3284E7DF64D380A</vt:lpwstr>
  </property>
  <property fmtid="{D5CDD505-2E9C-101B-9397-08002B2CF9AE}" pid="3" name="KSOProductBuildVer">
    <vt:lpwstr>2052-11.1.0.13703</vt:lpwstr>
  </property>
</Properties>
</file>