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59" r:id="rId4"/>
    <p:sldId id="264" r:id="rId5"/>
    <p:sldId id="260" r:id="rId6"/>
    <p:sldId id="265" r:id="rId7"/>
    <p:sldId id="267" r:id="rId8"/>
    <p:sldId id="268" r:id="rId9"/>
    <p:sldId id="266" r:id="rId10"/>
    <p:sldId id="271" r:id="rId11"/>
    <p:sldId id="261" r:id="rId12"/>
    <p:sldId id="272" r:id="rId13"/>
    <p:sldId id="276" r:id="rId14"/>
    <p:sldId id="277" r:id="rId15"/>
    <p:sldId id="273" r:id="rId16"/>
    <p:sldId id="278" r:id="rId17"/>
    <p:sldId id="279" r:id="rId18"/>
    <p:sldId id="280" r:id="rId19"/>
    <p:sldId id="281" r:id="rId20"/>
    <p:sldId id="275" r:id="rId21"/>
    <p:sldId id="284" r:id="rId22"/>
    <p:sldId id="285" r:id="rId23"/>
    <p:sldId id="262" r:id="rId24"/>
    <p:sldId id="286" r:id="rId2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427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2024/9/23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511425" y="1288415"/>
            <a:ext cx="7168515" cy="3228975"/>
          </a:xfrm>
        </p:spPr>
        <p:txBody>
          <a:bodyPr wrap="square">
            <a:normAutofit fontScale="90000"/>
          </a:bodyPr>
          <a:lstStyle/>
          <a:p>
            <a:r>
              <a:rPr lang="zh-CN" altLang="en-US" sz="6400" b="1" dirty="0">
                <a:solidFill>
                  <a:schemeClr val="accent1">
                    <a:lumMod val="75000"/>
                  </a:schemeClr>
                </a:solidFill>
              </a:rPr>
              <a:t>数据分析及实践</a:t>
            </a:r>
            <a:r>
              <a:rPr lang="en-US" altLang="zh-CN" sz="64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br>
              <a:rPr lang="zh-CN" altLang="en-US" sz="6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5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Lab04</a:t>
            </a:r>
            <a:r>
              <a:rPr lang="zh-CN" altLang="en-US" sz="5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汇报</a:t>
            </a:r>
            <a:br>
              <a:rPr lang="zh-CN" altLang="en-US" sz="5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sz="3890" dirty="0">
                <a:sym typeface="+mn-ea"/>
              </a:rPr>
              <a:t>乳腺癌疾病预后关联规则挖掘分析</a:t>
            </a:r>
            <a:endParaRPr lang="zh-CN" altLang="en-US" sz="389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53170" y="4957445"/>
            <a:ext cx="2880995" cy="55372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sz="2000" dirty="0"/>
              <a:t>汇报者：申长硕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830310" y="5511165"/>
            <a:ext cx="3361690" cy="1097280"/>
          </a:xfrm>
        </p:spPr>
        <p:txBody>
          <a:bodyPr wrap="none"/>
          <a:lstStyle/>
          <a:p>
            <a:pPr lvl="0"/>
            <a:r>
              <a:rPr lang="en-US" altLang="zh-CN" sz="1400" dirty="0"/>
              <a:t>PB22020518 </a:t>
            </a:r>
          </a:p>
          <a:p>
            <a:pPr lvl="0"/>
            <a:r>
              <a:rPr lang="en-US" altLang="zh-CN" sz="1400" dirty="0"/>
              <a:t>stephen_shen@mail.ustc.edu.cn</a:t>
            </a:r>
          </a:p>
        </p:txBody>
      </p:sp>
      <p:pic>
        <p:nvPicPr>
          <p:cNvPr id="2" name="Picture 1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950" y="0"/>
            <a:ext cx="1162050" cy="11620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二、数据预处理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52855"/>
            <a:ext cx="10515600" cy="4351338"/>
          </a:xfrm>
        </p:spPr>
        <p:txBody>
          <a:bodyPr/>
          <a:lstStyle/>
          <a:p>
            <a:r>
              <a:rPr lang="zh-CN" altLang="en-US"/>
              <a:t>文本属性转索引</a:t>
            </a:r>
          </a:p>
          <a:p>
            <a:pPr marL="457200" lvl="1" indent="0">
              <a:buNone/>
            </a:pPr>
            <a:r>
              <a:rPr lang="zh-CN" altLang="en-US"/>
              <a:t>数据表中的特征多为文本属性，不便于后续的关联分析处理过程，请导入`variables.xlsx`，用数字索引替换之，并展示索引与属性值的对应关系字典`ind2val`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2214245"/>
            <a:ext cx="9328150" cy="45415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三、关联规则分析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76680"/>
            <a:ext cx="10515600" cy="4351338"/>
          </a:xfrm>
        </p:spPr>
        <p:txBody>
          <a:bodyPr/>
          <a:lstStyle/>
          <a:p>
            <a:r>
              <a:rPr lang="en-US"/>
              <a:t>基于预处理后的数据集df，编写算法代码进行关联规则分析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40" y="1823720"/>
            <a:ext cx="11410315" cy="40760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三、关联规则分析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76680"/>
            <a:ext cx="10515600" cy="4351338"/>
          </a:xfrm>
        </p:spPr>
        <p:txBody>
          <a:bodyPr/>
          <a:lstStyle/>
          <a:p>
            <a:r>
              <a:rPr lang="zh-CN" altLang="en-US"/>
              <a:t>挖掘频繁项集</a:t>
            </a:r>
          </a:p>
          <a:p>
            <a:pPr marL="457200" lvl="1" indent="0">
              <a:buNone/>
            </a:pPr>
            <a:r>
              <a:rPr lang="zh-CN" altLang="en-US"/>
              <a:t>以最小支持度阈值为0.4，挖掘df中的频繁项集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" y="2126615"/>
            <a:ext cx="8912860" cy="4614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三、关联规则分析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76680"/>
            <a:ext cx="10515600" cy="4351338"/>
          </a:xfrm>
        </p:spPr>
        <p:txBody>
          <a:bodyPr/>
          <a:lstStyle/>
          <a:p>
            <a:r>
              <a:rPr lang="zh-CN" altLang="en-US"/>
              <a:t>挖掘频繁项集</a:t>
            </a:r>
          </a:p>
          <a:p>
            <a:pPr marL="457200" lvl="1" indent="0">
              <a:buNone/>
            </a:pPr>
            <a:r>
              <a:rPr lang="zh-CN" altLang="en-US"/>
              <a:t>以最小支持度阈值为0.4，挖掘df中的频繁项集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168525"/>
            <a:ext cx="6197600" cy="4305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utput1"/>
          <p:cNvPicPr>
            <a:picLocks noChangeAspect="1"/>
          </p:cNvPicPr>
          <p:nvPr/>
        </p:nvPicPr>
        <p:blipFill>
          <a:blip r:embed="rId3"/>
          <a:srcRect t="4970" b="5268"/>
          <a:stretch>
            <a:fillRect/>
          </a:stretch>
        </p:blipFill>
        <p:spPr>
          <a:xfrm>
            <a:off x="1297940" y="0"/>
            <a:ext cx="9611360" cy="68808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三、关联规则分析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76680"/>
            <a:ext cx="10515600" cy="4351338"/>
          </a:xfrm>
        </p:spPr>
        <p:txBody>
          <a:bodyPr/>
          <a:lstStyle/>
          <a:p>
            <a:r>
              <a:rPr lang="zh-CN" altLang="en-US"/>
              <a:t>关联规则提取</a:t>
            </a:r>
          </a:p>
          <a:p>
            <a:pPr marL="457200" lvl="1" indent="0">
              <a:buNone/>
            </a:pPr>
            <a:r>
              <a:rPr lang="zh-CN" altLang="en-US"/>
              <a:t>基于提取出的频繁项集，以最小置信度阈值为0.75，提取形如x→{0}的强关联规则，并分别输出它们的置信度和提升度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37130"/>
            <a:ext cx="10569575" cy="38366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三、关联规则分析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76680"/>
            <a:ext cx="10515600" cy="4351338"/>
          </a:xfrm>
        </p:spPr>
        <p:txBody>
          <a:bodyPr/>
          <a:lstStyle/>
          <a:p>
            <a:r>
              <a:rPr lang="zh-CN" altLang="en-US"/>
              <a:t>关联规则提取</a:t>
            </a:r>
          </a:p>
          <a:p>
            <a:pPr marL="457200" lvl="1" indent="0">
              <a:buNone/>
            </a:pPr>
            <a:r>
              <a:rPr lang="zh-CN" altLang="en-US"/>
              <a:t>基于提取出的频繁项集，以最小置信度阈值为0.75，提取形如x→{0}的强关联规则，并分别输出它们的置信度和提升度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10" y="2280920"/>
            <a:ext cx="9124950" cy="45770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三、关联规则分析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76680"/>
            <a:ext cx="10515600" cy="4351338"/>
          </a:xfrm>
        </p:spPr>
        <p:txBody>
          <a:bodyPr/>
          <a:lstStyle/>
          <a:p>
            <a:r>
              <a:rPr lang="zh-CN" altLang="en-US"/>
              <a:t>关联规则提取</a:t>
            </a:r>
          </a:p>
          <a:p>
            <a:pPr marL="457200" lvl="1" indent="0">
              <a:buNone/>
            </a:pPr>
            <a:r>
              <a:rPr lang="zh-CN" altLang="en-US"/>
              <a:t>基于提取出的频繁项集，以最小置信度阈值为0.75，提取形如x→{0}的强关联规则，并分别输出它们的置信度和提升度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37130"/>
            <a:ext cx="10569575" cy="38366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三、关联规则分析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76680"/>
            <a:ext cx="10515600" cy="4351338"/>
          </a:xfrm>
        </p:spPr>
        <p:txBody>
          <a:bodyPr/>
          <a:lstStyle/>
          <a:p>
            <a:r>
              <a:rPr lang="zh-CN" altLang="en-US"/>
              <a:t>关联规则提取</a:t>
            </a:r>
          </a:p>
          <a:p>
            <a:pPr marL="457200" lvl="1" indent="0">
              <a:buNone/>
            </a:pPr>
            <a:r>
              <a:rPr lang="zh-CN" altLang="en-US"/>
              <a:t>基于提取出的频繁项集，以最小置信度阈值为0.75，提取形如x→{0}的强关联规则，并分别输出它们的置信度和提升度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" y="2270125"/>
            <a:ext cx="4733290" cy="5143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utput2"/>
          <p:cNvPicPr>
            <a:picLocks noChangeAspect="1"/>
          </p:cNvPicPr>
          <p:nvPr/>
        </p:nvPicPr>
        <p:blipFill>
          <a:blip r:embed="rId2"/>
          <a:srcRect t="5019" b="4907"/>
          <a:stretch>
            <a:fillRect/>
          </a:stretch>
        </p:blipFill>
        <p:spPr>
          <a:xfrm>
            <a:off x="2136140" y="71120"/>
            <a:ext cx="8173720" cy="6715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ut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" y="224790"/>
            <a:ext cx="9177020" cy="58026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utpu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840" y="3211195"/>
            <a:ext cx="3549650" cy="3549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三、关联规则分析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76680"/>
            <a:ext cx="10515600" cy="4351338"/>
          </a:xfrm>
        </p:spPr>
        <p:txBody>
          <a:bodyPr/>
          <a:lstStyle/>
          <a:p>
            <a:r>
              <a:rPr lang="zh-CN" altLang="en-US"/>
              <a:t>分析总结</a:t>
            </a:r>
          </a:p>
          <a:p>
            <a:pPr marL="457200" lvl="1" indent="0">
              <a:buNone/>
            </a:pPr>
            <a:r>
              <a:rPr lang="zh-CN" altLang="en-US"/>
              <a:t>参考`in2dval`中索引与属性值的对应关系，对以上频繁项集和关联规则结果进行简要分析和总结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0" y="2208530"/>
            <a:ext cx="8796655" cy="17729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utpu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135" y="3427730"/>
            <a:ext cx="3549650" cy="3549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三、关联规则分析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76680"/>
            <a:ext cx="10515600" cy="4351338"/>
          </a:xfrm>
        </p:spPr>
        <p:txBody>
          <a:bodyPr/>
          <a:lstStyle/>
          <a:p>
            <a:r>
              <a:rPr lang="zh-CN" altLang="en-US"/>
              <a:t>分析总结</a:t>
            </a:r>
          </a:p>
          <a:p>
            <a:pPr marL="457200" lvl="1" indent="0">
              <a:buNone/>
            </a:pPr>
            <a:r>
              <a:rPr lang="zh-CN" altLang="en-US"/>
              <a:t>参考`in2dval`中索引与属性值的对应关系，对以上频繁项集和关联规则结果进行简要分析和总结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45" y="2208530"/>
            <a:ext cx="9091930" cy="23196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utpu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840" y="3211195"/>
            <a:ext cx="3549650" cy="3549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三、关联规则分析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76680"/>
            <a:ext cx="10515600" cy="4351338"/>
          </a:xfrm>
        </p:spPr>
        <p:txBody>
          <a:bodyPr/>
          <a:lstStyle/>
          <a:p>
            <a:r>
              <a:rPr lang="zh-CN" altLang="en-US"/>
              <a:t>分析总结</a:t>
            </a:r>
          </a:p>
          <a:p>
            <a:pPr marL="457200" lvl="1" indent="0">
              <a:buNone/>
            </a:pPr>
            <a:r>
              <a:rPr lang="zh-CN" altLang="en-US"/>
              <a:t>参考`in2dval`中索引与属性值的对应关系，对以上频繁项集和关联规则结果进行简要分析和总结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0" y="2245360"/>
            <a:ext cx="10282555" cy="78549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四、心得体会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11300"/>
            <a:ext cx="10515600" cy="4351338"/>
          </a:xfrm>
        </p:spPr>
        <p:txBody>
          <a:bodyPr/>
          <a:lstStyle/>
          <a:p>
            <a:r>
              <a:rPr lang="zh-CN" altLang="en-US" sz="2400" dirty="0"/>
              <a:t>感谢上次汇报的两位同学教会：</a:t>
            </a:r>
          </a:p>
          <a:p>
            <a:pPr lvl="1"/>
            <a:r>
              <a:rPr lang="zh-CN" altLang="en-US" sz="2000" dirty="0"/>
              <a:t>“数据分析”，开干之前先对数据集有一个</a:t>
            </a:r>
            <a:r>
              <a:rPr lang="en-US" altLang="zh-CN" sz="2000" dirty="0"/>
              <a:t>overview</a:t>
            </a:r>
          </a:p>
          <a:p>
            <a:pPr lvl="1"/>
            <a:r>
              <a:rPr lang="zh-CN" altLang="en-US" sz="2000" dirty="0"/>
              <a:t>实验报告不用粘代码，主要应该放实验结果和对应的一些分析</a:t>
            </a:r>
          </a:p>
          <a:p>
            <a:pPr lvl="1"/>
            <a:endParaRPr lang="zh-CN" altLang="en-US" sz="2000" dirty="0"/>
          </a:p>
          <a:p>
            <a:r>
              <a:rPr lang="zh-CN" altLang="en-US" sz="2400" dirty="0"/>
              <a:t>感谢老师教会：</a:t>
            </a:r>
          </a:p>
          <a:p>
            <a:pPr lvl="1"/>
            <a:r>
              <a:rPr lang="zh-CN" altLang="en-US" sz="2000" dirty="0">
                <a:sym typeface="+mn-ea"/>
              </a:rPr>
              <a:t>不用局限于实验要求，“想做点什么做点什么”</a:t>
            </a:r>
          </a:p>
          <a:p>
            <a:pPr marL="457200" lvl="2"/>
            <a:endParaRPr lang="zh-CN" altLang="en-US" sz="1800" dirty="0"/>
          </a:p>
          <a:p>
            <a:r>
              <a:rPr lang="zh-CN" altLang="en-US" sz="2400" dirty="0"/>
              <a:t>感谢助教老师救我</a:t>
            </a:r>
            <a:r>
              <a:rPr lang="en-US" altLang="zh-CN" sz="2400" dirty="0"/>
              <a:t>doge</a:t>
            </a:r>
            <a:r>
              <a:rPr lang="zh-CN" altLang="en-US" sz="2400" dirty="0"/>
              <a:t>命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344295" y="2336165"/>
            <a:ext cx="950341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6600" dirty="0">
                <a:sym typeface="+mn-ea"/>
              </a:rPr>
              <a:t>谢谢各位的聆听！</a:t>
            </a:r>
            <a:endParaRPr lang="en-US" sz="6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一、数据集基本描述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39215"/>
            <a:ext cx="10515600" cy="4351338"/>
          </a:xfrm>
        </p:spPr>
        <p:txBody>
          <a:bodyPr/>
          <a:lstStyle/>
          <a:p>
            <a:r>
              <a:rPr lang="en-US"/>
              <a:t>数据集一共有286个实例，其中复发85例，没有复发的是201例。每个实例有10个属性，属性的类型全都是枚举类型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2200275"/>
            <a:ext cx="9839325" cy="44748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688340"/>
            <a:ext cx="10515600" cy="4351338"/>
          </a:xfrm>
        </p:spPr>
        <p:txBody>
          <a:bodyPr/>
          <a:lstStyle/>
          <a:p>
            <a:r>
              <a:rPr lang="zh-CN" altLang="en-US"/>
              <a:t>本次实验牵涉的一些概念：</a:t>
            </a:r>
          </a:p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30" y="1593850"/>
            <a:ext cx="7065010" cy="3168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二、数据预处理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010" y="1391920"/>
            <a:ext cx="10515600" cy="1021715"/>
          </a:xfrm>
        </p:spPr>
        <p:txBody>
          <a:bodyPr>
            <a:normAutofit/>
          </a:bodyPr>
          <a:lstStyle/>
          <a:p>
            <a:r>
              <a:rPr lang="zh-CN" altLang="en-US"/>
              <a:t>缺失值的处理</a:t>
            </a:r>
          </a:p>
          <a:p>
            <a:pPr marL="457200" lvl="1" indent="0">
              <a:buNone/>
            </a:pPr>
            <a:r>
              <a:rPr lang="zh-CN" altLang="en-US"/>
              <a:t>原始数据表存在部分缺失值，请指出哪些特征含有缺失值，并删除所有含空缺值的行</a:t>
            </a:r>
          </a:p>
          <a:p>
            <a:pPr marL="457200" lvl="1" indent="0">
              <a:buNone/>
            </a:pP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85" y="1990725"/>
            <a:ext cx="10335895" cy="4647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二、数据预处理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53490"/>
            <a:ext cx="10515600" cy="4351338"/>
          </a:xfrm>
        </p:spPr>
        <p:txBody>
          <a:bodyPr/>
          <a:lstStyle/>
          <a:p>
            <a:r>
              <a:rPr lang="zh-CN" altLang="en-US"/>
              <a:t>异常值的修改</a:t>
            </a:r>
          </a:p>
          <a:p>
            <a:pPr marL="457200" lvl="1" indent="0">
              <a:buNone/>
            </a:pPr>
            <a:r>
              <a:rPr lang="zh-CN" altLang="en-US"/>
              <a:t>当前数据表未能正确处理部分数据值的文本与日期表示类型，使得</a:t>
            </a:r>
            <a:r>
              <a:rPr lang="en-US" altLang="zh-CN"/>
              <a:t>`</a:t>
            </a:r>
            <a:r>
              <a:rPr lang="zh-CN" altLang="en-US"/>
              <a:t>tumor-size</a:t>
            </a:r>
            <a:r>
              <a:rPr lang="en-US" altLang="zh-CN"/>
              <a:t>`</a:t>
            </a:r>
            <a:r>
              <a:rPr lang="zh-CN" altLang="en-US"/>
              <a:t>与</a:t>
            </a:r>
            <a:r>
              <a:rPr lang="en-US" altLang="zh-CN"/>
              <a:t>`</a:t>
            </a:r>
            <a:r>
              <a:rPr lang="zh-CN" altLang="en-US"/>
              <a:t>inv-nodes</a:t>
            </a:r>
            <a:r>
              <a:rPr lang="en-US" altLang="zh-CN"/>
              <a:t>`</a:t>
            </a:r>
            <a:r>
              <a:rPr lang="zh-CN" altLang="en-US"/>
              <a:t>含有大量异常值，请使用value_counts()方法验证，并参照`variables.xlsx`修正所有异常值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30" y="2247265"/>
            <a:ext cx="10064115" cy="4405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二、数据预处理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01115"/>
            <a:ext cx="10515600" cy="4351338"/>
          </a:xfrm>
        </p:spPr>
        <p:txBody>
          <a:bodyPr/>
          <a:lstStyle/>
          <a:p>
            <a:r>
              <a:rPr lang="zh-CN" altLang="en-US"/>
              <a:t>异常值的修改</a:t>
            </a:r>
          </a:p>
          <a:p>
            <a:pPr marL="457200" lvl="1" indent="0">
              <a:buNone/>
            </a:pPr>
            <a:r>
              <a:rPr lang="zh-CN" altLang="en-US"/>
              <a:t>当前数据表未能正确处理部分数据值的文本与日期表示类型，使得</a:t>
            </a:r>
            <a:r>
              <a:rPr lang="en-US" altLang="zh-CN"/>
              <a:t>`</a:t>
            </a:r>
            <a:r>
              <a:rPr lang="zh-CN" altLang="en-US"/>
              <a:t>tumor-size</a:t>
            </a:r>
            <a:r>
              <a:rPr lang="en-US" altLang="zh-CN"/>
              <a:t>`</a:t>
            </a:r>
            <a:r>
              <a:rPr lang="zh-CN" altLang="en-US"/>
              <a:t>与</a:t>
            </a:r>
            <a:r>
              <a:rPr lang="en-US" altLang="zh-CN"/>
              <a:t>`</a:t>
            </a:r>
            <a:r>
              <a:rPr lang="zh-CN" altLang="en-US"/>
              <a:t>inv-nodes</a:t>
            </a:r>
            <a:r>
              <a:rPr lang="en-US" altLang="zh-CN"/>
              <a:t>`</a:t>
            </a:r>
            <a:r>
              <a:rPr lang="zh-CN" altLang="en-US"/>
              <a:t>含有大量异常值，请使用value_counts()方法验证，并参照`variables.xlsx`修正所有异常值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65" y="2303145"/>
            <a:ext cx="10679430" cy="38315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二、数据预处理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196340"/>
            <a:ext cx="10515600" cy="4351338"/>
          </a:xfrm>
        </p:spPr>
        <p:txBody>
          <a:bodyPr/>
          <a:lstStyle/>
          <a:p>
            <a:r>
              <a:rPr lang="zh-CN" altLang="en-US"/>
              <a:t>异常值的修改</a:t>
            </a:r>
          </a:p>
          <a:p>
            <a:pPr marL="457200" lvl="1" indent="0">
              <a:buNone/>
            </a:pPr>
            <a:r>
              <a:rPr lang="zh-CN" altLang="en-US"/>
              <a:t>当前数据表未能正确处理部分数据值的文本与日期表示类型，使得</a:t>
            </a:r>
            <a:r>
              <a:rPr lang="en-US" altLang="zh-CN"/>
              <a:t>`</a:t>
            </a:r>
            <a:r>
              <a:rPr lang="zh-CN" altLang="en-US"/>
              <a:t>tumor-size</a:t>
            </a:r>
            <a:r>
              <a:rPr lang="en-US" altLang="zh-CN"/>
              <a:t>`</a:t>
            </a:r>
            <a:r>
              <a:rPr lang="zh-CN" altLang="en-US"/>
              <a:t>与</a:t>
            </a:r>
            <a:r>
              <a:rPr lang="en-US" altLang="zh-CN"/>
              <a:t>`</a:t>
            </a:r>
            <a:r>
              <a:rPr lang="zh-CN" altLang="en-US"/>
              <a:t>inv-nodes</a:t>
            </a:r>
            <a:r>
              <a:rPr lang="en-US" altLang="zh-CN"/>
              <a:t>`</a:t>
            </a:r>
            <a:r>
              <a:rPr lang="zh-CN" altLang="en-US"/>
              <a:t>含有大量异常值，请使用value_counts()方法验证，并参照`variables.xlsx`修正所有异常值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70" y="2226945"/>
            <a:ext cx="9276715" cy="43408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二、数据预处理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52855"/>
            <a:ext cx="10515600" cy="4351338"/>
          </a:xfrm>
        </p:spPr>
        <p:txBody>
          <a:bodyPr/>
          <a:lstStyle/>
          <a:p>
            <a:r>
              <a:rPr lang="zh-CN" altLang="en-US"/>
              <a:t>文本属性转索引</a:t>
            </a:r>
          </a:p>
          <a:p>
            <a:pPr marL="457200" lvl="1" indent="0">
              <a:buNone/>
            </a:pPr>
            <a:r>
              <a:rPr lang="zh-CN" altLang="en-US"/>
              <a:t>数据表中的特征多为文本属性，不便于后续的关联分析处理过程，请导入`variables.xlsx`，用数字索引替换之，并展示索引与属性值的对应关系字典`ind2val`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55" y="2217420"/>
            <a:ext cx="9506585" cy="4277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03a12446-4040-4dad-8d54-bb681f10892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</Words>
  <Application>Microsoft Office PowerPoint</Application>
  <PresentationFormat>宽屏</PresentationFormat>
  <Paragraphs>64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宋体</vt:lpstr>
      <vt:lpstr>Arial</vt:lpstr>
      <vt:lpstr>Arial Black</vt:lpstr>
      <vt:lpstr>Calibri</vt:lpstr>
      <vt:lpstr>Office Theme</vt:lpstr>
      <vt:lpstr>数据分析及实践   Lab04汇报 乳腺癌疾病预后关联规则挖掘分析</vt:lpstr>
      <vt:lpstr>PowerPoint 演示文稿</vt:lpstr>
      <vt:lpstr>一、数据集基本描述</vt:lpstr>
      <vt:lpstr>PowerPoint 演示文稿</vt:lpstr>
      <vt:lpstr>二、数据预处理</vt:lpstr>
      <vt:lpstr>二、数据预处理</vt:lpstr>
      <vt:lpstr>二、数据预处理</vt:lpstr>
      <vt:lpstr>二、数据预处理</vt:lpstr>
      <vt:lpstr>二、数据预处理</vt:lpstr>
      <vt:lpstr>二、数据预处理</vt:lpstr>
      <vt:lpstr>三、关联规则分析</vt:lpstr>
      <vt:lpstr>三、关联规则分析</vt:lpstr>
      <vt:lpstr>三、关联规则分析</vt:lpstr>
      <vt:lpstr>PowerPoint 演示文稿</vt:lpstr>
      <vt:lpstr>三、关联规则分析</vt:lpstr>
      <vt:lpstr>三、关联规则分析</vt:lpstr>
      <vt:lpstr>三、关联规则分析</vt:lpstr>
      <vt:lpstr>三、关联规则分析</vt:lpstr>
      <vt:lpstr>PowerPoint 演示文稿</vt:lpstr>
      <vt:lpstr>三、关联规则分析</vt:lpstr>
      <vt:lpstr>三、关联规则分析</vt:lpstr>
      <vt:lpstr>三、关联规则分析</vt:lpstr>
      <vt:lpstr>四、心得体会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数据分析及实践   Lab04汇报 乳腺癌疾病预后关联规则挖掘分析</dc:title>
  <dc:creator/>
  <cp:lastModifiedBy>茂航 高</cp:lastModifiedBy>
  <cp:revision>19</cp:revision>
  <dcterms:created xsi:type="dcterms:W3CDTF">2024-05-23T07:43:24Z</dcterms:created>
  <dcterms:modified xsi:type="dcterms:W3CDTF">2024-09-23T08:48:11Z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