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839" r:id="rId3"/>
    <p:sldId id="769" r:id="rId4"/>
    <p:sldId id="770" r:id="rId5"/>
    <p:sldId id="777" r:id="rId6"/>
    <p:sldId id="840" r:id="rId7"/>
    <p:sldId id="837" r:id="rId8"/>
    <p:sldId id="768" r:id="rId9"/>
    <p:sldId id="872" r:id="rId10"/>
    <p:sldId id="822" r:id="rId11"/>
    <p:sldId id="771" r:id="rId12"/>
    <p:sldId id="772" r:id="rId13"/>
    <p:sldId id="774" r:id="rId14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60EE"/>
    <a:srgbClr val="9E8CFF"/>
    <a:srgbClr val="0000FF"/>
    <a:srgbClr val="89D444"/>
    <a:srgbClr val="FB33F1"/>
    <a:srgbClr val="FC6CF5"/>
    <a:srgbClr val="B2E385"/>
    <a:srgbClr val="FF3300"/>
    <a:srgbClr val="5F9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8889" autoAdjust="0"/>
  </p:normalViewPr>
  <p:slideViewPr>
    <p:cSldViewPr>
      <p:cViewPr varScale="1">
        <p:scale>
          <a:sx n="59" d="100"/>
          <a:sy n="59" d="100"/>
        </p:scale>
        <p:origin x="1548" y="44"/>
      </p:cViewPr>
      <p:guideLst>
        <p:guide orient="horz" pos="2114"/>
        <p:guide pos="2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8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r>
              <a:rPr lang="zh-CN" altLang="zh-CN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noProof="1">
                <a:cs typeface="+mn-ea"/>
              </a:defRPr>
            </a:lvl1pPr>
          </a:lstStyle>
          <a:p>
            <a:pPr>
              <a:defRPr/>
            </a:pPr>
            <a:fld id="{7E5675E8-1817-49B5-B80F-CD8BDB5BC9DA}" type="slidenum">
              <a:rPr lang="en-US" altLang="zh-CN"/>
              <a:t>‹#›</a:t>
            </a:fld>
            <a:endParaRPr lang="en-US" alt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>
              <a:defRPr/>
            </a:pPr>
            <a:r>
              <a:rPr lang="zh-CN" altLang="zh-CN"/>
              <a:t>1</a:t>
            </a: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b="0" noProof="1">
                <a:cs typeface="+mn-ea"/>
              </a:defRPr>
            </a:lvl1pPr>
          </a:lstStyle>
          <a:p>
            <a:pPr>
              <a:defRPr/>
            </a:pPr>
            <a:fld id="{D2424691-8602-4517-8453-856708CC4337}" type="slidenum">
              <a:rPr lang="en-US" altLang="zh-CN"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7AFA-4CB5-4F87-AEEB-4DA92AC90C3C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012E-351A-48BF-8652-0C57DF3267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A964C-44F6-4C9F-89B1-C598E68FD154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45A08-B385-4310-9989-95815D11CB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F4464-CC39-446D-82BA-25514D45B9FF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79C13-95FC-48C8-B1D4-76EC224B6A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EF33-2832-4EC1-97BE-0679DBAC7DC3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12B7-DAEE-4CCA-BA22-D19F0E42C0D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>
            <a:lvl1pPr>
              <a:defRPr sz="3600" baseline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latin typeface="Palatino Linotype" panose="02040502050505030304" pitchFamily="18" charset="0"/>
              </a:defRPr>
            </a:lvl1pPr>
            <a:lvl2pPr>
              <a:defRPr baseline="0">
                <a:latin typeface="Palatino Linotype" panose="02040502050505030304" pitchFamily="18" charset="0"/>
              </a:defRPr>
            </a:lvl2pPr>
            <a:lvl3pPr>
              <a:defRPr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795BE-961E-4346-9F12-1B4E824DD5FF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CD74-CA7A-4720-8168-AF9988A34C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88" y="228600"/>
            <a:ext cx="6024562" cy="9906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23954-AB9B-4C74-A11C-F5A4B26ABDD5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31F07-4FE3-4FC2-91E3-862CEA022B1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908D1-DB7A-4C48-AB02-E33A00808033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7718-1FDA-44AB-91D4-0193D71190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490A4-C39A-4272-9370-912440399DFB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7AD9-24B1-4965-8ACB-069DFFDE73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8C7A5-3113-488F-B81E-6E30F62FA792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CF6E-01A2-41D0-A547-31940D5ED0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E93A8-5E8D-412D-9754-BBF52288AF96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A2FF-77D8-4FB2-BA47-EB0F8B0C947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C77BF-95BD-4701-B34A-163D4EAACCF2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898F6-2044-4844-8CB6-B39BC90B20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77789-EEC3-498C-BD80-FC9438B6027F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977A5-0DAD-46D2-9839-061BDADF8A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5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76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8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92B712FD-2A98-4968-9A13-E5495945278F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364163" y="6381750"/>
            <a:ext cx="3529012" cy="287338"/>
          </a:xfrm>
          <a:ln>
            <a:miter lim="800000"/>
          </a:ln>
        </p:spPr>
        <p:txBody>
          <a:bodyPr anchor="t"/>
          <a:lstStyle>
            <a:lvl1pPr>
              <a:defRPr b="1">
                <a:solidFill>
                  <a:srgbClr val="FF33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389688"/>
            <a:ext cx="2057400" cy="365125"/>
          </a:xfrm>
        </p:spPr>
        <p:txBody>
          <a:bodyPr/>
          <a:lstStyle>
            <a:lvl1pPr algn="r">
              <a:defRPr sz="1200" noProof="1">
                <a:solidFill>
                  <a:srgbClr val="898989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fld id="{DFDF92A6-DAF4-41B9-9E08-B6A7CE3C422D}" type="slidenum">
              <a:rPr lang="zh-CN" altLang="en-US"/>
              <a:t>‹#›</a:t>
            </a:fld>
            <a:endParaRPr lang="zh-CN" altLang="en-US">
              <a:latin typeface="Tw Cen MT" panose="020B0602020104020603" pitchFamily="34" charset="0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E9AD2-E725-4F15-B94C-18D4DDD9CA67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1993-E180-484C-9F55-0BD4CF15C2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850E8-9595-4C86-8D25-D5019022C468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D2CF6-C901-4F5C-A18D-E81156F4A9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E3645-8180-43ED-8F78-5F7E274D2C1C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6353-E1F3-4640-978A-E1E70EA5D8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4B606-C182-40EF-8CA9-B72EDDB57808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69F1A-4823-40AA-AF89-3E1A2057F5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7DFFF-CE6C-4994-9A84-05D90E73035F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B1746-49F0-4089-B08E-DFB6DE86B6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D07A-8DDD-4F25-9AE0-097D19A7DBB8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644C1-71A6-4595-8578-E0BD56EFDC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58CF5-5834-4F04-8BF8-F78B81FA4203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B42E-34E3-42F1-99CE-3DB546D1E7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77ED6D-C170-4D15-93D4-0397A0063F3B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F6970827-F5A1-4004-BF3C-0D739A85673B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60488" y="228600"/>
            <a:ext cx="6024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Text Placeholder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81000" y="16764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2E7751-81C8-406C-92D8-973AC9E1C341}" type="datetime1">
              <a:rPr lang="en-US" altLang="zh-CN"/>
              <a:t>4/24/2024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96988"/>
            <a:ext cx="533400" cy="2111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76200" y="1296988"/>
            <a:ext cx="66675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2A8800B2-9839-4FFE-BC68-124E3E8FD55F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8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6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数据库系统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81000" y="1660525"/>
            <a:ext cx="876300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如何开发数据库系统？</a:t>
            </a:r>
            <a:r>
              <a:rPr lang="en-US" altLang="zh-CN" b="1" dirty="0"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ea typeface="宋体" panose="02010600030101010101" pitchFamily="2" charset="-122"/>
              </a:rPr>
              <a:t>项目开发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软件生命周期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问题定义；</a:t>
            </a:r>
            <a:r>
              <a:rPr lang="zh-CN" altLang="en-US" b="1" dirty="0">
                <a:ea typeface="宋体" panose="02010600030101010101" pitchFamily="2" charset="-122"/>
              </a:rPr>
              <a:t>可行性研究；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需求分析；概要设计；详细设计；编码实现；软件测试；</a:t>
            </a:r>
            <a:r>
              <a:rPr lang="zh-CN" altLang="en-US" b="1" dirty="0">
                <a:ea typeface="宋体" panose="02010600030101010101" pitchFamily="2" charset="-122"/>
              </a:rPr>
              <a:t>软件维护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设计框架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en-US" altLang="zh-CN" b="1" dirty="0">
                <a:ea typeface="宋体" panose="02010600030101010101" pitchFamily="2" charset="-122"/>
              </a:rPr>
              <a:t>C/S</a:t>
            </a:r>
            <a:r>
              <a:rPr lang="zh-CN" altLang="en-US" b="1" dirty="0">
                <a:ea typeface="宋体" panose="02010600030101010101" pitchFamily="2" charset="-122"/>
              </a:rPr>
              <a:t>架构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en-US" altLang="zh-CN" b="1" dirty="0">
                <a:ea typeface="宋体" panose="02010600030101010101" pitchFamily="2" charset="-122"/>
              </a:rPr>
              <a:t>B/S</a:t>
            </a:r>
            <a:r>
              <a:rPr lang="zh-CN" altLang="en-US" b="1" dirty="0">
                <a:ea typeface="宋体" panose="02010600030101010101" pitchFamily="2" charset="-122"/>
              </a:rPr>
              <a:t>架构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服务端</a:t>
            </a:r>
            <a:r>
              <a:rPr lang="en-US" altLang="zh-CN" b="1" dirty="0">
                <a:ea typeface="宋体" panose="02010600030101010101" pitchFamily="2" charset="-122"/>
              </a:rPr>
              <a:t>S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业务逻辑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客户端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zh-CN" altLang="en-US" b="1" dirty="0">
                <a:ea typeface="宋体" panose="02010600030101010101" pitchFamily="2" charset="-122"/>
              </a:rPr>
              <a:t>、游览器</a:t>
            </a:r>
            <a:r>
              <a:rPr lang="en-US" altLang="zh-CN" b="1" dirty="0">
                <a:ea typeface="宋体" panose="02010600030101010101" pitchFamily="2" charset="-122"/>
              </a:rPr>
              <a:t>B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界面</a:t>
            </a:r>
          </a:p>
          <a:p>
            <a:pPr marL="0" indent="0"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1</a:t>
            </a:fld>
            <a:endParaRPr lang="en-US" altLang="zh-CN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791200" cy="990600"/>
          </a:xfrm>
        </p:spPr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  <a:sym typeface="+mn-ea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  <a:sym typeface="+mn-ea"/>
              </a:rPr>
              <a:t>—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  <a:sym typeface="+mn-ea"/>
              </a:rPr>
              <a:t>技术栈推荐</a:t>
            </a:r>
            <a:endParaRPr lang="zh-CN" altLang="en-US" dirty="0">
              <a:solidFill>
                <a:srgbClr val="B95B22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09942" y="1574345"/>
            <a:ext cx="907306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python 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C/S ：python + pyQt/Tkinter（python 下的图形界面开发库） 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B/S：Flask/Django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 + Vue/React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 err="1"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框架）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+ Html + CSS(Element UI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库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)</a:t>
            </a:r>
            <a:endParaRPr lang="zh-CN" altLang="en-US" b="1" dirty="0"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Java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  C/S: java + Swing （java 图形界面库）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  B/S: 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SSM/</a:t>
            </a:r>
            <a:r>
              <a:rPr lang="en-US" altLang="zh-CN" b="1" dirty="0" err="1">
                <a:ea typeface="宋体" panose="02010600030101010101" pitchFamily="2" charset="-122"/>
                <a:sym typeface="+mn-ea"/>
              </a:rPr>
              <a:t>SpringBoot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Vue/React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 err="1"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框架）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 + Html + CSS(Element UI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库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)</a:t>
            </a:r>
            <a:endParaRPr lang="zh-CN" altLang="en-US" b="1" dirty="0"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ea typeface="宋体" panose="02010600030101010101" pitchFamily="2" charset="-122"/>
                <a:sym typeface="+mn-ea"/>
              </a:rPr>
              <a:t>JavaScript</a:t>
            </a:r>
            <a:endParaRPr lang="zh-CN" altLang="en-US" b="1" dirty="0">
              <a:ea typeface="宋体" panose="02010600030101010101" pitchFamily="2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  B/S: express框架 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+ Vue/React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 err="1"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框架）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 + Html + CSS</a:t>
            </a:r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10</a:t>
            </a:fld>
            <a:endParaRPr lang="en-US" altLang="zh-CN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81056" cy="990600"/>
          </a:xfrm>
        </p:spPr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  <a:sym typeface="+mn-ea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  <a:sym typeface="+mn-ea"/>
              </a:rPr>
              <a:t>—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开发流程 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(B/S)</a:t>
            </a:r>
            <a:endParaRPr lang="zh-CN" altLang="en-US" dirty="0">
              <a:solidFill>
                <a:srgbClr val="B95B22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-78" y="1484630"/>
            <a:ext cx="857631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前端：用户界面的开发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即用户在浏览器或应用程序中直接与之交互的部分。前端开发的重点是网站的外观、用户交互和用户体验。前端开发人员使用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等技术来构建页面的结构、样式和行为。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600" b="1" dirty="0">
                <a:ea typeface="宋体" panose="02010600030101010101" pitchFamily="2" charset="-122"/>
                <a:sym typeface="+mn-ea"/>
              </a:rPr>
              <a:t>后端：根据软件的功能需求提供数据接口</a:t>
            </a: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后端开发关注的是数据处理、业务逻辑、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的创建以及系统的性能和安全性。后端开发人员通常使用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等编程语言以及数据库技术如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MySQL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来存储和检索数据。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前后端对接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：前端和后端协同工作的过程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前端开发者需要从后端获取数据来显示给用户，而后端则需要提供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接口供前端调用。前后端对接确保了用户界面能够正确地显示由服务器处理的数据，并且用户的输入能够被后端正确接收和处理。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11</a:t>
            </a:fld>
            <a:endParaRPr lang="en-US" altLang="zh-CN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447155" cy="990600"/>
          </a:xfrm>
        </p:spPr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  <a:sym typeface="+mn-ea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  <a:sym typeface="+mn-ea"/>
              </a:rPr>
              <a:t>—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简单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demo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b="1" dirty="0">
                <a:ea typeface="宋体" panose="02010600030101010101" pitchFamily="2" charset="-122"/>
                <a:sym typeface="+mn-ea"/>
              </a:rPr>
              <a:t> 学生登录则可查看学生的课程成绩。（在数据库中需创建student，course, sc表，附件中有相关的sql语句，可通过workbench直接导入）</a:t>
            </a:r>
          </a:p>
          <a:p>
            <a:pPr marL="0" indent="0">
              <a:buNone/>
            </a:pPr>
            <a:r>
              <a:rPr b="1" dirty="0">
                <a:ea typeface="宋体" panose="02010600030101010101" pitchFamily="2" charset="-122"/>
                <a:sym typeface="+mn-ea"/>
              </a:rPr>
              <a:t>用户登录</a:t>
            </a:r>
            <a:r>
              <a:rPr lang="zh-CN" b="1" dirty="0">
                <a:ea typeface="宋体" panose="02010600030101010101" pitchFamily="2" charset="-122"/>
                <a:sym typeface="+mn-ea"/>
              </a:rPr>
              <a:t>：</a:t>
            </a:r>
            <a:endParaRPr b="1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b="1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b="1" dirty="0">
                <a:ea typeface="宋体" panose="02010600030101010101" pitchFamily="2" charset="-122"/>
                <a:sym typeface="+mn-ea"/>
              </a:rPr>
              <a:t>登录成功后：</a:t>
            </a:r>
          </a:p>
          <a:p>
            <a:pPr marL="0" indent="0">
              <a:buNone/>
            </a:pPr>
            <a:endParaRPr b="1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b="1" dirty="0">
                <a:ea typeface="宋体" panose="02010600030101010101" pitchFamily="2" charset="-122"/>
                <a:sym typeface="+mn-ea"/>
              </a:rPr>
              <a:t>密码输入错误后：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12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96055" y="2852420"/>
            <a:ext cx="2559050" cy="1089025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5"/>
          <a:srcRect t="24026"/>
          <a:stretch>
            <a:fillRect/>
          </a:stretch>
        </p:blipFill>
        <p:spPr>
          <a:xfrm>
            <a:off x="3204210" y="4076700"/>
            <a:ext cx="4643120" cy="1024890"/>
          </a:xfrm>
          <a:prstGeom prst="rect">
            <a:avLst/>
          </a:prstGeom>
          <a:ln>
            <a:noFill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6"/>
          <a:srcRect l="8447" t="21692" r="8066" b="16961"/>
          <a:stretch>
            <a:fillRect/>
          </a:stretch>
        </p:blipFill>
        <p:spPr>
          <a:xfrm>
            <a:off x="3707765" y="5372735"/>
            <a:ext cx="333248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—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架构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13028" cy="46805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C/S架构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C/S 架构即 Client/Server 架构，其中 Client 是一个运行在用户设备上的软件，它负责接受用户的请求，显示处理结果，必要的时候还能完成一些简单的计算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en-US" altLang="zh-CN" b="1" dirty="0">
                <a:ea typeface="宋体" panose="02010600030101010101" pitchFamily="2" charset="-122"/>
              </a:rPr>
              <a:t>Server</a:t>
            </a:r>
            <a:r>
              <a:rPr lang="zh-CN" altLang="en-US" b="1" dirty="0">
                <a:ea typeface="宋体" panose="02010600030101010101" pitchFamily="2" charset="-122"/>
              </a:rPr>
              <a:t>主要负责处理客户端的请求和事务逻辑，管理资源，并返回相应的结果给客户端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</a:rPr>
              <a:t>C/S架构的软件需要下载客户端，安装后就可以使用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en-US" altLang="zh-CN" b="1" dirty="0">
                <a:ea typeface="宋体" panose="02010600030101010101" pitchFamily="2" charset="-122"/>
              </a:rPr>
              <a:t>C/S </a:t>
            </a:r>
            <a:r>
              <a:rPr lang="en-US" altLang="zh-CN" b="1" dirty="0" err="1">
                <a:ea typeface="宋体" panose="02010600030101010101" pitchFamily="2" charset="-122"/>
              </a:rPr>
              <a:t>架构的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常见例子</a:t>
            </a:r>
            <a:r>
              <a:rPr lang="en-US" altLang="zh-CN" b="1" dirty="0" err="1">
                <a:ea typeface="宋体" panose="02010600030101010101" pitchFamily="2" charset="-122"/>
              </a:rPr>
              <a:t>：QQ，微信的</a:t>
            </a:r>
            <a:r>
              <a:rPr lang="zh-CN" altLang="en-US" b="1" dirty="0">
                <a:ea typeface="宋体" panose="02010600030101010101" pitchFamily="2" charset="-122"/>
              </a:rPr>
              <a:t>客户</a:t>
            </a:r>
            <a:r>
              <a:rPr lang="en-US" altLang="zh-CN" b="1" dirty="0">
                <a:ea typeface="宋体" panose="02010600030101010101" pitchFamily="2" charset="-122"/>
              </a:rPr>
              <a:t>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2</a:t>
            </a:fld>
            <a:endParaRPr lang="en-US" altLang="zh-CN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—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架构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81000" y="1660525"/>
            <a:ext cx="83820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/S架构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B/S 架构即 Browser/Server 架构，Browser（浏览器）取代了 Client，负责图像界面的功能。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此处的 Server 作用与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C/S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架构相似，处理请求和事务逻辑，管理资源，并返回相应的结果</a:t>
            </a:r>
            <a:endParaRPr lang="en-US" altLang="zh-CN" b="1" dirty="0">
              <a:ea typeface="宋体" panose="02010600030101010101" pitchFamily="2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en-US" altLang="zh-CN" b="1" dirty="0">
                <a:ea typeface="宋体" panose="02010600030101010101" pitchFamily="2" charset="-122"/>
                <a:sym typeface="+mn-ea"/>
              </a:rPr>
              <a:t>B/S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架构的软件直接在游览器输入网址就可以使用</a:t>
            </a: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B/S 架构的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常见例子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：教务处网站，CODIA，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LUNA</a:t>
            </a:r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3</a:t>
            </a:fld>
            <a:endParaRPr lang="en-US" altLang="zh-CN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展示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4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9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kern="0" dirty="0">
                <a:ea typeface="宋体" panose="02010600030101010101" pitchFamily="2" charset="-122"/>
              </a:rPr>
              <a:t>几个课程设计的例子</a:t>
            </a:r>
            <a:endParaRPr lang="en-US" altLang="zh-CN" kern="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kern="0" dirty="0">
                <a:ea typeface="宋体" panose="02010600030101010101" pitchFamily="2" charset="-122"/>
              </a:rPr>
              <a:t>学籍管理系统</a:t>
            </a:r>
            <a:endParaRPr lang="en-US" altLang="zh-CN" b="1" kern="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kern="0" dirty="0"/>
              <a:t>毕业设计管理系统</a:t>
            </a:r>
            <a:endParaRPr lang="en-US" altLang="zh-CN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kern="0" dirty="0"/>
              <a:t>银行管理系统</a:t>
            </a:r>
            <a:endParaRPr lang="en-US" altLang="zh-CN" kern="0" dirty="0"/>
          </a:p>
          <a:p>
            <a:pPr lvl="1">
              <a:buFont typeface="Wingdings" panose="05000000000000000000" pitchFamily="2" charset="2"/>
              <a:buChar char="p"/>
            </a:pPr>
            <a:endParaRPr lang="zh-CN" altLang="en-US" b="1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展示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5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3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ea typeface="宋体" panose="02010600030101010101" pitchFamily="2" charset="-122"/>
              </a:rPr>
              <a:t>C</a:t>
            </a:r>
            <a:r>
              <a:rPr lang="zh-CN" altLang="en-US" b="1" kern="0" dirty="0">
                <a:ea typeface="宋体" panose="02010600030101010101" pitchFamily="2" charset="-122"/>
              </a:rPr>
              <a:t>/S架构</a:t>
            </a:r>
            <a:r>
              <a:rPr lang="en-US" altLang="zh-CN" b="1" kern="0" dirty="0">
                <a:ea typeface="宋体" panose="02010600030101010101" pitchFamily="2" charset="-122"/>
              </a:rPr>
              <a:t>—</a:t>
            </a:r>
            <a:r>
              <a:rPr lang="zh-CN" altLang="en-US" b="1" kern="0" dirty="0">
                <a:ea typeface="宋体" panose="02010600030101010101" pitchFamily="2" charset="-122"/>
              </a:rPr>
              <a:t>学籍管理系统</a:t>
            </a:r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8100" y="15919"/>
            <a:ext cx="4878223" cy="355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04" y="1135197"/>
            <a:ext cx="3443409" cy="556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8100" y="3787074"/>
            <a:ext cx="4877203" cy="28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展示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ea typeface="宋体" panose="02010600030101010101" pitchFamily="2" charset="-122"/>
              </a:rPr>
              <a:t>C</a:t>
            </a:r>
            <a:r>
              <a:rPr lang="zh-CN" altLang="en-US" b="1" kern="0" dirty="0">
                <a:ea typeface="宋体" panose="02010600030101010101" pitchFamily="2" charset="-122"/>
              </a:rPr>
              <a:t>/S架构</a:t>
            </a:r>
            <a:r>
              <a:rPr lang="en-US" altLang="zh-CN" b="1" kern="0" dirty="0">
                <a:ea typeface="宋体" panose="02010600030101010101" pitchFamily="2" charset="-122"/>
              </a:rPr>
              <a:t>—</a:t>
            </a:r>
            <a:r>
              <a:rPr lang="zh-CN" altLang="en-US" b="1" kern="0" dirty="0">
                <a:ea typeface="宋体" panose="02010600030101010101" pitchFamily="2" charset="-122"/>
              </a:rPr>
              <a:t>学籍管理系统</a:t>
            </a:r>
            <a:endParaRPr lang="en-US" altLang="zh-CN" b="1" kern="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kern="0" dirty="0"/>
              <a:t>概要设计</a:t>
            </a:r>
            <a:r>
              <a:rPr lang="en-US" altLang="zh-CN" sz="2400" kern="0" dirty="0"/>
              <a:t>E-R</a:t>
            </a:r>
            <a:r>
              <a:rPr lang="zh-CN" altLang="en-US" sz="2400" kern="0" dirty="0"/>
              <a:t>图</a:t>
            </a:r>
            <a:endParaRPr lang="zh-CN" altLang="en-US" sz="2400" b="1" kern="0" dirty="0"/>
          </a:p>
        </p:txBody>
      </p:sp>
      <p:pic>
        <p:nvPicPr>
          <p:cNvPr id="2" name="图片 -2147482600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87824" y="2420888"/>
            <a:ext cx="5832564" cy="435095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 bwMode="auto">
          <a:xfrm>
            <a:off x="223404" y="1574110"/>
            <a:ext cx="8892540" cy="468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kern="0" dirty="0">
                <a:ea typeface="宋体" panose="02010600030101010101" pitchFamily="2" charset="-122"/>
              </a:rPr>
              <a:t>B</a:t>
            </a:r>
            <a:r>
              <a:rPr lang="zh-CN" altLang="en-US" b="1" kern="0" dirty="0">
                <a:ea typeface="宋体" panose="02010600030101010101" pitchFamily="2" charset="-122"/>
              </a:rPr>
              <a:t>/S架构</a:t>
            </a:r>
            <a:r>
              <a:rPr lang="en-US" altLang="zh-CN" b="1" kern="0" dirty="0">
                <a:ea typeface="宋体" panose="02010600030101010101" pitchFamily="2" charset="-122"/>
              </a:rPr>
              <a:t>—</a:t>
            </a:r>
            <a:r>
              <a:rPr lang="zh-CN" altLang="en-US" b="1" kern="0" dirty="0">
                <a:ea typeface="宋体" panose="02010600030101010101" pitchFamily="2" charset="-122"/>
              </a:rPr>
              <a:t>毕业设计管理系统</a:t>
            </a:r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展示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pic>
        <p:nvPicPr>
          <p:cNvPr id="2" name="图片 2"/>
          <p:cNvPicPr>
            <a:picLocks noGrp="1" noChangeAspect="1"/>
          </p:cNvPicPr>
          <p:nvPr>
            <p:ph idx="1"/>
          </p:nvPr>
        </p:nvPicPr>
        <p:blipFill>
          <a:blip r:embed="rId3"/>
          <a:srcRect b="8678"/>
          <a:stretch>
            <a:fillRect/>
          </a:stretch>
        </p:blipFill>
        <p:spPr>
          <a:xfrm>
            <a:off x="1043608" y="121573"/>
            <a:ext cx="7344816" cy="3581445"/>
          </a:xfrm>
          <a:prstGeom prst="rect">
            <a:avLst/>
          </a:prstGeom>
          <a:ln>
            <a:noFill/>
          </a:ln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261" y="3777797"/>
            <a:ext cx="6535030" cy="2963571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420888"/>
            <a:ext cx="7468216" cy="339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展示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ea typeface="宋体" panose="02010600030101010101" pitchFamily="2" charset="-122"/>
              </a:rPr>
              <a:t>B</a:t>
            </a:r>
            <a:r>
              <a:rPr lang="zh-CN" altLang="en-US" b="1" kern="0" dirty="0">
                <a:ea typeface="宋体" panose="02010600030101010101" pitchFamily="2" charset="-122"/>
              </a:rPr>
              <a:t>/S架构</a:t>
            </a:r>
            <a:r>
              <a:rPr lang="en-US" altLang="zh-CN" b="1" kern="0" dirty="0">
                <a:ea typeface="宋体" panose="02010600030101010101" pitchFamily="2" charset="-122"/>
              </a:rPr>
              <a:t>—</a:t>
            </a:r>
            <a:r>
              <a:rPr lang="zh-CN" altLang="en-US" b="1" kern="0" dirty="0">
                <a:ea typeface="宋体" panose="02010600030101010101" pitchFamily="2" charset="-122"/>
              </a:rPr>
              <a:t>毕业设计管理系统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07704" y="2060848"/>
            <a:ext cx="5357068" cy="4720059"/>
            <a:chOff x="1979295" y="2056130"/>
            <a:chExt cx="4637405" cy="4436745"/>
          </a:xfrm>
        </p:grpSpPr>
        <p:pic>
          <p:nvPicPr>
            <p:cNvPr id="8" name="图片 10" descr="捕获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295" y="2056130"/>
              <a:ext cx="4637405" cy="443674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3094" name="图片 1073743093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0" y="2895600"/>
              <a:ext cx="404495" cy="2933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5035" y="289528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" name="图片 11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9395" y="3847148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" name="图片 12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8315" y="433292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" name="图片 13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0745" y="402939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3099" name="图片 1073743098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1388" y="3561080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" name="图片 14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4733" y="3632835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15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6998" y="4549140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数据库系统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—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展示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7991872" y="6492875"/>
            <a:ext cx="1152128" cy="365125"/>
          </a:xfrm>
        </p:spPr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4/24/2024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11552" y="6492875"/>
            <a:ext cx="287021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9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323850" y="1515526"/>
            <a:ext cx="8892540" cy="22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kern="0" dirty="0">
                <a:ea typeface="宋体" panose="02010600030101010101" pitchFamily="2" charset="-122"/>
              </a:rPr>
              <a:t>B</a:t>
            </a:r>
            <a:r>
              <a:rPr lang="zh-CN" altLang="en-US" b="1" kern="0" dirty="0">
                <a:ea typeface="宋体" panose="02010600030101010101" pitchFamily="2" charset="-122"/>
              </a:rPr>
              <a:t>/S架构</a:t>
            </a:r>
            <a:r>
              <a:rPr lang="en-US" altLang="zh-CN" b="1" kern="0" dirty="0">
                <a:ea typeface="宋体" panose="02010600030101010101" pitchFamily="2" charset="-122"/>
              </a:rPr>
              <a:t>—</a:t>
            </a:r>
            <a:r>
              <a:rPr lang="zh-CN" altLang="en-US" b="1" kern="0" dirty="0">
                <a:ea typeface="宋体" panose="02010600030101010101" pitchFamily="2" charset="-122"/>
              </a:rPr>
              <a:t>银行管理系统</a:t>
            </a:r>
          </a:p>
        </p:txBody>
      </p:sp>
      <p:pic>
        <p:nvPicPr>
          <p:cNvPr id="11" name="图片 10" descr="其它之人性化的选择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91" y="44624"/>
            <a:ext cx="4752717" cy="3817423"/>
          </a:xfrm>
          <a:prstGeom prst="rect">
            <a:avLst/>
          </a:prstGeom>
        </p:spPr>
      </p:pic>
      <p:pic>
        <p:nvPicPr>
          <p:cNvPr id="9" name="图片 8" descr="客户管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91" y="705227"/>
            <a:ext cx="8939869" cy="4316150"/>
          </a:xfrm>
          <a:prstGeom prst="rect">
            <a:avLst/>
          </a:prstGeom>
        </p:spPr>
      </p:pic>
      <p:pic>
        <p:nvPicPr>
          <p:cNvPr id="8" name="图片 7" descr="贷款管理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7052" y="2587857"/>
            <a:ext cx="8785148" cy="4236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96,&quot;width&quot;:857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43,&quot;width&quot;:144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16,&quot;width&quot;:5207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Rutgers">
  <a:themeElements>
    <a:clrScheme name="Rutgers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Rutgers">
      <a:majorFont>
        <a:latin typeface="Palatino Linotype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tgers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710</Words>
  <Application>Microsoft Office PowerPoint</Application>
  <PresentationFormat>全屏显示(4:3)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Palatino Linotype</vt:lpstr>
      <vt:lpstr>Times New Roman</vt:lpstr>
      <vt:lpstr>Tw Cen MT</vt:lpstr>
      <vt:lpstr>Wingdings</vt:lpstr>
      <vt:lpstr>自定义设计方案</vt:lpstr>
      <vt:lpstr>4_Rutgers</vt:lpstr>
      <vt:lpstr>数据库系统</vt:lpstr>
      <vt:lpstr>数据库系统—架构</vt:lpstr>
      <vt:lpstr>数据库系统—架构</vt:lpstr>
      <vt:lpstr>数据库系统-展示</vt:lpstr>
      <vt:lpstr>数据库系统-展示</vt:lpstr>
      <vt:lpstr>数据库系统-展示</vt:lpstr>
      <vt:lpstr>数据库系统-展示</vt:lpstr>
      <vt:lpstr>数据库系统-展示</vt:lpstr>
      <vt:lpstr>数据库系统—展示</vt:lpstr>
      <vt:lpstr>数据库系统—技术栈推荐</vt:lpstr>
      <vt:lpstr>数据库系统—开发流程 (B/S)</vt:lpstr>
      <vt:lpstr>数据库系统—简单demo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  An Introduction to Database Systems</dc:title>
  <dc:creator>Zhenya Huang</dc:creator>
  <cp:lastModifiedBy>艳民 董</cp:lastModifiedBy>
  <cp:revision>403</cp:revision>
  <cp:lastPrinted>2021-03-20T13:16:00Z</cp:lastPrinted>
  <dcterms:created xsi:type="dcterms:W3CDTF">2022-03-12T15:11:00Z</dcterms:created>
  <dcterms:modified xsi:type="dcterms:W3CDTF">2024-04-24T06:17:06Z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CF577F59E0E4445DBEEBD0413A2DBACF</vt:lpwstr>
  </property>
  <property fmtid="{D5CDD505-2E9C-101B-9397-08002B2CF9AE}" pid="3" name="KSOProductBuildVer">
    <vt:lpwstr>2052-11.1.0.11365</vt:lpwstr>
  </property>
</Properties>
</file>