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4" r:id="rId32"/>
    <p:sldId id="284" r:id="rId33"/>
    <p:sldId id="285" r:id="rId34"/>
    <p:sldId id="288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BABC-932C-4A68-9F77-A25EAF303138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5E76-2E1C-4D5F-83DC-1EC2962DA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838200"/>
          </a:xfrm>
        </p:spPr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534400" cy="5105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EFFICIENT ALGORITHM FOR SYNTHESIZING QUANTUM ARRAYS THAT USES A SINGLE ADDITIONAL ANCILLA QUBIT</a:t>
            </a:r>
          </a:p>
          <a:p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Figure 6.2.3.  A K-Map for variable  “B”. </a:t>
            </a:r>
            <a:br>
              <a:rPr lang="en-US" sz="2800" b="1" dirty="0" smtClean="0"/>
            </a:br>
            <a:r>
              <a:rPr lang="en-US" sz="2800" b="1" dirty="0" smtClean="0"/>
              <a:t>The horizontal pink group represents the input variable  “b”.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610600" cy="281940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The </a:t>
            </a:r>
            <a:r>
              <a:rPr lang="en-US" sz="2400" i="1" dirty="0"/>
              <a:t>green group at right represents product group “</a:t>
            </a:r>
            <a:r>
              <a:rPr lang="en-US" sz="2400" b="1" dirty="0"/>
              <a:t>A1cd’</a:t>
            </a:r>
            <a:r>
              <a:rPr lang="en-US" sz="2400" i="1" dirty="0"/>
              <a:t>”, </a:t>
            </a:r>
            <a:endParaRPr lang="en-US" sz="2400" i="1" dirty="0" smtClean="0"/>
          </a:p>
          <a:p>
            <a:r>
              <a:rPr lang="en-US" sz="2400" i="1" dirty="0" smtClean="0"/>
              <a:t>The </a:t>
            </a:r>
            <a:r>
              <a:rPr lang="en-US" sz="2400" i="1" dirty="0"/>
              <a:t>purple group at left bottom is product group </a:t>
            </a:r>
            <a:r>
              <a:rPr lang="en-US" sz="2400" i="1" dirty="0" err="1"/>
              <a:t>ttom</a:t>
            </a:r>
            <a:r>
              <a:rPr lang="en-US" sz="2400" i="1" dirty="0"/>
              <a:t> is </a:t>
            </a:r>
            <a:r>
              <a:rPr lang="en-US" sz="2400" b="1" dirty="0"/>
              <a:t>A1c’d</a:t>
            </a:r>
            <a:r>
              <a:rPr lang="en-US" sz="2400" i="1" dirty="0"/>
              <a:t>”, </a:t>
            </a:r>
            <a:endParaRPr lang="en-US" sz="2400" i="1" dirty="0" smtClean="0"/>
          </a:p>
          <a:p>
            <a:r>
              <a:rPr lang="en-US" sz="2400" i="1" dirty="0" smtClean="0"/>
              <a:t>Observe </a:t>
            </a:r>
            <a:r>
              <a:rPr lang="en-US" sz="2400" i="1" dirty="0"/>
              <a:t>that with this choice, true </a:t>
            </a:r>
            <a:r>
              <a:rPr lang="en-US" sz="2400" i="1" dirty="0" err="1"/>
              <a:t>minterms</a:t>
            </a:r>
            <a:r>
              <a:rPr lang="en-US" sz="2400" i="1" dirty="0"/>
              <a:t> 0111, 0110,1100,1111,1001,1010 as well as false </a:t>
            </a:r>
            <a:r>
              <a:rPr lang="en-US" sz="2400" i="1" dirty="0" err="1"/>
              <a:t>minterms</a:t>
            </a:r>
            <a:r>
              <a:rPr lang="en-US" sz="2400" i="1" dirty="0"/>
              <a:t> 0100,0101,110 and 1110 are realized. </a:t>
            </a:r>
            <a:endParaRPr lang="en-US" sz="2400" i="1" dirty="0" smtClean="0"/>
          </a:p>
          <a:p>
            <a:r>
              <a:rPr lang="en-US" sz="2400" i="1" dirty="0" smtClean="0"/>
              <a:t>Observe </a:t>
            </a:r>
            <a:r>
              <a:rPr lang="en-US" sz="2400" i="1" dirty="0"/>
              <a:t>that the remaining </a:t>
            </a:r>
            <a:r>
              <a:rPr lang="en-US" sz="2400" i="1" dirty="0" err="1"/>
              <a:t>minterms</a:t>
            </a:r>
            <a:r>
              <a:rPr lang="en-US" sz="2400" i="1" dirty="0"/>
              <a:t>, 0011,0100, 0101and 1011 should be realized in the reminder of this function.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3342005" cy="200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Figure 6.2. 4. The beginning of the circuit after realizing first two iterations of the first stage of the algorithm.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867400" cy="263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0"/>
          <a:ext cx="5715000" cy="4937760"/>
        </p:xfrm>
        <a:graphic>
          <a:graphicData uri="http://schemas.openxmlformats.org/drawingml/2006/table">
            <a:tbl>
              <a:tblPr/>
              <a:tblGrid>
                <a:gridCol w="1428750"/>
                <a:gridCol w="1428750"/>
                <a:gridCol w="1428750"/>
                <a:gridCol w="1428750"/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INPUT2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A1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B2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c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953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# of Yellow Cells:     4/16     </a:t>
            </a:r>
            <a:r>
              <a:rPr lang="en-US" b="1" i="1" dirty="0" smtClean="0"/>
              <a:t>          </a:t>
            </a:r>
            <a:r>
              <a:rPr lang="en-US" b="1" i="1" dirty="0"/>
              <a:t>4/16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334000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Table </a:t>
            </a:r>
            <a:r>
              <a:rPr lang="en-US" sz="2000" i="1" dirty="0"/>
              <a:t>6.2.3. The truth table of the remainder function where the inputs are A1, B2, c and d and the outputs are 1 for all yellow </a:t>
            </a:r>
            <a:r>
              <a:rPr lang="en-US" sz="2000" i="1" dirty="0" err="1"/>
              <a:t>minterms</a:t>
            </a:r>
            <a:r>
              <a:rPr lang="en-US" sz="2000" i="1" dirty="0"/>
              <a:t>, and zero otherwise. </a:t>
            </a:r>
            <a:endParaRPr lang="en-US" sz="2000" i="1" dirty="0" smtClean="0"/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This </a:t>
            </a:r>
            <a:r>
              <a:rPr lang="en-US" sz="2000" i="1" dirty="0"/>
              <a:t>function has only four yellow cells in column B2, which means four true </a:t>
            </a:r>
            <a:r>
              <a:rPr lang="en-US" sz="2000" i="1" dirty="0" err="1"/>
              <a:t>minterms</a:t>
            </a:r>
            <a:r>
              <a:rPr lang="en-US" sz="2000" i="1" dirty="0"/>
              <a:t> to be realized in the second quantum wire b-B.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Figure 6.2.5. A K-Map for variable  “C”.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458200" cy="327660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The </a:t>
            </a:r>
            <a:r>
              <a:rPr lang="en-US" sz="2400" i="1" dirty="0"/>
              <a:t>pink vertical group represents the input variable “c”. </a:t>
            </a:r>
            <a:endParaRPr lang="en-US" sz="2400" i="1" dirty="0" smtClean="0"/>
          </a:p>
          <a:p>
            <a:r>
              <a:rPr lang="en-US" sz="2400" i="1" dirty="0" smtClean="0"/>
              <a:t>The </a:t>
            </a:r>
            <a:r>
              <a:rPr lang="en-US" sz="2400" i="1" dirty="0"/>
              <a:t>green cells represent variable “</a:t>
            </a:r>
            <a:r>
              <a:rPr lang="en-US" sz="2400" dirty="0"/>
              <a:t>B2’</a:t>
            </a:r>
            <a:r>
              <a:rPr lang="en-US" sz="2400" i="1" dirty="0"/>
              <a:t>”, </a:t>
            </a:r>
            <a:endParaRPr lang="en-US" sz="2400" i="1" dirty="0" smtClean="0"/>
          </a:p>
          <a:p>
            <a:r>
              <a:rPr lang="en-US" sz="2400" i="1" dirty="0" smtClean="0"/>
              <a:t>Observe </a:t>
            </a:r>
            <a:r>
              <a:rPr lang="en-US" sz="2400" i="1" dirty="0"/>
              <a:t>that with this choice, true </a:t>
            </a:r>
            <a:r>
              <a:rPr lang="en-US" sz="2400" i="1" dirty="0" err="1"/>
              <a:t>minterms</a:t>
            </a:r>
            <a:r>
              <a:rPr lang="en-US" sz="2400" i="1" dirty="0"/>
              <a:t> 0000, 0001, 0111, 0110, 1111, 1110 and 1000  as well as false </a:t>
            </a:r>
            <a:r>
              <a:rPr lang="en-US" sz="2400" i="1" dirty="0" err="1"/>
              <a:t>minterms</a:t>
            </a:r>
            <a:r>
              <a:rPr lang="en-US" sz="2400" i="1" dirty="0"/>
              <a:t> 0011,0010,1011and 1010 are realized. </a:t>
            </a:r>
            <a:endParaRPr lang="en-US" sz="2400" i="1" dirty="0" smtClean="0"/>
          </a:p>
          <a:p>
            <a:r>
              <a:rPr lang="en-US" sz="2400" i="1" dirty="0" smtClean="0"/>
              <a:t>Observe </a:t>
            </a:r>
            <a:r>
              <a:rPr lang="en-US" sz="2400" i="1" dirty="0"/>
              <a:t>that the remaining </a:t>
            </a:r>
            <a:r>
              <a:rPr lang="en-US" sz="2400" i="1" dirty="0" err="1"/>
              <a:t>minterms</a:t>
            </a:r>
            <a:r>
              <a:rPr lang="en-US" sz="2400" i="1" dirty="0"/>
              <a:t>, 0101 and 1001 should be realized in the reminder of this function.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322643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Figure 6.2.6. The beginning of the circuit after realizing first three iterations of the first stage of the algorithm.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867400" cy="288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52400"/>
          <a:ext cx="5715000" cy="4389120"/>
        </p:xfrm>
        <a:graphic>
          <a:graphicData uri="http://schemas.openxmlformats.org/drawingml/2006/table">
            <a:tbl>
              <a:tblPr/>
              <a:tblGrid>
                <a:gridCol w="1428750"/>
                <a:gridCol w="1428750"/>
                <a:gridCol w="1428750"/>
                <a:gridCol w="1428750"/>
              </a:tblGrid>
              <a:tr h="816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</a:rPr>
                        <a:t>INPUT3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A1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B2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572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# of Yellow Cells:   </a:t>
            </a:r>
            <a:r>
              <a:rPr lang="en-US" b="1" i="1" dirty="0" smtClean="0"/>
              <a:t>         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                  </a:t>
            </a:r>
            <a:r>
              <a:rPr lang="en-US" b="1" i="1" dirty="0"/>
              <a:t>4/16      </a:t>
            </a:r>
            <a:r>
              <a:rPr lang="en-US" b="1" i="1" dirty="0" smtClean="0"/>
              <a:t>             </a:t>
            </a:r>
            <a:r>
              <a:rPr lang="en-US" b="1" i="1" dirty="0"/>
              <a:t>4/16     </a:t>
            </a:r>
            <a:r>
              <a:rPr lang="en-US" b="1" i="1" dirty="0" smtClean="0"/>
              <a:t>           </a:t>
            </a:r>
            <a:r>
              <a:rPr lang="en-US" b="1" i="1" dirty="0"/>
              <a:t>2/16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18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 Table </a:t>
            </a:r>
            <a:r>
              <a:rPr lang="en-US" i="1" dirty="0"/>
              <a:t>6.2.4. The truth table of the remainder function where the inputs are A1, B2, C3 and d and the outputs are 1 for all yellow </a:t>
            </a:r>
            <a:r>
              <a:rPr lang="en-US" i="1" dirty="0" err="1"/>
              <a:t>minterms</a:t>
            </a:r>
            <a:r>
              <a:rPr lang="en-US" i="1" dirty="0"/>
              <a:t>, and zero otherwise. </a:t>
            </a:r>
            <a:endParaRPr lang="en-US" i="1" dirty="0" smtClean="0"/>
          </a:p>
          <a:p>
            <a:pPr marL="342900" indent="-342900"/>
            <a:r>
              <a:rPr lang="en-US" i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i="1" dirty="0"/>
              <a:t> </a:t>
            </a:r>
            <a:r>
              <a:rPr lang="en-US" i="1" dirty="0" smtClean="0"/>
              <a:t> This </a:t>
            </a:r>
            <a:r>
              <a:rPr lang="en-US" i="1" dirty="0"/>
              <a:t>function has only two yellow rows in column C3, which means two true </a:t>
            </a:r>
            <a:r>
              <a:rPr lang="en-US" i="1" dirty="0" err="1"/>
              <a:t>minterms</a:t>
            </a:r>
            <a:r>
              <a:rPr lang="en-US" i="1" dirty="0"/>
              <a:t> to be realized in the third quantum wire c-C.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Figure 6.2.7.  A K-Map for variable “D”.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048000"/>
          </a:xfrm>
        </p:spPr>
        <p:txBody>
          <a:bodyPr>
            <a:noAutofit/>
          </a:bodyPr>
          <a:lstStyle/>
          <a:p>
            <a:r>
              <a:rPr lang="en-US" sz="1800" i="1" dirty="0" smtClean="0"/>
              <a:t>The </a:t>
            </a:r>
            <a:r>
              <a:rPr lang="en-US" sz="1800" i="1" dirty="0"/>
              <a:t>pink group (vertical) represents the input variable  “d”. </a:t>
            </a:r>
            <a:endParaRPr lang="en-US" sz="1800" i="1" dirty="0" smtClean="0"/>
          </a:p>
          <a:p>
            <a:endParaRPr lang="en-US" sz="1800" i="1" dirty="0" smtClean="0"/>
          </a:p>
          <a:p>
            <a:r>
              <a:rPr lang="en-US" sz="1800" i="1" dirty="0" smtClean="0"/>
              <a:t>The </a:t>
            </a:r>
            <a:r>
              <a:rPr lang="en-US" sz="1800" i="1" dirty="0"/>
              <a:t>green group at left represents group “</a:t>
            </a:r>
            <a:r>
              <a:rPr lang="en-US" sz="1800" dirty="0"/>
              <a:t>A1C3’</a:t>
            </a:r>
            <a:r>
              <a:rPr lang="en-US" sz="1800" i="1" dirty="0"/>
              <a:t>”,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Observe </a:t>
            </a:r>
            <a:r>
              <a:rPr lang="en-US" sz="1800" i="1" dirty="0"/>
              <a:t>that with this choice, true </a:t>
            </a:r>
            <a:r>
              <a:rPr lang="en-US" sz="1800" i="1" dirty="0" err="1"/>
              <a:t>minterms</a:t>
            </a:r>
            <a:r>
              <a:rPr lang="en-US" sz="1800" i="1" dirty="0"/>
              <a:t> 0011, 0101, 1100, 1111, 1000 and 1011 as well as false </a:t>
            </a:r>
            <a:r>
              <a:rPr lang="en-US" sz="1800" i="1" dirty="0" err="1"/>
              <a:t>minterm</a:t>
            </a:r>
            <a:r>
              <a:rPr lang="en-US" sz="1800" i="1" dirty="0"/>
              <a:t> 1101 are realized.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Observe </a:t>
            </a:r>
            <a:r>
              <a:rPr lang="en-US" sz="1800" i="1" dirty="0"/>
              <a:t>that the remaining </a:t>
            </a:r>
            <a:r>
              <a:rPr lang="en-US" sz="1800" i="1" dirty="0" err="1"/>
              <a:t>minterms</a:t>
            </a:r>
            <a:r>
              <a:rPr lang="en-US" sz="1800" i="1" dirty="0"/>
              <a:t>, 0001, 0010, 0111, and 1001 should be realized in the reminder of this function.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483610" cy="18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28600"/>
          <a:ext cx="7391400" cy="4937760"/>
        </p:xfrm>
        <a:graphic>
          <a:graphicData uri="http://schemas.openxmlformats.org/drawingml/2006/table">
            <a:tbl>
              <a:tblPr/>
              <a:tblGrid>
                <a:gridCol w="1847850"/>
                <a:gridCol w="1847850"/>
                <a:gridCol w="1847850"/>
                <a:gridCol w="1847850"/>
              </a:tblGrid>
              <a:tr h="816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INPUT4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A1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B2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C3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D4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181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# of Yellow Cells:     4/16      </a:t>
            </a:r>
            <a:r>
              <a:rPr lang="en-US" b="1" i="1" dirty="0" smtClean="0"/>
              <a:t>               </a:t>
            </a:r>
            <a:r>
              <a:rPr lang="en-US" b="1" i="1" dirty="0"/>
              <a:t>4/16        </a:t>
            </a:r>
            <a:r>
              <a:rPr lang="en-US" b="1" i="1" dirty="0" smtClean="0"/>
              <a:t>                   </a:t>
            </a:r>
            <a:r>
              <a:rPr lang="en-US" b="1" i="1" dirty="0"/>
              <a:t>2/16   </a:t>
            </a:r>
            <a:r>
              <a:rPr lang="en-US" b="1" i="1" dirty="0" smtClean="0"/>
              <a:t>                     </a:t>
            </a:r>
            <a:r>
              <a:rPr lang="en-US" b="1" i="1" dirty="0"/>
              <a:t>4/16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Table 6.2.5. This is the truth table that is the input data to the second stage of the presented stage of the algorithm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152400"/>
            <a:ext cx="4114800" cy="2438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Separation of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minterm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mappings to self-mappings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800600"/>
            <a:ext cx="8839200" cy="1905000"/>
          </a:xfrm>
        </p:spPr>
        <p:txBody>
          <a:bodyPr>
            <a:noAutofit/>
          </a:bodyPr>
          <a:lstStyle/>
          <a:p>
            <a:r>
              <a:rPr lang="en-US" sz="2400" i="1" dirty="0"/>
              <a:t>Table 6.2.6. Separation of </a:t>
            </a:r>
            <a:r>
              <a:rPr lang="en-US" sz="2400" i="1" dirty="0" err="1"/>
              <a:t>minterm</a:t>
            </a:r>
            <a:r>
              <a:rPr lang="en-US" sz="2400" i="1" dirty="0"/>
              <a:t> mappings to self-mappings denoted by “ –“  and non-self-mapping </a:t>
            </a:r>
            <a:r>
              <a:rPr lang="en-US" sz="2400" i="1" dirty="0" err="1"/>
              <a:t>minterms</a:t>
            </a:r>
            <a:r>
              <a:rPr lang="en-US" sz="2400" i="1" dirty="0"/>
              <a:t> denoted by  “V”. </a:t>
            </a:r>
          </a:p>
          <a:p>
            <a:r>
              <a:rPr lang="en-US" sz="2400" i="1" dirty="0" smtClean="0"/>
              <a:t>In </a:t>
            </a:r>
            <a:r>
              <a:rPr lang="en-US" sz="2400" i="1" dirty="0"/>
              <a:t>this example the number of self-mapping </a:t>
            </a:r>
            <a:r>
              <a:rPr lang="en-US" sz="2400" i="1" dirty="0" err="1"/>
              <a:t>minterms</a:t>
            </a:r>
            <a:r>
              <a:rPr lang="en-US" sz="2400" i="1" dirty="0"/>
              <a:t> was increased in the first stage from one (Table 6.2.1) to five (this table).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52400" y="154229"/>
          <a:ext cx="5181600" cy="4570171"/>
        </p:xfrm>
        <a:graphic>
          <a:graphicData uri="http://schemas.openxmlformats.org/presentationml/2006/ole">
            <p:oleObj spid="_x0000_s28673" name="Visio" r:id="rId3" imgW="4763643" imgH="41997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6.2.9. Part of the circuit after adding MX1.  </a:t>
            </a:r>
            <a:endParaRPr lang="en-US" dirty="0"/>
          </a:p>
          <a:p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33400" y="1676400"/>
          <a:ext cx="4871244" cy="2590800"/>
        </p:xfrm>
        <a:graphic>
          <a:graphicData uri="http://schemas.openxmlformats.org/presentationml/2006/ole">
            <p:oleObj spid="_x0000_s27649" name="Visio" r:id="rId3" imgW="3437763" imgH="182994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algorithm with a single </a:t>
            </a:r>
            <a:r>
              <a:rPr lang="en-US" sz="5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ancilla</a:t>
            </a: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Main ideas:</a:t>
            </a:r>
          </a:p>
          <a:p>
            <a:pPr lvl="1"/>
            <a:r>
              <a:rPr lang="en-US" dirty="0" smtClean="0"/>
              <a:t>Algorithm has two stages.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First stage </a:t>
            </a:r>
            <a:r>
              <a:rPr lang="en-US" dirty="0" smtClean="0"/>
              <a:t>uses global optimization using ESOP minimization.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Second stage </a:t>
            </a:r>
            <a:r>
              <a:rPr lang="en-US" dirty="0" smtClean="0"/>
              <a:t>uses reversible correction gates for the remainder functions.</a:t>
            </a:r>
          </a:p>
          <a:p>
            <a:pPr lvl="1"/>
            <a:r>
              <a:rPr lang="en-US" b="1" i="1" u="sng" dirty="0" smtClean="0"/>
              <a:t>The first stage </a:t>
            </a:r>
            <a:r>
              <a:rPr lang="en-US" dirty="0" smtClean="0"/>
              <a:t>approximates each output function separately with an ESOP of products of literals </a:t>
            </a:r>
          </a:p>
          <a:p>
            <a:pPr lvl="1"/>
            <a:r>
              <a:rPr lang="en-US" dirty="0" smtClean="0"/>
              <a:t>Next it calculates the remainder function</a:t>
            </a:r>
          </a:p>
          <a:p>
            <a:pPr lvl="1"/>
            <a:r>
              <a:rPr lang="en-US" b="1" dirty="0" smtClean="0"/>
              <a:t>The</a:t>
            </a:r>
            <a:r>
              <a:rPr lang="en-US" b="1" dirty="0" smtClean="0">
                <a:solidFill>
                  <a:srgbClr val="FF0000"/>
                </a:solidFill>
              </a:rPr>
              <a:t> second stage </a:t>
            </a:r>
            <a:r>
              <a:rPr lang="en-US" b="1" dirty="0" smtClean="0"/>
              <a:t>realizes the second stage as it has many separated self-mapping </a:t>
            </a:r>
            <a:r>
              <a:rPr lang="en-US" b="1" dirty="0" err="1" smtClean="0"/>
              <a:t>minterms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6.2.10. Next part of the circuit after adding MX2.</a:t>
            </a:r>
            <a:endParaRPr lang="en-US" dirty="0"/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304800" y="1153092"/>
          <a:ext cx="7315200" cy="3304608"/>
        </p:xfrm>
        <a:graphic>
          <a:graphicData uri="http://schemas.openxmlformats.org/presentationml/2006/ole">
            <p:oleObj spid="_x0000_s26625" name="Visio" r:id="rId3" imgW="4637913" imgH="209473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6.2.11. The circuit after adding MX3.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1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6.2.12. Part of the circuit after adding MX4.</a:t>
            </a:r>
            <a:endParaRPr lang="en-US" dirty="0"/>
          </a:p>
          <a:p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28600" y="1905000"/>
          <a:ext cx="8386854" cy="2286000"/>
        </p:xfrm>
        <a:graphic>
          <a:graphicData uri="http://schemas.openxmlformats.org/presentationml/2006/ole">
            <p:oleObj spid="_x0000_s24577" name="Visio" r:id="rId3" imgW="5533263" imgH="150990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6.2.13. Part of the circuit after adding MX5.</a:t>
            </a:r>
            <a:endParaRPr lang="en-US" dirty="0"/>
          </a:p>
          <a:p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304799" y="1676400"/>
          <a:ext cx="8594081" cy="2133600"/>
        </p:xfrm>
        <a:graphic>
          <a:graphicData uri="http://schemas.openxmlformats.org/presentationml/2006/ole">
            <p:oleObj spid="_x0000_s23553" name="Visio" r:id="rId3" imgW="5533263" imgH="137274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6.2.14 The internal construction of block MX6.</a:t>
            </a:r>
            <a:endParaRPr lang="en-US" dirty="0"/>
          </a:p>
          <a:p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066800" y="533400"/>
          <a:ext cx="3200400" cy="4067606"/>
        </p:xfrm>
        <a:graphic>
          <a:graphicData uri="http://schemas.openxmlformats.org/presentationml/2006/ole">
            <p:oleObj spid="_x0000_s22529" name="Visio" r:id="rId3" imgW="1475613" imgH="1875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6.2.15. The construction of block MX7 before the optimization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838200" y="1068418"/>
          <a:ext cx="3657600" cy="3398808"/>
        </p:xfrm>
        <a:graphic>
          <a:graphicData uri="http://schemas.openxmlformats.org/presentationml/2006/ole">
            <p:oleObj spid="_x0000_s21505" name="Visio" r:id="rId3" imgW="2018538" imgH="1875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7.2.16 The construction of block MX8. </a:t>
            </a:r>
            <a:endParaRPr lang="en-US" dirty="0"/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676400" y="821560"/>
          <a:ext cx="3200400" cy="3798065"/>
        </p:xfrm>
        <a:graphic>
          <a:graphicData uri="http://schemas.openxmlformats.org/presentationml/2006/ole">
            <p:oleObj spid="_x0000_s20481" name="Visio" r:id="rId3" imgW="1580388" imgH="1875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6.2.17. The construction of block MX9.</a:t>
            </a:r>
            <a:endParaRPr lang="en-US" dirty="0"/>
          </a:p>
          <a:p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1752600" y="891168"/>
          <a:ext cx="3810000" cy="3642732"/>
        </p:xfrm>
        <a:graphic>
          <a:graphicData uri="http://schemas.openxmlformats.org/presentationml/2006/ole">
            <p:oleObj spid="_x0000_s19457" name="Visio" r:id="rId3" imgW="1951482" imgH="186766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6.2.18. The construction of block MX10.</a:t>
            </a:r>
            <a:endParaRPr lang="en-US" dirty="0"/>
          </a:p>
          <a:p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828800" y="489392"/>
          <a:ext cx="3276600" cy="4168333"/>
        </p:xfrm>
        <a:graphic>
          <a:graphicData uri="http://schemas.openxmlformats.org/presentationml/2006/ole">
            <p:oleObj spid="_x0000_s18433" name="Visio" r:id="rId3" imgW="1504188" imgH="191681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6.2.19. The construction of block MX11.</a:t>
            </a:r>
            <a:endParaRPr lang="en-US" dirty="0"/>
          </a:p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286000" y="499399"/>
          <a:ext cx="3200400" cy="4091651"/>
        </p:xfrm>
        <a:graphic>
          <a:graphicData uri="http://schemas.openxmlformats.org/presentationml/2006/ole">
            <p:oleObj spid="_x0000_s17409" name="Visio" r:id="rId3" imgW="1504188" imgH="192138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153400" cy="4998726"/>
        </p:xfrm>
        <a:graphic>
          <a:graphicData uri="http://schemas.openxmlformats.org/drawingml/2006/table">
            <a:tbl>
              <a:tblPr/>
              <a:tblGrid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</a:tblGrid>
              <a:tr h="2777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INPUT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latin typeface="Arial"/>
                          <a:ea typeface="Times New Roman"/>
                          <a:cs typeface="Times New Roman"/>
                        </a:rPr>
                        <a:t>OUTPUT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d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D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7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0109" marR="301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019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Table </a:t>
            </a:r>
            <a:r>
              <a:rPr lang="en-US" sz="2000" i="1" dirty="0" smtClean="0"/>
              <a:t>6.2.1.  Reversible </a:t>
            </a:r>
            <a:r>
              <a:rPr lang="en-US" sz="2000" i="1" dirty="0"/>
              <a:t>function to be synthesized in this chapter, highlighted cells to indicate that input and output for that particular bit is </a:t>
            </a:r>
            <a:r>
              <a:rPr lang="en-US" sz="2000" i="1" dirty="0" smtClean="0"/>
              <a:t>different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6782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Number of Yellow Cells per column :    </a:t>
            </a:r>
            <a:r>
              <a:rPr lang="en-US" b="1" i="1" dirty="0" smtClean="0"/>
              <a:t>            </a:t>
            </a:r>
            <a:r>
              <a:rPr lang="en-US" b="1" i="1" dirty="0"/>
              <a:t>10/16        </a:t>
            </a:r>
            <a:r>
              <a:rPr lang="en-US" b="1" i="1" dirty="0" smtClean="0"/>
              <a:t>     </a:t>
            </a:r>
            <a:r>
              <a:rPr lang="en-US" b="1" i="1" dirty="0"/>
              <a:t>8/16       </a:t>
            </a:r>
            <a:r>
              <a:rPr lang="en-US" b="1" i="1" dirty="0" smtClean="0"/>
              <a:t>   </a:t>
            </a:r>
            <a:r>
              <a:rPr lang="en-US" b="1" i="1" dirty="0"/>
              <a:t>8/16          4/16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47796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circuit obtained with the new method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6.2.20. The composition of all blocks.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275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Variants: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Different </a:t>
            </a:r>
            <a:r>
              <a:rPr lang="en-US" sz="2800" dirty="0" smtClean="0"/>
              <a:t>variants of this algorithm can be created by controlling the following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/>
            <a:r>
              <a:rPr lang="en-US" sz="2400" dirty="0" smtClean="0"/>
              <a:t>Controlling the order of variables in stage 1,</a:t>
            </a:r>
          </a:p>
          <a:p>
            <a:pPr lvl="1"/>
            <a:r>
              <a:rPr lang="en-US" sz="2400" dirty="0" smtClean="0"/>
              <a:t>Controlling how many times to repeat stage 1 before going to stage 2,</a:t>
            </a:r>
          </a:p>
          <a:p>
            <a:pPr lvl="1"/>
            <a:r>
              <a:rPr lang="en-US" sz="2400" dirty="0" smtClean="0"/>
              <a:t>Controlling the control variables in stage 1 (product of variables)</a:t>
            </a:r>
          </a:p>
          <a:p>
            <a:pPr lvl="1"/>
            <a:r>
              <a:rPr lang="en-US" sz="2400" dirty="0" smtClean="0"/>
              <a:t>Designing the MXs to be able to transform more than one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per MX.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 with a global correction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67400"/>
            <a:ext cx="9144000" cy="9906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Figure 6.2.21. Realization of a </a:t>
            </a:r>
            <a:r>
              <a:rPr lang="en-US" b="1" dirty="0">
                <a:solidFill>
                  <a:srgbClr val="FF0000"/>
                </a:solidFill>
              </a:rPr>
              <a:t>global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correction function </a:t>
            </a:r>
            <a:r>
              <a:rPr lang="en-US" i="1" dirty="0"/>
              <a:t>for the second stage.</a:t>
            </a:r>
            <a:endParaRPr lang="en-US" dirty="0"/>
          </a:p>
          <a:p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304800" y="3505200"/>
          <a:ext cx="7692307" cy="2286000"/>
        </p:xfrm>
        <a:graphic>
          <a:graphicData uri="http://schemas.openxmlformats.org/presentationml/2006/ole">
            <p:oleObj spid="_x0000_s15361" name="Visio" r:id="rId3" imgW="4390263" imgH="1304163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09600"/>
            <a:ext cx="8610600" cy="2800767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All </a:t>
            </a:r>
            <a:r>
              <a:rPr lang="en-US" sz="2800" dirty="0" smtClean="0"/>
              <a:t>non-self-mapping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can be combined and realized together as shown in Figure 6.2.21.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400" dirty="0" smtClean="0"/>
              <a:t>This will replace the first part of all correction gates from second stage with just one gate realizing the function  CORRECTION in </a:t>
            </a:r>
            <a:r>
              <a:rPr lang="en-US" sz="2400" dirty="0" err="1" smtClean="0"/>
              <a:t>ancilla</a:t>
            </a:r>
            <a:r>
              <a:rPr lang="en-US" sz="2400" dirty="0" smtClean="0"/>
              <a:t> bit, </a:t>
            </a:r>
            <a:endParaRPr lang="en-US" sz="2400" dirty="0" smtClean="0"/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400" dirty="0" smtClean="0"/>
              <a:t>where </a:t>
            </a:r>
            <a:r>
              <a:rPr lang="en-US" sz="2400" dirty="0" smtClean="0"/>
              <a:t>CORRECTION = 1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B1 C3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A1 B1 D4’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A1 C3 D4’, as shown by ESOP groups in Figure 6.6.21.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6.3.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on CORREV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648200"/>
          </a:xfrm>
        </p:spPr>
        <p:txBody>
          <a:bodyPr>
            <a:noAutofit/>
          </a:bodyPr>
          <a:lstStyle/>
          <a:p>
            <a:r>
              <a:rPr lang="en-US" sz="2800" b="1" dirty="0"/>
              <a:t> </a:t>
            </a:r>
            <a:r>
              <a:rPr lang="en-US" sz="2800" dirty="0" smtClean="0"/>
              <a:t>CORREV = </a:t>
            </a:r>
            <a:r>
              <a:rPr lang="en-US" sz="2800" dirty="0"/>
              <a:t>( </a:t>
            </a:r>
            <a:r>
              <a:rPr lang="en-US" sz="2800" dirty="0" err="1"/>
              <a:t>CORrection</a:t>
            </a:r>
            <a:r>
              <a:rPr lang="en-US" sz="2800" dirty="0"/>
              <a:t> based </a:t>
            </a:r>
            <a:r>
              <a:rPr lang="en-US" sz="2800" dirty="0" err="1"/>
              <a:t>REVersible</a:t>
            </a:r>
            <a:r>
              <a:rPr lang="en-US" sz="2800" dirty="0"/>
              <a:t> synthesizer ) </a:t>
            </a:r>
            <a:endParaRPr lang="en-US" sz="2800" dirty="0" smtClean="0"/>
          </a:p>
          <a:p>
            <a:r>
              <a:rPr lang="en-US" sz="2800" dirty="0" smtClean="0"/>
              <a:t>different </a:t>
            </a:r>
            <a:r>
              <a:rPr lang="en-US" sz="2800" dirty="0"/>
              <a:t>from all algorithms in the literature.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 </a:t>
            </a:r>
            <a:r>
              <a:rPr lang="en-US" sz="2800" dirty="0"/>
              <a:t>new concept of </a:t>
            </a:r>
            <a:r>
              <a:rPr lang="en-US" sz="2800" dirty="0">
                <a:solidFill>
                  <a:srgbClr val="FF0000"/>
                </a:solidFill>
              </a:rPr>
              <a:t>correction function </a:t>
            </a:r>
            <a:r>
              <a:rPr lang="en-US" sz="2800" dirty="0"/>
              <a:t>based on one </a:t>
            </a:r>
            <a:r>
              <a:rPr lang="en-US" sz="2800" dirty="0" err="1"/>
              <a:t>ancilla</a:t>
            </a:r>
            <a:r>
              <a:rPr lang="en-US" sz="2800" dirty="0"/>
              <a:t> bit.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generic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dirty="0" smtClean="0"/>
              <a:t>modified </a:t>
            </a:r>
            <a:r>
              <a:rPr lang="en-US" sz="2800" dirty="0"/>
              <a:t>and upgraded in various ways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The  </a:t>
            </a:r>
            <a:r>
              <a:rPr lang="en-US" sz="2800" dirty="0">
                <a:solidFill>
                  <a:srgbClr val="FF0000"/>
                </a:solidFill>
              </a:rPr>
              <a:t>advantages</a:t>
            </a:r>
            <a:r>
              <a:rPr lang="en-US" sz="2400" dirty="0"/>
              <a:t> of </a:t>
            </a:r>
            <a:r>
              <a:rPr lang="en-US" sz="2400" dirty="0" smtClean="0"/>
              <a:t>CORREV </a:t>
            </a:r>
            <a:r>
              <a:rPr lang="en-US" sz="2400" dirty="0"/>
              <a:t>are the following: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dirty="0"/>
              <a:t>It uses the ESOP </a:t>
            </a:r>
            <a:r>
              <a:rPr lang="en-US" sz="2400" dirty="0" err="1"/>
              <a:t>minimizer</a:t>
            </a:r>
            <a:r>
              <a:rPr lang="en-US" sz="2400" dirty="0"/>
              <a:t>  software of very high quality of optimization, </a:t>
            </a:r>
            <a:endParaRPr lang="en-US" sz="2400" dirty="0" smtClean="0"/>
          </a:p>
          <a:p>
            <a:pPr lvl="1"/>
            <a:r>
              <a:rPr lang="en-US" sz="2000" dirty="0" smtClean="0"/>
              <a:t>thus </a:t>
            </a:r>
            <a:r>
              <a:rPr lang="en-US" sz="2000" dirty="0"/>
              <a:t>it includes a global minimization method for every </a:t>
            </a:r>
            <a:r>
              <a:rPr lang="en-US" sz="2000" dirty="0" err="1"/>
              <a:t>qubit</a:t>
            </a:r>
            <a:r>
              <a:rPr lang="en-US" sz="2000" dirty="0"/>
              <a:t> separately. </a:t>
            </a:r>
            <a:endParaRPr lang="en-US" sz="2000" dirty="0" smtClean="0"/>
          </a:p>
          <a:p>
            <a:pPr lvl="0"/>
            <a:r>
              <a:rPr lang="en-US" sz="2400" dirty="0" smtClean="0"/>
              <a:t>Global optimization was </a:t>
            </a:r>
            <a:r>
              <a:rPr lang="en-US" sz="2400" dirty="0"/>
              <a:t>missing </a:t>
            </a:r>
            <a:r>
              <a:rPr lang="en-US" sz="2400" u="sng" dirty="0"/>
              <a:t>in all previous approaches.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dirty="0"/>
              <a:t>CORREV  has the freedom to select the </a:t>
            </a:r>
            <a:r>
              <a:rPr lang="en-US" sz="2400" dirty="0" err="1"/>
              <a:t>qubits</a:t>
            </a:r>
            <a:r>
              <a:rPr lang="en-US" sz="2400" dirty="0"/>
              <a:t> of the array in arbitrary order when it creates the approximating functions. </a:t>
            </a:r>
            <a:endParaRPr lang="en-US" sz="2400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allows for various selection orders at each step, which combined with various ways of controlling ESOP minimize allows to create new variants in every run of the algorithm.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longer the program will be run, the better solutions it will potentially find.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2484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CORREV  </a:t>
            </a:r>
            <a:r>
              <a:rPr lang="en-US" sz="2400" dirty="0"/>
              <a:t>uses correction gates library</a:t>
            </a:r>
            <a:r>
              <a:rPr lang="en-US" sz="24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These gates can be optimized once forever and next reused. </a:t>
            </a:r>
            <a:endParaRPr lang="en-US" sz="1800" dirty="0" smtClean="0"/>
          </a:p>
          <a:p>
            <a:pPr lvl="1"/>
            <a:r>
              <a:rPr lang="en-US" sz="1800" dirty="0" smtClean="0"/>
              <a:t>They </a:t>
            </a:r>
            <a:r>
              <a:rPr lang="en-US" sz="1800" dirty="0"/>
              <a:t>can be optimized using MMD or any other software. </a:t>
            </a:r>
            <a:endParaRPr lang="en-US" sz="1800" dirty="0" smtClean="0"/>
          </a:p>
          <a:p>
            <a:pPr lvl="1"/>
            <a:r>
              <a:rPr lang="en-US" sz="1800" dirty="0" smtClean="0"/>
              <a:t>Two </a:t>
            </a:r>
            <a:r>
              <a:rPr lang="en-US" sz="1800" dirty="0"/>
              <a:t>variants of  correction gates exist, one with their own recognition part and output part, and other with only the output part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In the second case the ESOP minimize is used to create the global correction function.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dirty="0"/>
              <a:t>CORREV  can be combined with any ESOP </a:t>
            </a:r>
            <a:r>
              <a:rPr lang="en-US" sz="2400" dirty="0" err="1"/>
              <a:t>minimizer</a:t>
            </a:r>
            <a:r>
              <a:rPr lang="en-US" sz="2400" dirty="0"/>
              <a:t> that it calls  for minimization of </a:t>
            </a:r>
            <a:r>
              <a:rPr lang="en-US" sz="2400" dirty="0" err="1"/>
              <a:t>subfuctions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By processing of its stages CORREV may call various logic synthesis tools.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dirty="0"/>
              <a:t>Current concept of CORREV adds just one </a:t>
            </a:r>
            <a:r>
              <a:rPr lang="en-US" sz="2400" dirty="0" err="1"/>
              <a:t>ancilla</a:t>
            </a:r>
            <a:r>
              <a:rPr lang="en-US" sz="2400" dirty="0"/>
              <a:t> bit. </a:t>
            </a:r>
            <a:endParaRPr lang="en-US" sz="2400" dirty="0" smtClean="0"/>
          </a:p>
          <a:p>
            <a:pPr lvl="1"/>
            <a:r>
              <a:rPr lang="en-US" sz="1800" dirty="0" smtClean="0"/>
              <a:t>We </a:t>
            </a:r>
            <a:r>
              <a:rPr lang="en-US" sz="1800" dirty="0"/>
              <a:t>found on several examples that adding just one </a:t>
            </a:r>
            <a:r>
              <a:rPr lang="en-US" sz="1800" dirty="0" err="1"/>
              <a:t>ancilla</a:t>
            </a:r>
            <a:r>
              <a:rPr lang="en-US" sz="1800" dirty="0"/>
              <a:t> significantly reduces the length of the cascade. </a:t>
            </a:r>
            <a:endParaRPr lang="en-US" sz="1800" dirty="0" smtClean="0"/>
          </a:p>
          <a:p>
            <a:pPr lvl="1"/>
            <a:r>
              <a:rPr lang="en-US" sz="1800" dirty="0" smtClean="0"/>
              <a:t>I </a:t>
            </a:r>
            <a:r>
              <a:rPr lang="en-US" sz="1800" dirty="0"/>
              <a:t>will consider having two or three </a:t>
            </a:r>
            <a:r>
              <a:rPr lang="en-US" sz="1800" dirty="0" err="1"/>
              <a:t>ancilla</a:t>
            </a:r>
            <a:r>
              <a:rPr lang="en-US" sz="1800" dirty="0"/>
              <a:t> bits to see what improvement it may bring</a:t>
            </a:r>
            <a:r>
              <a:rPr lang="en-US" sz="1800" dirty="0" smtClean="0"/>
              <a:t>.</a:t>
            </a:r>
            <a:r>
              <a:rPr lang="en-US" sz="2400" dirty="0"/>
              <a:t>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3735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CORREV </a:t>
            </a:r>
            <a:r>
              <a:rPr lang="en-US" sz="2400" dirty="0"/>
              <a:t>algorithm always converges because the number of non-self-mapping </a:t>
            </a:r>
            <a:r>
              <a:rPr lang="en-US" sz="2400" dirty="0" err="1"/>
              <a:t>minterms</a:t>
            </a:r>
            <a:r>
              <a:rPr lang="en-US" sz="2400" dirty="0"/>
              <a:t> to be realized in the second stage is finite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Therefore in finite number of steps all correction gates for the second stage can be constructed. 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dirty="0"/>
              <a:t>The second stage of CORREV can be minimized using any algorithm for synthesis of reversible logic. </a:t>
            </a:r>
            <a:endParaRPr lang="en-US" sz="2400" dirty="0" smtClean="0"/>
          </a:p>
          <a:p>
            <a:pPr lvl="0"/>
            <a:r>
              <a:rPr lang="en-US" sz="2400" dirty="0" smtClean="0"/>
              <a:t>Thus </a:t>
            </a:r>
            <a:r>
              <a:rPr lang="en-US" sz="2400" dirty="0"/>
              <a:t>MMD, MMDS and all our algorithms presented in previous chapters can be used.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dirty="0"/>
              <a:t>Various tricks and heuristics discussed in chapters 4 and 5 and related to use of special gates can be added to CORREV algorithm.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373563"/>
          </a:xfrm>
        </p:spPr>
        <p:txBody>
          <a:bodyPr>
            <a:noAutofit/>
          </a:bodyPr>
          <a:lstStyle/>
          <a:p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/>
              <a:t>CORREV algorithm can work with </a:t>
            </a:r>
            <a:r>
              <a:rPr lang="en-US" sz="2000" b="1" i="1" dirty="0"/>
              <a:t>incomplete data</a:t>
            </a:r>
            <a:r>
              <a:rPr lang="en-US" sz="2000" dirty="0"/>
              <a:t> specifications as ESOP </a:t>
            </a:r>
            <a:r>
              <a:rPr lang="en-US" sz="2000" dirty="0" err="1"/>
              <a:t>minimizer</a:t>
            </a:r>
            <a:r>
              <a:rPr lang="en-US" sz="2000" dirty="0"/>
              <a:t> works with them.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a big advantage of CORREV as when functions have many don’t cares the algorithm has much freedom to realize many functions in the first stage as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1800" dirty="0"/>
              <a:t>EXOR-separable functions,</a:t>
            </a:r>
          </a:p>
          <a:p>
            <a:pPr lvl="1"/>
            <a:r>
              <a:rPr lang="en-US" sz="1800" dirty="0"/>
              <a:t> Functions close to EXOR-separable functions (small HD, etc</a:t>
            </a:r>
            <a:r>
              <a:rPr lang="en-US" sz="1800" dirty="0" smtClean="0"/>
              <a:t>),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which makes the remainder functions to include few </a:t>
            </a:r>
            <a:r>
              <a:rPr lang="en-US" sz="2000" dirty="0" err="1"/>
              <a:t>minterms</a:t>
            </a:r>
            <a:r>
              <a:rPr lang="en-US" sz="2000" dirty="0"/>
              <a:t> and have a small Hamming Distance.</a:t>
            </a:r>
          </a:p>
          <a:p>
            <a:pPr>
              <a:buNone/>
            </a:pP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stage can be realized with any algorithm. </a:t>
            </a:r>
            <a:endParaRPr lang="en-US" sz="2000" dirty="0" smtClean="0"/>
          </a:p>
          <a:p>
            <a:r>
              <a:rPr lang="en-US" sz="2000" dirty="0" smtClean="0"/>
              <a:t>More </a:t>
            </a:r>
            <a:r>
              <a:rPr lang="en-US" sz="2000" dirty="0"/>
              <a:t>than two stages are possible.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the first stage increases the number of self-mapping </a:t>
            </a:r>
            <a:r>
              <a:rPr lang="en-US" sz="2000" dirty="0" err="1"/>
              <a:t>minterms</a:t>
            </a:r>
            <a:r>
              <a:rPr lang="en-US" sz="2000" dirty="0"/>
              <a:t>, iterating the first stage may further increase the number of self-mapping </a:t>
            </a:r>
            <a:r>
              <a:rPr lang="en-US" sz="2000" dirty="0" err="1"/>
              <a:t>minterms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all </a:t>
            </a:r>
            <a:r>
              <a:rPr lang="en-US" sz="2000" dirty="0" err="1"/>
              <a:t>minterms</a:t>
            </a:r>
            <a:r>
              <a:rPr lang="en-US" sz="2000" dirty="0"/>
              <a:t> after repetitions of stage 1 become self-mapped, the algorithm terminates.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373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One </a:t>
            </a:r>
            <a:r>
              <a:rPr lang="en-US" sz="2000" dirty="0"/>
              <a:t>of  CORREV variants is to use the synthesis method for the first stage repeatedly to see if the number of </a:t>
            </a:r>
            <a:r>
              <a:rPr lang="en-US" sz="2000" dirty="0" err="1"/>
              <a:t>minterm</a:t>
            </a:r>
            <a:r>
              <a:rPr lang="en-US" sz="2000" dirty="0"/>
              <a:t> pairs reduces in each iteration.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 lvl="0"/>
            <a:r>
              <a:rPr lang="en-US" sz="2000" dirty="0"/>
              <a:t>Instead of using ESOP </a:t>
            </a:r>
            <a:r>
              <a:rPr lang="en-US" sz="2000" dirty="0" err="1"/>
              <a:t>minimizer</a:t>
            </a:r>
            <a:r>
              <a:rPr lang="en-US" sz="2000" dirty="0"/>
              <a:t> for every single-output function, we can use minimization methods for affine gates, PPRM circuits or any other method discussed in previous chapters.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 lvl="0"/>
            <a:r>
              <a:rPr lang="en-US" sz="2000" dirty="0"/>
              <a:t>In case of Multiple-Valued logic, chapter 8, we can use this algorithm with any MV CAD tool to synthesize gates in the first stage or distance gates (blocks) in the second stage. </a:t>
            </a:r>
            <a:endParaRPr lang="en-US" sz="2000" dirty="0" smtClean="0"/>
          </a:p>
          <a:p>
            <a:pPr lvl="0"/>
            <a:r>
              <a:rPr lang="en-US" sz="2000" dirty="0" smtClean="0"/>
              <a:t>The </a:t>
            </a:r>
            <a:r>
              <a:rPr lang="en-US" sz="2000" dirty="0"/>
              <a:t>trouble is only that we do not dispose a high quality GFSOP minimize as such CAD tool has been not constructed yet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At this point I see only one disadvantage of my approach – programming of the algorithm to include many of these methods may be complicated. </a:t>
            </a:r>
            <a:endParaRPr lang="en-US" sz="2000" dirty="0" smtClean="0"/>
          </a:p>
          <a:p>
            <a:r>
              <a:rPr lang="en-US" sz="2000" dirty="0" smtClean="0"/>
              <a:t>At </a:t>
            </a:r>
            <a:r>
              <a:rPr lang="en-US" sz="2000" dirty="0"/>
              <a:t>first I will implement only the basic version of the algorithm and I will compare it with MMD and the algorithm of Agrawal/Jha.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Definition 6.1.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582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 err="1" smtClean="0"/>
              <a:t>Exor</a:t>
            </a:r>
            <a:r>
              <a:rPr lang="en-US" u="sng" dirty="0" smtClean="0"/>
              <a:t>-separable </a:t>
            </a:r>
            <a:r>
              <a:rPr lang="en-US" u="sng" dirty="0"/>
              <a:t>function</a:t>
            </a:r>
            <a:r>
              <a:rPr lang="en-US" dirty="0"/>
              <a:t> is  a function that can be expressed in the form: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vi </a:t>
            </a:r>
            <a:r>
              <a:rPr lang="en-US" dirty="0">
                <a:sym typeface="Symbol"/>
              </a:rPr>
              <a:t></a:t>
            </a:r>
            <a:r>
              <a:rPr lang="en-US" dirty="0"/>
              <a:t> F(v1,..,vi-1, vi+1,…</a:t>
            </a:r>
            <a:r>
              <a:rPr lang="en-US" dirty="0" err="1"/>
              <a:t>vn</a:t>
            </a:r>
            <a:r>
              <a:rPr lang="en-US" dirty="0"/>
              <a:t>),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       vi</a:t>
            </a:r>
            <a:r>
              <a:rPr lang="en-US" dirty="0" smtClean="0"/>
              <a:t> </a:t>
            </a:r>
            <a:r>
              <a:rPr lang="en-US" dirty="0"/>
              <a:t>is its own primary input variable </a:t>
            </a:r>
            <a:r>
              <a:rPr lang="en-US" i="1" dirty="0"/>
              <a:t>vi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and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function </a:t>
            </a:r>
            <a:r>
              <a:rPr lang="en-US" dirty="0"/>
              <a:t>F is not a function of input </a:t>
            </a:r>
            <a:r>
              <a:rPr lang="en-US" i="1" dirty="0"/>
              <a:t>vi</a:t>
            </a:r>
            <a:r>
              <a:rPr lang="en-US" dirty="0"/>
              <a:t> and is a function of any subset of remaining variables from certain finite set of variables.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Two </a:t>
            </a:r>
            <a:r>
              <a:rPr lang="en-US" sz="2000" dirty="0"/>
              <a:t>main stages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first stage </a:t>
            </a:r>
            <a:r>
              <a:rPr lang="en-US" sz="2000" dirty="0"/>
              <a:t>of the method realizes approximately each of the output functions in the </a:t>
            </a:r>
            <a:r>
              <a:rPr lang="en-US" sz="2000" dirty="0" err="1"/>
              <a:t>exor</a:t>
            </a:r>
            <a:r>
              <a:rPr lang="en-US" sz="2000" dirty="0"/>
              <a:t>-separable form: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vi </a:t>
            </a:r>
            <a:r>
              <a:rPr lang="en-US" sz="2000" dirty="0">
                <a:sym typeface="Symbol"/>
              </a:rPr>
              <a:t></a:t>
            </a:r>
            <a:r>
              <a:rPr lang="en-US" sz="2000" dirty="0"/>
              <a:t> F(v1,..,vi-1, vi+1,…</a:t>
            </a:r>
            <a:r>
              <a:rPr lang="en-US" sz="2000" dirty="0" err="1"/>
              <a:t>vn</a:t>
            </a:r>
            <a:r>
              <a:rPr lang="en-US" sz="2000" dirty="0"/>
              <a:t>). 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formula means that a function is an </a:t>
            </a:r>
            <a:r>
              <a:rPr lang="en-US" sz="2000" dirty="0" err="1"/>
              <a:t>exor</a:t>
            </a:r>
            <a:r>
              <a:rPr lang="en-US" sz="2000" dirty="0"/>
              <a:t> of its own primary input variable </a:t>
            </a:r>
            <a:r>
              <a:rPr lang="en-US" sz="2000" i="1" dirty="0"/>
              <a:t>vi</a:t>
            </a:r>
            <a:r>
              <a:rPr lang="en-US" sz="2000" dirty="0"/>
              <a:t> and certain function of ( a subset of ) other primary inputs but not input </a:t>
            </a:r>
            <a:r>
              <a:rPr lang="en-US" sz="2000" i="1" dirty="0"/>
              <a:t>vi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means that this function can be realized as an ESOP initialized by vi and next built from Feynman and </a:t>
            </a:r>
            <a:r>
              <a:rPr lang="en-US" sz="2000" dirty="0" err="1"/>
              <a:t>Toffoli</a:t>
            </a:r>
            <a:r>
              <a:rPr lang="en-US" sz="2000" dirty="0"/>
              <a:t> gates all with EXOR in line vi-V</a:t>
            </a:r>
            <a:r>
              <a:rPr lang="en-US" sz="2000" baseline="-25000" dirty="0"/>
              <a:t>i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 lvl="0"/>
            <a:r>
              <a:rPr lang="en-US" sz="2000" dirty="0"/>
              <a:t>If the original function can be represented in this form, then the realization V</a:t>
            </a:r>
            <a:r>
              <a:rPr lang="en-US" sz="2000" baseline="-25000" dirty="0"/>
              <a:t>i</a:t>
            </a:r>
            <a:r>
              <a:rPr lang="en-US" sz="2000" dirty="0"/>
              <a:t> = vi </a:t>
            </a:r>
            <a:r>
              <a:rPr lang="en-US" sz="2000" dirty="0">
                <a:sym typeface="Symbol"/>
              </a:rPr>
              <a:t></a:t>
            </a:r>
            <a:r>
              <a:rPr lang="en-US" sz="2000" dirty="0"/>
              <a:t> F(v1,..,vi-1, vi+1,…</a:t>
            </a:r>
            <a:r>
              <a:rPr lang="en-US" sz="2000" dirty="0" err="1"/>
              <a:t>vn</a:t>
            </a:r>
            <a:r>
              <a:rPr lang="en-US" sz="2000" dirty="0"/>
              <a:t>)  is not an approximation but a function itself. </a:t>
            </a:r>
            <a:endParaRPr lang="en-US" sz="2000" dirty="0" smtClean="0"/>
          </a:p>
          <a:p>
            <a:pPr lvl="0"/>
            <a:r>
              <a:rPr lang="en-US" sz="2000" dirty="0" smtClean="0"/>
              <a:t>So </a:t>
            </a:r>
            <a:r>
              <a:rPr lang="en-US" sz="2000" dirty="0"/>
              <a:t>no correction function needs to be built for it. 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This </a:t>
            </a:r>
            <a:r>
              <a:rPr lang="en-US" sz="2000" dirty="0"/>
              <a:t>is good, so if possible we should find as many such output functions as possible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ideas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In </a:t>
            </a:r>
            <a:r>
              <a:rPr lang="en-US" dirty="0"/>
              <a:t>most cases, however, especially for completely specified functions, the original function V</a:t>
            </a:r>
            <a:r>
              <a:rPr lang="en-US" baseline="-25000" dirty="0"/>
              <a:t>i</a:t>
            </a:r>
            <a:r>
              <a:rPr lang="en-US" dirty="0"/>
              <a:t> (v1, v2, ,,, vi,… </a:t>
            </a:r>
            <a:r>
              <a:rPr lang="en-US" dirty="0" err="1"/>
              <a:t>vn</a:t>
            </a:r>
            <a:r>
              <a:rPr lang="en-US" dirty="0"/>
              <a:t>) cannot  be represented as above and the ESOP-minimized function is found to become some approximation of function V</a:t>
            </a:r>
            <a:r>
              <a:rPr lang="en-US" baseline="-25000" dirty="0"/>
              <a:t>i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smtClean="0"/>
              <a:t>There </a:t>
            </a:r>
            <a:r>
              <a:rPr lang="en-US" dirty="0"/>
              <a:t>are many ESOP forms that approximate this function. </a:t>
            </a:r>
            <a:endParaRPr lang="en-US" dirty="0" smtClean="0"/>
          </a:p>
          <a:p>
            <a:pPr lvl="0"/>
            <a:r>
              <a:rPr lang="en-US" dirty="0" smtClean="0"/>
              <a:t>Again </a:t>
            </a:r>
            <a:r>
              <a:rPr lang="en-US" dirty="0"/>
              <a:t>it is not clear which particular ESOP approximation is best, so I propose to use one that minimizes the HD. </a:t>
            </a:r>
            <a:endParaRPr lang="en-US" dirty="0" smtClean="0"/>
          </a:p>
          <a:p>
            <a:pPr lvl="0"/>
            <a:r>
              <a:rPr lang="en-US" dirty="0" smtClean="0"/>
              <a:t>But </a:t>
            </a:r>
            <a:r>
              <a:rPr lang="en-US" dirty="0"/>
              <a:t>it is an open issue, as there are many approximations with the same HD value.</a:t>
            </a:r>
          </a:p>
          <a:p>
            <a:pPr lvl="0"/>
            <a:r>
              <a:rPr lang="en-US" dirty="0"/>
              <a:t>This way, the reversible function is </a:t>
            </a:r>
            <a:r>
              <a:rPr lang="en-US" dirty="0">
                <a:solidFill>
                  <a:srgbClr val="FF0000"/>
                </a:solidFill>
              </a:rPr>
              <a:t>separated to two stages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first stage are ESOP approximation functions and the second stage are combined together all  remainder (residue) functions controlled by the single </a:t>
            </a:r>
            <a:r>
              <a:rPr lang="en-US" dirty="0" err="1"/>
              <a:t>ancilla</a:t>
            </a:r>
            <a:r>
              <a:rPr lang="en-US" dirty="0"/>
              <a:t> bit introduced to be used only in this stage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Thus the second stage of the method adds one </a:t>
            </a:r>
            <a:r>
              <a:rPr lang="en-US" dirty="0" err="1"/>
              <a:t>ancilla</a:t>
            </a:r>
            <a:r>
              <a:rPr lang="en-US" dirty="0"/>
              <a:t> bit to the cascade width to realize the reminder function of each output 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0"/>
            <a:ext cx="2590800" cy="2667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86200"/>
            <a:ext cx="9144000" cy="2971800"/>
          </a:xfrm>
        </p:spPr>
        <p:txBody>
          <a:bodyPr>
            <a:noAutofit/>
          </a:bodyPr>
          <a:lstStyle/>
          <a:p>
            <a:r>
              <a:rPr lang="en-US" sz="1600" i="1" dirty="0"/>
              <a:t>Figure 6.2.1. (a) A four-variable K-Map for output variable “A”. </a:t>
            </a:r>
            <a:endParaRPr lang="en-US" sz="1600" i="1" dirty="0" smtClean="0"/>
          </a:p>
          <a:p>
            <a:r>
              <a:rPr lang="en-US" sz="1600" i="1" dirty="0" smtClean="0"/>
              <a:t>The </a:t>
            </a:r>
            <a:r>
              <a:rPr lang="en-US" sz="1600" i="1" dirty="0"/>
              <a:t>pink (horizontal) group represents the input variable “a”. The green (vertical) group represents variable “d” which is </a:t>
            </a:r>
            <a:r>
              <a:rPr lang="en-US" sz="1600" i="1" dirty="0" err="1"/>
              <a:t>exored</a:t>
            </a:r>
            <a:r>
              <a:rPr lang="en-US" sz="1600" i="1" dirty="0"/>
              <a:t> using a Feynman gate with variable “a”. </a:t>
            </a:r>
            <a:endParaRPr lang="en-US" sz="1600" i="1" dirty="0" smtClean="0"/>
          </a:p>
          <a:p>
            <a:r>
              <a:rPr lang="en-US" sz="1600" i="1" dirty="0" smtClean="0"/>
              <a:t>Variable </a:t>
            </a:r>
            <a:r>
              <a:rPr lang="en-US" sz="1600" i="1" dirty="0"/>
              <a:t>“d” was selected in order to “realize” as many true </a:t>
            </a:r>
            <a:r>
              <a:rPr lang="en-US" sz="1600" i="1" dirty="0" err="1"/>
              <a:t>minterms</a:t>
            </a:r>
            <a:r>
              <a:rPr lang="en-US" sz="1600" i="1" dirty="0"/>
              <a:t> as possible. </a:t>
            </a:r>
            <a:endParaRPr lang="en-US" sz="1600" i="1" dirty="0" smtClean="0"/>
          </a:p>
          <a:p>
            <a:r>
              <a:rPr lang="en-US" sz="1600" i="1" dirty="0" smtClean="0"/>
              <a:t>Let </a:t>
            </a:r>
            <a:r>
              <a:rPr lang="en-US" sz="1600" i="1" dirty="0"/>
              <a:t>us observe that with this choice, true </a:t>
            </a:r>
            <a:r>
              <a:rPr lang="en-US" sz="1600" i="1" dirty="0" err="1"/>
              <a:t>minterms</a:t>
            </a:r>
            <a:r>
              <a:rPr lang="en-US" sz="1600" i="1" dirty="0"/>
              <a:t> 0001, 0011, 0101, 0111, 1000 and 1010 as well as false </a:t>
            </a:r>
            <a:r>
              <a:rPr lang="en-US" sz="1600" i="1" dirty="0" err="1"/>
              <a:t>minterms</a:t>
            </a:r>
            <a:r>
              <a:rPr lang="en-US" sz="1600" i="1" dirty="0"/>
              <a:t> 1101, 1111and 1011 are realized. </a:t>
            </a:r>
            <a:endParaRPr lang="en-US" sz="1600" i="1" dirty="0" smtClean="0"/>
          </a:p>
          <a:p>
            <a:r>
              <a:rPr lang="en-US" sz="1600" i="1" dirty="0" smtClean="0"/>
              <a:t>Observe </a:t>
            </a:r>
            <a:r>
              <a:rPr lang="en-US" sz="1600" i="1" dirty="0"/>
              <a:t>that the remaining </a:t>
            </a:r>
            <a:r>
              <a:rPr lang="en-US" sz="1600" i="1" dirty="0" err="1"/>
              <a:t>minterms</a:t>
            </a:r>
            <a:r>
              <a:rPr lang="en-US" sz="1600" i="1" dirty="0"/>
              <a:t>, 0010, 1001, 1100, and 1110 should be realized in the reminder of this function</a:t>
            </a:r>
            <a:r>
              <a:rPr lang="en-US" sz="1600" i="1" dirty="0" smtClean="0"/>
              <a:t>.</a:t>
            </a:r>
          </a:p>
          <a:p>
            <a:r>
              <a:rPr lang="en-US" sz="1600" i="1" dirty="0" smtClean="0"/>
              <a:t>(</a:t>
            </a:r>
            <a:r>
              <a:rPr lang="en-US" sz="1600" i="1" dirty="0"/>
              <a:t>b) the </a:t>
            </a:r>
            <a:r>
              <a:rPr lang="en-US" sz="1600" i="1" dirty="0" err="1"/>
              <a:t>KMap</a:t>
            </a:r>
            <a:r>
              <a:rPr lang="en-US" sz="1600" i="1" dirty="0"/>
              <a:t> of function </a:t>
            </a:r>
            <a:r>
              <a:rPr lang="en-US" sz="1600" i="1" dirty="0" err="1"/>
              <a:t>a</a:t>
            </a:r>
            <a:r>
              <a:rPr lang="en-US" sz="1600" i="1" dirty="0" err="1">
                <a:sym typeface="Symbol"/>
              </a:rPr>
              <a:t></a:t>
            </a:r>
            <a:r>
              <a:rPr lang="en-US" sz="1600" i="1" dirty="0" err="1"/>
              <a:t>d</a:t>
            </a:r>
            <a:r>
              <a:rPr lang="en-US" sz="1600" i="1" dirty="0"/>
              <a:t> found by ESOP </a:t>
            </a:r>
            <a:r>
              <a:rPr lang="en-US" sz="1600" i="1" dirty="0" err="1"/>
              <a:t>minimizer</a:t>
            </a:r>
            <a:r>
              <a:rPr lang="en-US" sz="1600" i="1" dirty="0"/>
              <a:t> as an approximation, </a:t>
            </a:r>
            <a:endParaRPr lang="en-US" sz="1600" i="1" dirty="0" smtClean="0"/>
          </a:p>
          <a:p>
            <a:r>
              <a:rPr lang="en-US" sz="1600" i="1" dirty="0" smtClean="0"/>
              <a:t>(</a:t>
            </a:r>
            <a:r>
              <a:rPr lang="en-US" sz="1600" i="1" dirty="0"/>
              <a:t>c) the reminder function found by </a:t>
            </a:r>
            <a:r>
              <a:rPr lang="en-US" sz="1600" i="1" dirty="0" err="1"/>
              <a:t>EXORing</a:t>
            </a:r>
            <a:r>
              <a:rPr lang="en-US" sz="1600" i="1" dirty="0"/>
              <a:t> functions from Fig. 6.2.1a and Fig. 6.2.1b.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0" y="0"/>
          <a:ext cx="5293086" cy="3733800"/>
        </p:xfrm>
        <a:graphic>
          <a:graphicData uri="http://schemas.openxmlformats.org/presentationml/2006/ole">
            <p:oleObj spid="_x0000_s39937" name="Visio" r:id="rId3" imgW="4752213" imgH="334632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i="1" dirty="0"/>
              <a:t>Figure 6.2.2.  The circuit under realization after creating the first gate, A1=a </a:t>
            </a:r>
            <a:r>
              <a:rPr lang="en-US" i="1" dirty="0">
                <a:sym typeface="Symbol"/>
              </a:rPr>
              <a:t></a:t>
            </a:r>
            <a:r>
              <a:rPr lang="en-US" i="1" dirty="0"/>
              <a:t> 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5181600" cy="493776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816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INPUT1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"/>
                        <a:ea typeface="Times New Roman"/>
                      </a:endParaRPr>
                    </a:p>
                  </a:txBody>
                  <a:tcPr marL="32662" marR="32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A1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c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32662" marR="32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2484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# of Yellow Cells:     4/16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990600"/>
            <a:ext cx="350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 smtClean="0"/>
              <a:t>  Table </a:t>
            </a:r>
            <a:r>
              <a:rPr lang="en-US" sz="2400" i="1" dirty="0"/>
              <a:t>6.2.2. </a:t>
            </a: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r>
              <a:rPr lang="en-US" sz="2400" i="1" dirty="0" smtClean="0"/>
              <a:t>  The </a:t>
            </a:r>
            <a:r>
              <a:rPr lang="en-US" sz="2400" i="1" dirty="0"/>
              <a:t>truth table of the remainder function where the inputs are A1, b, c and d and the outputs are 1 for all yellow </a:t>
            </a:r>
            <a:r>
              <a:rPr lang="en-US" sz="2400" i="1" dirty="0" err="1"/>
              <a:t>minterms</a:t>
            </a:r>
            <a:r>
              <a:rPr lang="en-US" sz="2400" i="1" dirty="0"/>
              <a:t>, and zero otherwise. </a:t>
            </a: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en-US" sz="2400" i="1" dirty="0" smtClean="0"/>
              <a:t> This </a:t>
            </a:r>
            <a:r>
              <a:rPr lang="en-US" sz="2400" i="1" dirty="0"/>
              <a:t>function has only four yellow rows, which means four true </a:t>
            </a:r>
            <a:r>
              <a:rPr lang="en-US" sz="2400" i="1" dirty="0" err="1"/>
              <a:t>minterms</a:t>
            </a:r>
            <a:r>
              <a:rPr lang="en-US" sz="2400" i="1" dirty="0"/>
              <a:t> to be realized in the first quantum wire a-A.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2072</Words>
  <Application>Microsoft Office PowerPoint</Application>
  <PresentationFormat>On-screen Show (4:3)</PresentationFormat>
  <Paragraphs>586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Chapter 6</vt:lpstr>
      <vt:lpstr>New algorithm with a single ancilla bit</vt:lpstr>
      <vt:lpstr>Slide 3</vt:lpstr>
      <vt:lpstr>Definition 6.1.</vt:lpstr>
      <vt:lpstr>Main ideas</vt:lpstr>
      <vt:lpstr>Main ideas cont</vt:lpstr>
      <vt:lpstr>First function</vt:lpstr>
      <vt:lpstr>Slide 8</vt:lpstr>
      <vt:lpstr>Slide 9</vt:lpstr>
      <vt:lpstr>Figure 6.2.3.  A K-Map for variable  “B”.  The horizontal pink group represents the input variable  “b”.</vt:lpstr>
      <vt:lpstr>Slide 11</vt:lpstr>
      <vt:lpstr>Slide 12</vt:lpstr>
      <vt:lpstr>Figure 6.2.5. A K-Map for variable  “C”.</vt:lpstr>
      <vt:lpstr>Slide 14</vt:lpstr>
      <vt:lpstr>Slide 15</vt:lpstr>
      <vt:lpstr>Figure 6.2.7.  A K-Map for variable “D”.</vt:lpstr>
      <vt:lpstr>Slide 17</vt:lpstr>
      <vt:lpstr>Separation of minterm mappings to self-mappings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Final circuit obtained with the new method</vt:lpstr>
      <vt:lpstr>New Variants:</vt:lpstr>
      <vt:lpstr>Variant with a global correction function</vt:lpstr>
      <vt:lpstr>6.3. Conclusions on CORREV</vt:lpstr>
      <vt:lpstr>Slide 34</vt:lpstr>
      <vt:lpstr>Slide 35</vt:lpstr>
      <vt:lpstr>Slide 36</vt:lpstr>
      <vt:lpstr>Slide 37</vt:lpstr>
      <vt:lpstr>Slide 38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mperkows</dc:creator>
  <cp:lastModifiedBy>mperkows</cp:lastModifiedBy>
  <cp:revision>8</cp:revision>
  <dcterms:created xsi:type="dcterms:W3CDTF">2008-08-11T22:57:31Z</dcterms:created>
  <dcterms:modified xsi:type="dcterms:W3CDTF">2008-08-12T00:04:26Z</dcterms:modified>
</cp:coreProperties>
</file>