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lhe\Documents\Gil\Thinkful\Modules\Excel\CAPSTONE_1_G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lhe\Documents\Gil\Thinkful\Modules\Excel\CAPSTONE_1_G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lhe\Documents\Gil\Thinkful\Modules\Excel\CAPSTONE_1_G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Profit by Car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Storyboard!$F$4</c:f>
              <c:strCache>
                <c:ptCount val="1"/>
                <c:pt idx="0">
                  <c:v>Average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Storyboard!$B$5:$B$14</c:f>
              <c:strCache>
                <c:ptCount val="10"/>
                <c:pt idx="0">
                  <c:v>Lotus Evora</c:v>
                </c:pt>
                <c:pt idx="1">
                  <c:v>Pontiac G5</c:v>
                </c:pt>
                <c:pt idx="2">
                  <c:v>Dodge Ram Van B250</c:v>
                </c:pt>
                <c:pt idx="3">
                  <c:v>Volkswagen CC</c:v>
                </c:pt>
                <c:pt idx="4">
                  <c:v>Audi 4000CS Quattro</c:v>
                </c:pt>
                <c:pt idx="5">
                  <c:v>Dodge D150 Club</c:v>
                </c:pt>
                <c:pt idx="6">
                  <c:v>Plymouth Volare</c:v>
                </c:pt>
                <c:pt idx="7">
                  <c:v>Saturn Relay</c:v>
                </c:pt>
                <c:pt idx="8">
                  <c:v>Audi 5000CS</c:v>
                </c:pt>
                <c:pt idx="9">
                  <c:v>Daewoo Nubira</c:v>
                </c:pt>
              </c:strCache>
            </c:strRef>
          </c:cat>
          <c:val>
            <c:numRef>
              <c:f>Storyboard!$F$5:$F$14</c:f>
              <c:numCache>
                <c:formatCode>_("$"* #,##0.00_);_("$"* \(#,##0.00\);_("$"* "-"??_);_(@_)</c:formatCode>
                <c:ptCount val="10"/>
                <c:pt idx="0">
                  <c:v>14116.279999999999</c:v>
                </c:pt>
                <c:pt idx="1">
                  <c:v>11933.4</c:v>
                </c:pt>
                <c:pt idx="2">
                  <c:v>11653.52</c:v>
                </c:pt>
                <c:pt idx="3">
                  <c:v>11351.12</c:v>
                </c:pt>
                <c:pt idx="4">
                  <c:v>10975.84</c:v>
                </c:pt>
                <c:pt idx="5">
                  <c:v>-564.28000000000065</c:v>
                </c:pt>
                <c:pt idx="6">
                  <c:v>-1120.3199999999997</c:v>
                </c:pt>
                <c:pt idx="7">
                  <c:v>-1296.7600000000002</c:v>
                </c:pt>
                <c:pt idx="8">
                  <c:v>-2806.7999999999993</c:v>
                </c:pt>
                <c:pt idx="9">
                  <c:v>-4106.92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1D-4613-B2FF-1C1C8C51F6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57784816"/>
        <c:axId val="226994256"/>
      </c:barChart>
      <c:catAx>
        <c:axId val="15778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994256"/>
        <c:crosses val="autoZero"/>
        <c:auto val="1"/>
        <c:lblAlgn val="ctr"/>
        <c:lblOffset val="100"/>
        <c:noMultiLvlLbl val="0"/>
      </c:catAx>
      <c:valAx>
        <c:axId val="22699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8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Revenue by Season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Storyboard!$C$22</c:f>
              <c:strCache>
                <c:ptCount val="1"/>
                <c:pt idx="0">
                  <c:v>Total 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B9-4B45-A599-D5A367C5FB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B9-4B45-A599-D5A367C5FB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B9-4B45-A599-D5A367C5FB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B9-4B45-A599-D5A367C5FB69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91440" tIns="91440" rIns="91440" bIns="9144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Storyboard!$B$23:$B$26</c:f>
              <c:strCache>
                <c:ptCount val="4"/>
                <c:pt idx="0">
                  <c:v>Fall</c:v>
                </c:pt>
                <c:pt idx="1">
                  <c:v>Spring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Storyboard!$C$23:$C$26</c:f>
              <c:numCache>
                <c:formatCode>_("$"* #,##0.00_);_("$"* \(#,##0.00\);_("$"* "-"??_);_(@_)</c:formatCode>
                <c:ptCount val="4"/>
                <c:pt idx="0">
                  <c:v>7489951.9999999991</c:v>
                </c:pt>
                <c:pt idx="1">
                  <c:v>13401578.000000004</c:v>
                </c:pt>
                <c:pt idx="2">
                  <c:v>20169251</c:v>
                </c:pt>
                <c:pt idx="3">
                  <c:v>11769425.999999996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7B9-4B45-A599-D5A367C5FB6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Storyboard!$C$37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Storyboard!$B$38:$B$42</c:f>
              <c:strCache>
                <c:ptCount val="5"/>
                <c:pt idx="0">
                  <c:v>Texas</c:v>
                </c:pt>
                <c:pt idx="1">
                  <c:v>California</c:v>
                </c:pt>
                <c:pt idx="2">
                  <c:v>Florida</c:v>
                </c:pt>
                <c:pt idx="3">
                  <c:v>District of Columbia</c:v>
                </c:pt>
                <c:pt idx="4">
                  <c:v>North Carolina</c:v>
                </c:pt>
              </c:strCache>
            </c:strRef>
          </c:cat>
          <c:val>
            <c:numRef>
              <c:f>Storyboard!$C$38:$C$42</c:f>
              <c:numCache>
                <c:formatCode>_("$"* #,##0.00_);_("$"* \(#,##0.00\);_("$"* "-"??_);_(@_)</c:formatCode>
                <c:ptCount val="5"/>
                <c:pt idx="0">
                  <c:v>10653531</c:v>
                </c:pt>
                <c:pt idx="1">
                  <c:v>8499830</c:v>
                </c:pt>
                <c:pt idx="2">
                  <c:v>4271244</c:v>
                </c:pt>
                <c:pt idx="3">
                  <c:v>3187750</c:v>
                </c:pt>
                <c:pt idx="4">
                  <c:v>3176439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1-4D3D-BD4F-125C51B7B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8873056"/>
        <c:axId val="1098870176"/>
      </c:barChart>
      <c:catAx>
        <c:axId val="109887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870176"/>
        <c:crosses val="autoZero"/>
        <c:auto val="1"/>
        <c:lblAlgn val="ctr"/>
        <c:lblOffset val="100"/>
        <c:noMultiLvlLbl val="0"/>
      </c:catAx>
      <c:valAx>
        <c:axId val="109887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87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84E9E6-B01A-4DEE-B1B0-57CAC11894F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9E6-B01A-4DEE-B1B0-57CAC11894F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5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84E9E6-B01A-4DEE-B1B0-57CAC11894F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9E6-B01A-4DEE-B1B0-57CAC11894F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84E9E6-B01A-4DEE-B1B0-57CAC11894F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8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9E6-B01A-4DEE-B1B0-57CAC11894F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9E6-B01A-4DEE-B1B0-57CAC11894F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9E6-B01A-4DEE-B1B0-57CAC11894F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9E6-B01A-4DEE-B1B0-57CAC11894F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84E9E6-B01A-4DEE-B1B0-57CAC11894F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9E6-B01A-4DEE-B1B0-57CAC11894F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884E9E6-B01A-4DEE-B1B0-57CAC11894F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1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684F0-F970-F7CF-001D-F0610A2C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1" r="17129" b="-1"/>
          <a:stretch/>
        </p:blipFill>
        <p:spPr>
          <a:xfrm>
            <a:off x="8646" y="8636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7916F-271C-4D56-AEDE-0309D1746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75C176-BB0F-4087-B339-FC37356C0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8B010-3DEB-75C6-5DDE-54EA17CAB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Lariat profit 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D7FC2-D043-49E0-8893-98AF8C682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89524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Created for Lariat board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Created by gilbert Hernandez</a:t>
            </a:r>
          </a:p>
        </p:txBody>
      </p:sp>
    </p:spTree>
    <p:extLst>
      <p:ext uri="{BB962C8B-B14F-4D97-AF65-F5344CB8AC3E}">
        <p14:creationId xmlns:p14="http://schemas.microsoft.com/office/powerpoint/2010/main" val="6619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936A-02EA-B2A1-A9E7-11B03555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9561-64D0-B4EA-6BE8-873CCC6C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Review Courses of Action (COA) to increase profit</a:t>
            </a:r>
          </a:p>
          <a:p>
            <a:endParaRPr lang="en-US" sz="2800" dirty="0"/>
          </a:p>
          <a:p>
            <a:r>
              <a:rPr lang="en-US" sz="2800" dirty="0"/>
              <a:t>Current Situation</a:t>
            </a:r>
          </a:p>
          <a:p>
            <a:endParaRPr lang="en-US" sz="2800" dirty="0"/>
          </a:p>
          <a:p>
            <a:r>
              <a:rPr lang="en-US" sz="2800" dirty="0"/>
              <a:t>Recommendation for immediate impact</a:t>
            </a:r>
          </a:p>
        </p:txBody>
      </p:sp>
    </p:spTree>
    <p:extLst>
      <p:ext uri="{BB962C8B-B14F-4D97-AF65-F5344CB8AC3E}">
        <p14:creationId xmlns:p14="http://schemas.microsoft.com/office/powerpoint/2010/main" val="273930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FBF6-2339-F027-E4CE-A314A24E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Courses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2091-D04A-EBC6-4384-6452E07B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COA 1: Change the fleet to capitalize on profitable vehicles.</a:t>
            </a:r>
          </a:p>
          <a:p>
            <a:endParaRPr lang="en-US" sz="2800" dirty="0"/>
          </a:p>
          <a:p>
            <a:r>
              <a:rPr lang="en-US" sz="2800" dirty="0"/>
              <a:t>COA 2:  Maximize profit based on season.</a:t>
            </a:r>
          </a:p>
          <a:p>
            <a:endParaRPr lang="en-US" sz="2800" dirty="0"/>
          </a:p>
          <a:p>
            <a:r>
              <a:rPr lang="en-US" sz="2800" dirty="0"/>
              <a:t>COA 3:  Compare revenue by branches and state.</a:t>
            </a:r>
          </a:p>
        </p:txBody>
      </p:sp>
    </p:spTree>
    <p:extLst>
      <p:ext uri="{BB962C8B-B14F-4D97-AF65-F5344CB8AC3E}">
        <p14:creationId xmlns:p14="http://schemas.microsoft.com/office/powerpoint/2010/main" val="268875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DA6F6-F3BF-5D0F-5B77-423518FC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Current situation 1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Profitable cars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A4C6969-D919-8573-56A7-7321852D5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514388"/>
              </p:ext>
            </p:extLst>
          </p:nvPr>
        </p:nvGraphicFramePr>
        <p:xfrm>
          <a:off x="771440" y="1047665"/>
          <a:ext cx="6834511" cy="5030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3B6289-7EDF-3AFB-584D-83E48F8A7F04}"/>
              </a:ext>
            </a:extLst>
          </p:cNvPr>
          <p:cNvSpPr txBox="1"/>
          <p:nvPr/>
        </p:nvSpPr>
        <p:spPr>
          <a:xfrm>
            <a:off x="8042147" y="3914411"/>
            <a:ext cx="3703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Numerous cars are having a </a:t>
            </a:r>
          </a:p>
          <a:p>
            <a:r>
              <a:rPr lang="en-US" sz="2400" dirty="0">
                <a:solidFill>
                  <a:schemeClr val="bg1"/>
                </a:solidFill>
              </a:rPr>
              <a:t>negative impact on profit. If sold, Lariat can purchase a top revenue vehicle while maintaining or reducing expenses.</a:t>
            </a:r>
          </a:p>
        </p:txBody>
      </p:sp>
    </p:spTree>
    <p:extLst>
      <p:ext uri="{BB962C8B-B14F-4D97-AF65-F5344CB8AC3E}">
        <p14:creationId xmlns:p14="http://schemas.microsoft.com/office/powerpoint/2010/main" val="126374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CC2A2-FA85-F644-8420-D1E291B8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Current situation 2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Seasonal profits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FCA9AF-6135-4853-A75F-13135B6EE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00692"/>
              </p:ext>
            </p:extLst>
          </p:nvPr>
        </p:nvGraphicFramePr>
        <p:xfrm>
          <a:off x="771440" y="1047665"/>
          <a:ext cx="5547758" cy="498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E0D69B-99D5-6B21-F669-04344B915CC8}"/>
              </a:ext>
            </a:extLst>
          </p:cNvPr>
          <p:cNvSpPr txBox="1"/>
          <p:nvPr/>
        </p:nvSpPr>
        <p:spPr>
          <a:xfrm>
            <a:off x="6891130" y="4253948"/>
            <a:ext cx="485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Slight increase in price during the highest demand summer months would increase revenue.</a:t>
            </a:r>
          </a:p>
        </p:txBody>
      </p:sp>
    </p:spTree>
    <p:extLst>
      <p:ext uri="{BB962C8B-B14F-4D97-AF65-F5344CB8AC3E}">
        <p14:creationId xmlns:p14="http://schemas.microsoft.com/office/powerpoint/2010/main" val="327665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AF889-EE2A-7E5F-7A3A-EEBB01A5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Current situation 3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Revenue by state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84BC1B-36E0-73C7-71CB-CE298D62A4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274224"/>
              </p:ext>
            </p:extLst>
          </p:nvPr>
        </p:nvGraphicFramePr>
        <p:xfrm>
          <a:off x="771440" y="1047665"/>
          <a:ext cx="6834511" cy="5030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775354-69EB-4E94-FDD0-5E04CAE72B4D}"/>
              </a:ext>
            </a:extLst>
          </p:cNvPr>
          <p:cNvSpPr txBox="1"/>
          <p:nvPr/>
        </p:nvSpPr>
        <p:spPr>
          <a:xfrm>
            <a:off x="8155709" y="3869080"/>
            <a:ext cx="3445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Increase in branch locations in highest producing states could increase revenue.</a:t>
            </a:r>
          </a:p>
        </p:txBody>
      </p:sp>
    </p:spTree>
    <p:extLst>
      <p:ext uri="{BB962C8B-B14F-4D97-AF65-F5344CB8AC3E}">
        <p14:creationId xmlns:p14="http://schemas.microsoft.com/office/powerpoint/2010/main" val="392020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3607-5BC3-24F2-31BF-A7F0C28B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DCF0-DC61-792D-1E61-C974B7A7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immediate revenue, increase rental price during peak season.</a:t>
            </a:r>
          </a:p>
          <a:p>
            <a:endParaRPr lang="en-US" sz="2400" dirty="0"/>
          </a:p>
          <a:p>
            <a:r>
              <a:rPr lang="en-US" sz="2400" dirty="0"/>
              <a:t>For sustained revenue, change fleet composition.</a:t>
            </a:r>
          </a:p>
          <a:p>
            <a:endParaRPr lang="en-US" sz="2400" dirty="0"/>
          </a:p>
          <a:p>
            <a:r>
              <a:rPr lang="en-US" sz="2400" dirty="0"/>
              <a:t>For long term revenue stream, expand by adding branches to highest demand states.</a:t>
            </a:r>
          </a:p>
        </p:txBody>
      </p:sp>
    </p:spTree>
    <p:extLst>
      <p:ext uri="{BB962C8B-B14F-4D97-AF65-F5344CB8AC3E}">
        <p14:creationId xmlns:p14="http://schemas.microsoft.com/office/powerpoint/2010/main" val="26018415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187</TotalTime>
  <Words>181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Dividend</vt:lpstr>
      <vt:lpstr>Lariat profit proposals</vt:lpstr>
      <vt:lpstr>Agenda</vt:lpstr>
      <vt:lpstr>Courses of action</vt:lpstr>
      <vt:lpstr>Current situation 1  Profitable cars</vt:lpstr>
      <vt:lpstr>Current situation 2  Seasonal profits</vt:lpstr>
      <vt:lpstr>Current situation 3  Revenue by state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profit proposals</dc:title>
  <dc:creator>Gilbert Hernandez</dc:creator>
  <cp:lastModifiedBy>Gilbert Hernandez</cp:lastModifiedBy>
  <cp:revision>3</cp:revision>
  <dcterms:created xsi:type="dcterms:W3CDTF">2023-04-08T03:16:02Z</dcterms:created>
  <dcterms:modified xsi:type="dcterms:W3CDTF">2023-12-30T17:25:55Z</dcterms:modified>
</cp:coreProperties>
</file>