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9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3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6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6A2AFE-9E8E-4D8D-842C-64925C2F80B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A8E12C-FB99-4809-BFA6-D9BBE754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endarr.com/united-states/seasons-of-the-year-in-the-united-states/" TargetMode="External"/><Relationship Id="rId2" Type="http://schemas.openxmlformats.org/officeDocument/2006/relationships/hyperlink" Target="https://www.kaggle.com/datasets/utkarshx27/movie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5BF0-2918-A392-1887-F2D63A4A6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Revenue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2AFF-B56B-283A-DCC6-E9A812F72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gilbert Hernandez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CD556-FC9A-2A6E-8B1F-6C6B49001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4" t="3946" r="1790" b="2376"/>
          <a:stretch/>
        </p:blipFill>
        <p:spPr>
          <a:xfrm>
            <a:off x="6690767" y="1238314"/>
            <a:ext cx="3289846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9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C1AA-469E-54CD-7F2D-AE58CF04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7C4E-EB31-B5D7-6130-70473A52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positive correlation between budget and revenue and there exists evidence of significant statistical relationship between budget and revenue.</a:t>
            </a:r>
          </a:p>
          <a:p>
            <a:pPr lvl="1"/>
            <a:r>
              <a:rPr lang="en-US" dirty="0"/>
              <a:t>Even though there is a moderate correlation strength, it does not signify a direct variation of growth.</a:t>
            </a:r>
          </a:p>
          <a:p>
            <a:pPr lvl="1"/>
            <a:r>
              <a:rPr lang="en-US" dirty="0"/>
              <a:t>More money in budget does not equate to higher revenue.</a:t>
            </a:r>
          </a:p>
          <a:p>
            <a:pPr lvl="1"/>
            <a:endParaRPr lang="en-US" dirty="0"/>
          </a:p>
          <a:p>
            <a:r>
              <a:rPr lang="en-US" dirty="0"/>
              <a:t>Movies released in the summer season has no direct effect on revenue.</a:t>
            </a:r>
          </a:p>
          <a:p>
            <a:pPr lvl="1"/>
            <a:r>
              <a:rPr lang="en-US" dirty="0"/>
              <a:t>More analysis is needed to determine if there is a season with a significant effect on revenue.</a:t>
            </a:r>
          </a:p>
        </p:txBody>
      </p:sp>
    </p:spTree>
    <p:extLst>
      <p:ext uri="{BB962C8B-B14F-4D97-AF65-F5344CB8AC3E}">
        <p14:creationId xmlns:p14="http://schemas.microsoft.com/office/powerpoint/2010/main" val="246889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7CC-EE71-C090-058C-1FD46DCB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3793-0FF0-1566-E55D-5ACB68E2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(n.d.). Movie Dataset: Budgets, Genres, Insights. Kaggle.com. Retrieved July 18, 2023, from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https://www.kaggle.com/datasets/utkarshx27/movies-dataset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(n.d.). Seasons of the Year in the United States. Calendarr.com. Retrieved July 18, 2023, from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https://www.calendarr.com/united-states/seasons-of-the-year-in-the-united-states/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5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0013-B21D-D5BA-D75F-A80B1645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B92F-259B-6593-794B-B588B0E0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Movie success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General Data</a:t>
            </a:r>
          </a:p>
          <a:p>
            <a:r>
              <a:rPr lang="en-US" dirty="0"/>
              <a:t>Statistical Process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Bonus</a:t>
            </a:r>
          </a:p>
          <a:p>
            <a:r>
              <a:rPr lang="en-US" dirty="0"/>
              <a:t>Findings &amp; Recommendations</a:t>
            </a:r>
          </a:p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411547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DF49-DD6C-2618-687C-85C0A95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Movie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7792-ECF1-1B4F-BFA3-8C30BD4E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success is often defined as revenue.</a:t>
            </a:r>
          </a:p>
          <a:p>
            <a:endParaRPr lang="en-US" dirty="0"/>
          </a:p>
          <a:p>
            <a:r>
              <a:rPr lang="en-US" dirty="0"/>
              <a:t>What is the specific effect of budget to determine success?</a:t>
            </a:r>
          </a:p>
          <a:p>
            <a:pPr lvl="1"/>
            <a:r>
              <a:rPr lang="en-US" dirty="0"/>
              <a:t>“The more you put in the more you get out.”</a:t>
            </a:r>
          </a:p>
          <a:p>
            <a:endParaRPr lang="en-US" dirty="0"/>
          </a:p>
          <a:p>
            <a:r>
              <a:rPr lang="en-US" dirty="0"/>
              <a:t>Summer is known as the “vacation season”. Does it have an impact on movie success?</a:t>
            </a:r>
          </a:p>
        </p:txBody>
      </p:sp>
    </p:spTree>
    <p:extLst>
      <p:ext uri="{BB962C8B-B14F-4D97-AF65-F5344CB8AC3E}">
        <p14:creationId xmlns:p14="http://schemas.microsoft.com/office/powerpoint/2010/main" val="194270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26F0-D8A1-1EB7-0441-6867782D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D6C8-64E8-AF36-B055-94C5DC7F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77671"/>
            <a:ext cx="9611658" cy="3460376"/>
          </a:xfrm>
        </p:spPr>
        <p:txBody>
          <a:bodyPr>
            <a:normAutofit/>
          </a:bodyPr>
          <a:lstStyle/>
          <a:p>
            <a:r>
              <a:rPr lang="en-US" dirty="0"/>
              <a:t>Analysis 1: Budget and Revenue</a:t>
            </a:r>
          </a:p>
          <a:p>
            <a:pPr lvl="1"/>
            <a:r>
              <a:rPr lang="en-US" dirty="0"/>
              <a:t>Null </a:t>
            </a:r>
            <a:r>
              <a:rPr lang="en-US" dirty="0" err="1"/>
              <a:t>Hyp</a:t>
            </a:r>
            <a:r>
              <a:rPr lang="en-US" dirty="0"/>
              <a:t> 1 (Ho):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is no positive, direct variation between budget and revenue.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Alternate </a:t>
            </a:r>
            <a:r>
              <a:rPr lang="en-US" dirty="0" err="1">
                <a:solidFill>
                  <a:srgbClr val="000000"/>
                </a:solidFill>
              </a:rPr>
              <a:t>Hyp</a:t>
            </a:r>
            <a:r>
              <a:rPr lang="en-US" dirty="0">
                <a:solidFill>
                  <a:srgbClr val="000000"/>
                </a:solidFill>
              </a:rPr>
              <a:t> 1 (Ha):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is a positive, direct variation between budget and revenue.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-----------------------------------------------------------------------------------------------------------------</a:t>
            </a:r>
          </a:p>
          <a:p>
            <a:r>
              <a:rPr lang="en-US" dirty="0">
                <a:solidFill>
                  <a:srgbClr val="000000"/>
                </a:solidFill>
              </a:rPr>
              <a:t>Analysis 2: Summer Release and Revenue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Null </a:t>
            </a:r>
            <a:r>
              <a:rPr lang="en-US" dirty="0" err="1">
                <a:solidFill>
                  <a:srgbClr val="000000"/>
                </a:solidFill>
              </a:rPr>
              <a:t>Hyp</a:t>
            </a:r>
            <a:r>
              <a:rPr lang="en-US" dirty="0">
                <a:solidFill>
                  <a:srgbClr val="000000"/>
                </a:solidFill>
              </a:rPr>
              <a:t> 2 (Ho):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Movies released in the summer months have no impact on revenue.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Alternate </a:t>
            </a:r>
            <a:r>
              <a:rPr lang="en-US" dirty="0" err="1">
                <a:solidFill>
                  <a:srgbClr val="000000"/>
                </a:solidFill>
              </a:rPr>
              <a:t>Hyp</a:t>
            </a:r>
            <a:r>
              <a:rPr lang="en-US" dirty="0">
                <a:solidFill>
                  <a:srgbClr val="000000"/>
                </a:solidFill>
              </a:rPr>
              <a:t> 2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Ha): Movies released in the summer months have an impact on revenue.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61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DB38-BFD7-C2F6-7657-ACC24A64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8C70-126A-C857-4C16-87C3F325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94" y="2277035"/>
            <a:ext cx="9979211" cy="4276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provided by Kaggle.com, “Movie Dataset: Budgets, Genres, Insights”</a:t>
            </a:r>
          </a:p>
          <a:p>
            <a:pPr lvl="1"/>
            <a:r>
              <a:rPr lang="en-US" dirty="0"/>
              <a:t>Budget &amp; Revenue are integers</a:t>
            </a:r>
          </a:p>
          <a:p>
            <a:pPr lvl="1"/>
            <a:r>
              <a:rPr lang="en-US" dirty="0"/>
              <a:t>Release Date is in year-month-day</a:t>
            </a:r>
          </a:p>
          <a:p>
            <a:pPr lvl="1"/>
            <a:r>
              <a:rPr lang="en-US" dirty="0"/>
              <a:t>Total of 4802 listed movies from 1916 to 2017</a:t>
            </a:r>
          </a:p>
          <a:p>
            <a:pPr lvl="1"/>
            <a:r>
              <a:rPr lang="en-US" dirty="0"/>
              <a:t>Budget range: $0 – 380,000,000</a:t>
            </a:r>
          </a:p>
          <a:p>
            <a:pPr lvl="1"/>
            <a:r>
              <a:rPr lang="en-US" dirty="0"/>
              <a:t>Revenue range: $0 – 2,787,965,087</a:t>
            </a:r>
          </a:p>
          <a:p>
            <a:pPr lvl="1"/>
            <a:endParaRPr lang="en-US" dirty="0"/>
          </a:p>
          <a:p>
            <a:r>
              <a:rPr lang="en-US" dirty="0"/>
              <a:t>Only movies released in 2011 and newer are used.</a:t>
            </a:r>
          </a:p>
          <a:p>
            <a:r>
              <a:rPr lang="en-US" dirty="0"/>
              <a:t>Drop all movies whose budget or revenue are 0.</a:t>
            </a:r>
          </a:p>
          <a:p>
            <a:pPr lvl="1"/>
            <a:r>
              <a:rPr lang="en-US" dirty="0"/>
              <a:t>Total of 785 usable movie data</a:t>
            </a:r>
          </a:p>
          <a:p>
            <a:pPr lvl="1"/>
            <a:r>
              <a:rPr lang="en-US" dirty="0"/>
              <a:t>Budget range: $10 - 380,000,000</a:t>
            </a:r>
          </a:p>
          <a:p>
            <a:pPr lvl="1"/>
            <a:r>
              <a:rPr lang="en-US" dirty="0"/>
              <a:t>Revenue range: $11 – 1,519,557,910</a:t>
            </a:r>
          </a:p>
        </p:txBody>
      </p:sp>
    </p:spTree>
    <p:extLst>
      <p:ext uri="{BB962C8B-B14F-4D97-AF65-F5344CB8AC3E}">
        <p14:creationId xmlns:p14="http://schemas.microsoft.com/office/powerpoint/2010/main" val="250801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3B09-A387-CECF-1028-91CC38DE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6BFE-BA11-25AF-CFE0-73AB205D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1: Budget &amp; Revenue</a:t>
            </a:r>
          </a:p>
          <a:p>
            <a:pPr lvl="1"/>
            <a:r>
              <a:rPr lang="en-US" dirty="0"/>
              <a:t>Create a scatterplot to see the relationship of these values</a:t>
            </a:r>
          </a:p>
          <a:p>
            <a:pPr lvl="1"/>
            <a:r>
              <a:rPr lang="en-US" dirty="0"/>
              <a:t>Calculate the correlation coefficient to determine how strong a line of best fit</a:t>
            </a:r>
          </a:p>
          <a:p>
            <a:pPr lvl="1"/>
            <a:r>
              <a:rPr lang="en-US" dirty="0"/>
              <a:t>Calculate the p-value to determine if null </a:t>
            </a:r>
            <a:r>
              <a:rPr lang="en-US" dirty="0" err="1"/>
              <a:t>hyp</a:t>
            </a:r>
            <a:r>
              <a:rPr lang="en-US" dirty="0"/>
              <a:t> is rejected (&lt; 0.05)</a:t>
            </a:r>
          </a:p>
          <a:p>
            <a:pPr lvl="1"/>
            <a:endParaRPr lang="en-US" dirty="0"/>
          </a:p>
          <a:p>
            <a:r>
              <a:rPr lang="en-US" dirty="0"/>
              <a:t>Analysis 2: Summer release &amp; Revenue</a:t>
            </a:r>
          </a:p>
          <a:p>
            <a:pPr lvl="1"/>
            <a:r>
              <a:rPr lang="en-US" dirty="0"/>
              <a:t>Create a box plot to see comparison of distribution</a:t>
            </a:r>
          </a:p>
          <a:p>
            <a:pPr lvl="1"/>
            <a:r>
              <a:rPr lang="en-US" dirty="0"/>
              <a:t>Calculate the p-value using the Mann-Whitney test</a:t>
            </a:r>
          </a:p>
        </p:txBody>
      </p:sp>
    </p:spTree>
    <p:extLst>
      <p:ext uri="{BB962C8B-B14F-4D97-AF65-F5344CB8AC3E}">
        <p14:creationId xmlns:p14="http://schemas.microsoft.com/office/powerpoint/2010/main" val="273793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6203F-652E-4E16-131D-EB59CD9D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Analysis 1: Budget &amp;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64DD5-196C-73D4-0CB5-097131DF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5" y="571500"/>
            <a:ext cx="7030668" cy="44117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E42C-08AE-45FA-D873-D4947579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2120900"/>
            <a:ext cx="3537561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Significant data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509 movies under $50M budget (65%)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Average revenue $163.5 million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Correlation coefficient 0.778</a:t>
            </a:r>
          </a:p>
          <a:p>
            <a:r>
              <a:rPr lang="en-US" dirty="0">
                <a:solidFill>
                  <a:srgbClr val="FFFFFF"/>
                </a:solidFill>
              </a:rPr>
              <a:t>P-value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1.63e -160 &lt; 0.05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C48B7A-41E3-7583-B0EF-EA304670694A}"/>
              </a:ext>
            </a:extLst>
          </p:cNvPr>
          <p:cNvSpPr txBox="1">
            <a:spLocks/>
          </p:cNvSpPr>
          <p:nvPr/>
        </p:nvSpPr>
        <p:spPr>
          <a:xfrm>
            <a:off x="4867835" y="5152580"/>
            <a:ext cx="6900829" cy="1303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Reject null hypothesis of no positive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There </a:t>
            </a: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en-US" dirty="0">
                <a:solidFill>
                  <a:schemeClr val="bg1"/>
                </a:solidFill>
              </a:rPr>
              <a:t> statistical evidence that the budget has a positive correlation with revenue.</a:t>
            </a:r>
          </a:p>
        </p:txBody>
      </p:sp>
    </p:spTree>
    <p:extLst>
      <p:ext uri="{BB962C8B-B14F-4D97-AF65-F5344CB8AC3E}">
        <p14:creationId xmlns:p14="http://schemas.microsoft.com/office/powerpoint/2010/main" val="366099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ADA2D-026C-BD1D-47F4-7468636A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Analysis 2: Summer Movie &amp;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D7F0-0021-0315-EB25-1060B193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26" y="382692"/>
            <a:ext cx="5911353" cy="46699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BC52-48F9-67CE-6061-A4757A7C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2224595"/>
            <a:ext cx="366398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Significant data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133 summer movies (17%)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652 non-summer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Average revenue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Summer: $194.2 million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Non-summer: $153.3 million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P-value 0.513 &gt; 0.05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1E2DD-35BD-42C6-6B38-1DB82AEE71E2}"/>
              </a:ext>
            </a:extLst>
          </p:cNvPr>
          <p:cNvSpPr txBox="1">
            <a:spLocks/>
          </p:cNvSpPr>
          <p:nvPr/>
        </p:nvSpPr>
        <p:spPr>
          <a:xfrm>
            <a:off x="4867835" y="5152580"/>
            <a:ext cx="6900829" cy="13032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Failed to reject the null hypothesis of no difference in summer release</a:t>
            </a:r>
          </a:p>
          <a:p>
            <a:r>
              <a:rPr lang="en-US" dirty="0">
                <a:solidFill>
                  <a:schemeClr val="bg1"/>
                </a:solidFill>
              </a:rPr>
              <a:t>There </a:t>
            </a:r>
            <a:r>
              <a:rPr lang="en-US" b="1" dirty="0">
                <a:solidFill>
                  <a:schemeClr val="bg1"/>
                </a:solidFill>
              </a:rPr>
              <a:t>IS NO</a:t>
            </a:r>
            <a:r>
              <a:rPr lang="en-US" dirty="0">
                <a:solidFill>
                  <a:schemeClr val="bg1"/>
                </a:solidFill>
              </a:rPr>
              <a:t> statistical evidence that releasing a movie in summer will result in higher revenue.</a:t>
            </a:r>
          </a:p>
        </p:txBody>
      </p:sp>
    </p:spTree>
    <p:extLst>
      <p:ext uri="{BB962C8B-B14F-4D97-AF65-F5344CB8AC3E}">
        <p14:creationId xmlns:p14="http://schemas.microsoft.com/office/powerpoint/2010/main" val="265607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8C45A-71EA-9B12-9619-8BE102A5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9219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EBEBEB"/>
                </a:solidFill>
              </a:rPr>
              <a:t>Bonus: Budget, Revenue &amp; Summer Releases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89010-7888-6320-1B99-E8417DE5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407678"/>
            <a:ext cx="6391533" cy="404264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D6AA-45AE-A946-BE01-FB43DAE4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3506770"/>
            <a:ext cx="3421415" cy="2513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Correlation coefficient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summer movies: 0.78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Non-summer: 0.78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654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366</TotalTime>
  <Words>616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Movie Revenue</vt:lpstr>
      <vt:lpstr>Overview</vt:lpstr>
      <vt:lpstr>Impact of Movie Success</vt:lpstr>
      <vt:lpstr>Hypotheses</vt:lpstr>
      <vt:lpstr>Data Set</vt:lpstr>
      <vt:lpstr>Statistical Process</vt:lpstr>
      <vt:lpstr>Analysis 1: Budget &amp; Revenue</vt:lpstr>
      <vt:lpstr>Analysis 2: Summer Movie &amp; Revenue</vt:lpstr>
      <vt:lpstr>Bonus: Budget, Revenue &amp; Summer Releases</vt:lpstr>
      <vt:lpstr>Findings &amp; 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Revenue</dc:title>
  <dc:creator>Gilbert Hernandez</dc:creator>
  <cp:lastModifiedBy>Gilbert Hernandez</cp:lastModifiedBy>
  <cp:revision>4</cp:revision>
  <dcterms:created xsi:type="dcterms:W3CDTF">2023-07-21T16:51:26Z</dcterms:created>
  <dcterms:modified xsi:type="dcterms:W3CDTF">2023-07-21T23:00:42Z</dcterms:modified>
</cp:coreProperties>
</file>