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lhe\Documents\Gil\Thinkful\Modules\Capstone%202\Housing_Prices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lhe\Documents\Gil\Thinkful\Modules\Capstone%202\Housing_Prices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'New vs Older'!$L$13:$M$13</c:f>
                <c:numCache>
                  <c:formatCode>General</c:formatCode>
                  <c:ptCount val="2"/>
                  <c:pt idx="0">
                    <c:v>12261.316894782762</c:v>
                  </c:pt>
                  <c:pt idx="1">
                    <c:v>3224.0666939699067</c:v>
                  </c:pt>
                </c:numCache>
              </c:numRef>
            </c:plus>
            <c:minus>
              <c:numRef>
                <c:f>'New vs Older'!$L$12:$M$12</c:f>
                <c:numCache>
                  <c:formatCode>General</c:formatCode>
                  <c:ptCount val="2"/>
                  <c:pt idx="0">
                    <c:v>12261.316894782762</c:v>
                  </c:pt>
                  <c:pt idx="1">
                    <c:v>3224.0666939699067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'New vs Older'!$L$6:$M$6</c:f>
              <c:strCache>
                <c:ptCount val="2"/>
                <c:pt idx="0">
                  <c:v>2006-2010</c:v>
                </c:pt>
                <c:pt idx="1">
                  <c:v>2005 &amp; Older</c:v>
                </c:pt>
              </c:strCache>
            </c:strRef>
          </c:cat>
          <c:val>
            <c:numRef>
              <c:f>'New vs Older'!$L$7:$M$7</c:f>
              <c:numCache>
                <c:formatCode>_("$"* #,##0.00_);_("$"* \(#,##0.00\);_("$"* "-"??_);_(@_)</c:formatCode>
                <c:ptCount val="2"/>
                <c:pt idx="0">
                  <c:v>269909.18354430381</c:v>
                </c:pt>
                <c:pt idx="1">
                  <c:v>170122.34639016897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7-4DAA-BC6E-98730015C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026000"/>
        <c:axId val="1551026480"/>
      </c:barChart>
      <c:catAx>
        <c:axId val="155102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026480"/>
        <c:crosses val="autoZero"/>
        <c:auto val="1"/>
        <c:lblAlgn val="ctr"/>
        <c:lblOffset val="100"/>
        <c:noMultiLvlLbl val="0"/>
      </c:catAx>
      <c:valAx>
        <c:axId val="1551026480"/>
        <c:scaling>
          <c:orientation val="minMax"/>
        </c:scaling>
        <c:delete val="0"/>
        <c:axPos val="l"/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02600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'Pool vs No Pool'!$L$13:$M$13</c:f>
                <c:numCache>
                  <c:formatCode>General</c:formatCode>
                  <c:ptCount val="2"/>
                  <c:pt idx="0">
                    <c:v>151350.1119439344</c:v>
                  </c:pt>
                  <c:pt idx="1">
                    <c:v>3984.8697936926819</c:v>
                  </c:pt>
                </c:numCache>
              </c:numRef>
            </c:plus>
            <c:minus>
              <c:numRef>
                <c:f>'Pool vs No Pool'!$L$12:$M$12</c:f>
                <c:numCache>
                  <c:formatCode>General</c:formatCode>
                  <c:ptCount val="2"/>
                  <c:pt idx="0">
                    <c:v>151350.1119439344</c:v>
                  </c:pt>
                  <c:pt idx="1">
                    <c:v>3984.8697936926819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'Pool vs No Pool'!$L$6:$M$6</c:f>
              <c:strCache>
                <c:ptCount val="2"/>
                <c:pt idx="0">
                  <c:v>Pool</c:v>
                </c:pt>
                <c:pt idx="1">
                  <c:v>No Pool</c:v>
                </c:pt>
              </c:strCache>
            </c:strRef>
          </c:cat>
          <c:val>
            <c:numRef>
              <c:f>'Pool vs No Pool'!$L$7:$M$7</c:f>
              <c:numCache>
                <c:formatCode>_("$"* #,##0.00_);_("$"* \(#,##0.00\);_("$"* "-"??_);_(@_)</c:formatCode>
                <c:ptCount val="2"/>
                <c:pt idx="0">
                  <c:v>288138.57142857142</c:v>
                </c:pt>
                <c:pt idx="1">
                  <c:v>180404.66345492084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0-483C-9A9C-2117AA656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2206272"/>
        <c:axId val="1492202432"/>
      </c:barChart>
      <c:catAx>
        <c:axId val="149220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202432"/>
        <c:crosses val="autoZero"/>
        <c:auto val="1"/>
        <c:lblAlgn val="ctr"/>
        <c:lblOffset val="100"/>
        <c:noMultiLvlLbl val="0"/>
      </c:catAx>
      <c:valAx>
        <c:axId val="1492202432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20627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4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48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9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77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0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8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1241-5589-44DF-AB03-19C22871D42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AD4F08-C8AA-4FB7-8D89-3AC3BE67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downsize.com/when-are-houses-considered-ol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218A-55C9-C031-250D-01C5A7C99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 Investing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AC5A0-C139-37F5-FF06-8F0FCB929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Prepared by Gilbert Hernandez</a:t>
            </a:r>
          </a:p>
        </p:txBody>
      </p:sp>
    </p:spTree>
    <p:extLst>
      <p:ext uri="{BB962C8B-B14F-4D97-AF65-F5344CB8AC3E}">
        <p14:creationId xmlns:p14="http://schemas.microsoft.com/office/powerpoint/2010/main" val="248247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299C-41BF-4A32-8890-591CB133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 of Home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D810-F835-9DFD-96B0-801609CE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Where should investments be used to maximize profit?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houses, within last 5 years, as defined by Morten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Storgaard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his article “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When Are Houses Considered “Old?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Houses with pools.</a:t>
            </a:r>
          </a:p>
        </p:txBody>
      </p:sp>
    </p:spTree>
    <p:extLst>
      <p:ext uri="{BB962C8B-B14F-4D97-AF65-F5344CB8AC3E}">
        <p14:creationId xmlns:p14="http://schemas.microsoft.com/office/powerpoint/2010/main" val="280392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0CE4-63F2-A1E2-8467-95365643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910" y="391886"/>
            <a:ext cx="8911687" cy="128089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F466-7D9F-E430-316C-46C50A60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4" y="1240971"/>
            <a:ext cx="9326880" cy="52251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Null Hypothesis 1 (Ho):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difference in average pricing of newer homes compared to older houses.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Alternate Hypothesis 1 (Ha)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average price of newer homes are significantly higher than older homes.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Null Hypothesis 2 (Ho):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difference in average pricing of homes with or without a pool.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Alternate Hypothesis 2 (Ha)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average price of homes with a pool is significantly higher than without a pool.</a:t>
            </a:r>
          </a:p>
        </p:txBody>
      </p:sp>
    </p:spTree>
    <p:extLst>
      <p:ext uri="{BB962C8B-B14F-4D97-AF65-F5344CB8AC3E}">
        <p14:creationId xmlns:p14="http://schemas.microsoft.com/office/powerpoint/2010/main" val="30151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0889-4BC5-3F4E-9558-39D8E7A6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7486-8DC8-763C-5D85-FC2DB652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5678"/>
            <a:ext cx="8915400" cy="41955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Housing data from Kaggle.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1460 Residential homes in Ames, Iowa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Year of homes built: 1872 – 2010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Sizes of pools:  0 – 738 sq ft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Sale price range:  $34,900 - $755,000</a:t>
            </a:r>
          </a:p>
        </p:txBody>
      </p:sp>
    </p:spTree>
    <p:extLst>
      <p:ext uri="{BB962C8B-B14F-4D97-AF65-F5344CB8AC3E}">
        <p14:creationId xmlns:p14="http://schemas.microsoft.com/office/powerpoint/2010/main" val="266888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3D22-DDD8-BFCE-61DD-BA3D1EA8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CEB7-6838-7AA3-F14C-7CA2163D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66164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New vs Old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New houses are built between 2006-2010.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Older houses are built on 2005 and older.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Pool vs No Pool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Having a pool is any size pool.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 pool has a size of 0.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Conduct independent one-tail t-test statistical analyses to determine if there is a statistically significant difference in pricing between age of house and pool on property.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p-value is &lt; 0.05, then will reject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241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05F28-3754-8AFE-8EED-F547CA05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0080"/>
            <a:ext cx="2708672" cy="22350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of Age of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25EE-76DE-F7BD-1D81-92B6CA28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6777" y="4581427"/>
            <a:ext cx="7596343" cy="19860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Reject the null hypothesis.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statistical evidence that the pricing of newer houses is higher than older houses.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31705-9EE3-E8B5-0E2D-37251D6DD3CD}"/>
              </a:ext>
            </a:extLst>
          </p:cNvPr>
          <p:cNvSpPr txBox="1">
            <a:spLocks/>
          </p:cNvSpPr>
          <p:nvPr/>
        </p:nvSpPr>
        <p:spPr>
          <a:xfrm>
            <a:off x="649226" y="3003176"/>
            <a:ext cx="2708672" cy="268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data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158 New Houses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1302 Old Houses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p-value 5.59E-28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Mean difference of $100K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35386B9-481D-AA38-AF35-792CF45A0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148661"/>
              </p:ext>
            </p:extLst>
          </p:nvPr>
        </p:nvGraphicFramePr>
        <p:xfrm>
          <a:off x="3976776" y="640079"/>
          <a:ext cx="7565997" cy="393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71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245D7-8EE9-D8C9-FE09-C687498F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0081"/>
            <a:ext cx="2697291" cy="269700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of Houses with &amp; without a Pool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BDCD-56FB-97C2-573A-FF319843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685" y="4538972"/>
            <a:ext cx="7604434" cy="167894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Failed to reject the null hypothesis.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 NO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statistical evidence that there is a significant difference in house prices based on pool.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FE0147-64D8-D709-C4F2-CC1FC5301024}"/>
              </a:ext>
            </a:extLst>
          </p:cNvPr>
          <p:cNvSpPr txBox="1">
            <a:spLocks/>
          </p:cNvSpPr>
          <p:nvPr/>
        </p:nvSpPr>
        <p:spPr>
          <a:xfrm>
            <a:off x="649226" y="3003176"/>
            <a:ext cx="2708672" cy="268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data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 Houses with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1453 Houses w/o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p-value 0.11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Mean difference of $108K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17177F6-67B1-A1DA-C837-07A923446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382882"/>
              </p:ext>
            </p:extLst>
          </p:nvPr>
        </p:nvGraphicFramePr>
        <p:xfrm>
          <a:off x="3968684" y="640081"/>
          <a:ext cx="7604433" cy="3894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37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466C-11DE-ACC2-CE66-F0D7B558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CED8-54A9-74A3-F1B2-B0E68200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statistical analysis shows a significant difference in average price between newer and older houses but not between houses with pools.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 in investing in newer houses, within 5 years.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More data is needed to give a more accurate statistical determination of houses with pools.</a:t>
            </a:r>
          </a:p>
        </p:txBody>
      </p:sp>
    </p:spTree>
    <p:extLst>
      <p:ext uri="{BB962C8B-B14F-4D97-AF65-F5344CB8AC3E}">
        <p14:creationId xmlns:p14="http://schemas.microsoft.com/office/powerpoint/2010/main" val="20948177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542</TotalTime>
  <Words>393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Home Investing</vt:lpstr>
      <vt:lpstr>Impact of Home Pricing</vt:lpstr>
      <vt:lpstr>Hypotheses</vt:lpstr>
      <vt:lpstr>Data</vt:lpstr>
      <vt:lpstr>Process</vt:lpstr>
      <vt:lpstr>Analysis of Age of House</vt:lpstr>
      <vt:lpstr>Analysis of Houses with &amp; without a Pool</vt:lpstr>
      <vt:lpstr>Conclusion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Investing</dc:title>
  <dc:creator>Gilbert Hernandez</dc:creator>
  <cp:lastModifiedBy>Gilbert Hernandez</cp:lastModifiedBy>
  <cp:revision>6</cp:revision>
  <dcterms:created xsi:type="dcterms:W3CDTF">2023-06-22T20:17:29Z</dcterms:created>
  <dcterms:modified xsi:type="dcterms:W3CDTF">2023-06-28T19:51:19Z</dcterms:modified>
</cp:coreProperties>
</file>