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4"/>
  </p:notesMasterIdLst>
  <p:sldIdLst>
    <p:sldId id="257" r:id="rId5"/>
    <p:sldId id="262" r:id="rId6"/>
    <p:sldId id="261" r:id="rId7"/>
    <p:sldId id="265" r:id="rId8"/>
    <p:sldId id="264" r:id="rId9"/>
    <p:sldId id="266" r:id="rId10"/>
    <p:sldId id="270"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344529"/>
    <a:srgbClr val="2B3922"/>
    <a:srgbClr val="2E3722"/>
    <a:srgbClr val="FCF7F1"/>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97" autoAdjust="0"/>
    <p:restoredTop sz="83780" autoAdjust="0"/>
  </p:normalViewPr>
  <p:slideViewPr>
    <p:cSldViewPr snapToGrid="0">
      <p:cViewPr>
        <p:scale>
          <a:sx n="67" d="100"/>
          <a:sy n="67"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Data extraction and Cleansing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Transformation of Data</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Python, </a:t>
          </a:r>
          <a:r>
            <a:rPr lang="en-US" dirty="0" err="1"/>
            <a:t>postgres</a:t>
          </a:r>
          <a:r>
            <a:rPr lang="en-US" dirty="0"/>
            <a:t>, flask, D.3</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Data extraction and Cleansing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Transformation of Data</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Python, </a:t>
          </a:r>
          <a:r>
            <a:rPr lang="en-US" sz="2300" kern="1200" dirty="0" err="1"/>
            <a:t>postgres</a:t>
          </a:r>
          <a:r>
            <a:rPr lang="en-US" sz="2300" kern="1200" dirty="0"/>
            <a:t>, flask, D.3</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6525D-D7BF-4E26-BF22-22EC09806E4A}" type="datetimeFigureOut">
              <a:rPr lang="en-US" smtClean="0"/>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9569D-6643-4C6A-8656-56AD3C565319}" type="slidenum">
              <a:rPr lang="en-US" smtClean="0"/>
              <a:t>‹#›</a:t>
            </a:fld>
            <a:endParaRPr lang="en-US"/>
          </a:p>
        </p:txBody>
      </p:sp>
    </p:spTree>
    <p:extLst>
      <p:ext uri="{BB962C8B-B14F-4D97-AF65-F5344CB8AC3E}">
        <p14:creationId xmlns:p14="http://schemas.microsoft.com/office/powerpoint/2010/main" val="111972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process that we utilized to produce our output. </a:t>
            </a:r>
          </a:p>
          <a:p>
            <a:pPr marL="171450" indent="-171450">
              <a:buFont typeface="Arial" panose="020B0604020202020204" pitchFamily="34" charset="0"/>
              <a:buChar char="•"/>
            </a:pPr>
            <a:r>
              <a:rPr lang="en-US" dirty="0"/>
              <a:t>Prepare a 10-minute presentation that lays out your theme, coding approach, data munging techniques, and final visualization</a:t>
            </a:r>
          </a:p>
          <a:p>
            <a:pPr marL="171450" indent="-171450">
              <a:buFont typeface="Arial" panose="020B0604020202020204" pitchFamily="34" charset="0"/>
              <a:buChar char="•"/>
            </a:pPr>
            <a:r>
              <a:rPr lang="en-US" dirty="0"/>
              <a:t>Connected </a:t>
            </a:r>
            <a:r>
              <a:rPr lang="en-US" dirty="0" err="1"/>
              <a:t>PostGres</a:t>
            </a:r>
            <a:r>
              <a:rPr lang="en-US" dirty="0"/>
              <a:t> to Flask to and Flask to JS – The JS is actually what goes through to the HTML file.</a:t>
            </a:r>
          </a:p>
          <a:p>
            <a:pPr marL="171450" indent="-171450">
              <a:buFont typeface="Arial" panose="020B0604020202020204" pitchFamily="34" charset="0"/>
              <a:buChar char="•"/>
            </a:pPr>
            <a:r>
              <a:rPr lang="en-US" dirty="0"/>
              <a:t>We used </a:t>
            </a:r>
            <a:r>
              <a:rPr lang="en-US" dirty="0" err="1"/>
              <a:t>Plotly</a:t>
            </a:r>
            <a:r>
              <a:rPr lang="en-US" dirty="0"/>
              <a:t>, </a:t>
            </a:r>
            <a:r>
              <a:rPr lang="en-US" dirty="0" err="1"/>
              <a:t>Cloropleth</a:t>
            </a:r>
            <a:r>
              <a:rPr lang="en-US" dirty="0"/>
              <a:t> Maps, and JavaScript to create graphical figures and interactive dashboards with D.3</a:t>
            </a:r>
          </a:p>
        </p:txBody>
      </p:sp>
      <p:sp>
        <p:nvSpPr>
          <p:cNvPr id="4" name="Slide Number Placeholder 3"/>
          <p:cNvSpPr>
            <a:spLocks noGrp="1"/>
          </p:cNvSpPr>
          <p:nvPr>
            <p:ph type="sldNum" sz="quarter" idx="5"/>
          </p:nvPr>
        </p:nvSpPr>
        <p:spPr/>
        <p:txBody>
          <a:bodyPr/>
          <a:lstStyle/>
          <a:p>
            <a:fld id="{9979569D-6643-4C6A-8656-56AD3C565319}" type="slidenum">
              <a:rPr lang="en-US" smtClean="0"/>
              <a:t>3</a:t>
            </a:fld>
            <a:endParaRPr lang="en-US"/>
          </a:p>
        </p:txBody>
      </p:sp>
    </p:spTree>
    <p:extLst>
      <p:ext uri="{BB962C8B-B14F-4D97-AF65-F5344CB8AC3E}">
        <p14:creationId xmlns:p14="http://schemas.microsoft.com/office/powerpoint/2010/main" val="156263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fatality ratio for the East coast. Places like Vermont, New Hampshire, Delaware, and Maine where the population is vastly different from NJ and NY the fatality ratio is very good in comparison to their east coast bredren NY, PA, CT, NJ. </a:t>
            </a:r>
          </a:p>
        </p:txBody>
      </p:sp>
      <p:sp>
        <p:nvSpPr>
          <p:cNvPr id="4" name="Slide Number Placeholder 3"/>
          <p:cNvSpPr>
            <a:spLocks noGrp="1"/>
          </p:cNvSpPr>
          <p:nvPr>
            <p:ph type="sldNum" sz="quarter" idx="5"/>
          </p:nvPr>
        </p:nvSpPr>
        <p:spPr/>
        <p:txBody>
          <a:bodyPr/>
          <a:lstStyle/>
          <a:p>
            <a:fld id="{9979569D-6643-4C6A-8656-56AD3C565319}" type="slidenum">
              <a:rPr lang="en-US" smtClean="0"/>
              <a:t>4</a:t>
            </a:fld>
            <a:endParaRPr lang="en-US"/>
          </a:p>
        </p:txBody>
      </p:sp>
    </p:spTree>
    <p:extLst>
      <p:ext uri="{BB962C8B-B14F-4D97-AF65-F5344CB8AC3E}">
        <p14:creationId xmlns:p14="http://schemas.microsoft.com/office/powerpoint/2010/main" val="183341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increase for NY – You can see throughout the summer and into November NY made great strides against the virus.</a:t>
            </a:r>
          </a:p>
          <a:p>
            <a:r>
              <a:rPr lang="en-US" dirty="0"/>
              <a:t>A sudden peek came about when the holiday season hit and the new year began. Its almost like were going backwards in NY</a:t>
            </a:r>
          </a:p>
        </p:txBody>
      </p:sp>
      <p:sp>
        <p:nvSpPr>
          <p:cNvPr id="4" name="Slide Number Placeholder 3"/>
          <p:cNvSpPr>
            <a:spLocks noGrp="1"/>
          </p:cNvSpPr>
          <p:nvPr>
            <p:ph type="sldNum" sz="quarter" idx="5"/>
          </p:nvPr>
        </p:nvSpPr>
        <p:spPr/>
        <p:txBody>
          <a:bodyPr/>
          <a:lstStyle/>
          <a:p>
            <a:fld id="{9979569D-6643-4C6A-8656-56AD3C565319}" type="slidenum">
              <a:rPr lang="en-US" smtClean="0"/>
              <a:t>5</a:t>
            </a:fld>
            <a:endParaRPr lang="en-US"/>
          </a:p>
        </p:txBody>
      </p:sp>
    </p:spTree>
    <p:extLst>
      <p:ext uri="{BB962C8B-B14F-4D97-AF65-F5344CB8AC3E}">
        <p14:creationId xmlns:p14="http://schemas.microsoft.com/office/powerpoint/2010/main" val="146747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death increase in NY is not as alarming as the rise in cases. In comparison to last year the death rate is expected to be dismal in comparison to last April vs. this April. </a:t>
            </a:r>
          </a:p>
        </p:txBody>
      </p:sp>
      <p:sp>
        <p:nvSpPr>
          <p:cNvPr id="4" name="Slide Number Placeholder 3"/>
          <p:cNvSpPr>
            <a:spLocks noGrp="1"/>
          </p:cNvSpPr>
          <p:nvPr>
            <p:ph type="sldNum" sz="quarter" idx="5"/>
          </p:nvPr>
        </p:nvSpPr>
        <p:spPr/>
        <p:txBody>
          <a:bodyPr/>
          <a:lstStyle/>
          <a:p>
            <a:fld id="{9979569D-6643-4C6A-8656-56AD3C565319}" type="slidenum">
              <a:rPr lang="en-US" smtClean="0"/>
              <a:t>6</a:t>
            </a:fld>
            <a:endParaRPr lang="en-US"/>
          </a:p>
        </p:txBody>
      </p:sp>
    </p:spTree>
    <p:extLst>
      <p:ext uri="{BB962C8B-B14F-4D97-AF65-F5344CB8AC3E}">
        <p14:creationId xmlns:p14="http://schemas.microsoft.com/office/powerpoint/2010/main" val="3606484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 coast = High </a:t>
            </a:r>
            <a:r>
              <a:rPr lang="en-US" dirty="0" err="1"/>
              <a:t>Covid</a:t>
            </a:r>
            <a:r>
              <a:rPr lang="en-US" dirty="0"/>
              <a:t> Fatality </a:t>
            </a:r>
          </a:p>
        </p:txBody>
      </p:sp>
      <p:sp>
        <p:nvSpPr>
          <p:cNvPr id="4" name="Slide Number Placeholder 3"/>
          <p:cNvSpPr>
            <a:spLocks noGrp="1"/>
          </p:cNvSpPr>
          <p:nvPr>
            <p:ph type="sldNum" sz="quarter" idx="5"/>
          </p:nvPr>
        </p:nvSpPr>
        <p:spPr/>
        <p:txBody>
          <a:bodyPr/>
          <a:lstStyle/>
          <a:p>
            <a:fld id="{9979569D-6643-4C6A-8656-56AD3C565319}" type="slidenum">
              <a:rPr lang="en-US" smtClean="0"/>
              <a:t>7</a:t>
            </a:fld>
            <a:endParaRPr lang="en-US"/>
          </a:p>
        </p:txBody>
      </p:sp>
    </p:spTree>
    <p:extLst>
      <p:ext uri="{BB962C8B-B14F-4D97-AF65-F5344CB8AC3E}">
        <p14:creationId xmlns:p14="http://schemas.microsoft.com/office/powerpoint/2010/main" val="60059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compare some of the more known states and larger metro areas. In terms of fatality, it is estimated that the contagion rate and marketing of vaccine rollout in various states impacted number of individuals Vaccinated. Which subsequently drove the mortality rates. </a:t>
            </a:r>
          </a:p>
        </p:txBody>
      </p:sp>
      <p:sp>
        <p:nvSpPr>
          <p:cNvPr id="4" name="Slide Number Placeholder 3"/>
          <p:cNvSpPr>
            <a:spLocks noGrp="1"/>
          </p:cNvSpPr>
          <p:nvPr>
            <p:ph type="sldNum" sz="quarter" idx="5"/>
          </p:nvPr>
        </p:nvSpPr>
        <p:spPr/>
        <p:txBody>
          <a:bodyPr/>
          <a:lstStyle/>
          <a:p>
            <a:fld id="{9979569D-6643-4C6A-8656-56AD3C565319}" type="slidenum">
              <a:rPr lang="en-US" smtClean="0"/>
              <a:t>8</a:t>
            </a:fld>
            <a:endParaRPr lang="en-US"/>
          </a:p>
        </p:txBody>
      </p:sp>
    </p:spTree>
    <p:extLst>
      <p:ext uri="{BB962C8B-B14F-4D97-AF65-F5344CB8AC3E}">
        <p14:creationId xmlns:p14="http://schemas.microsoft.com/office/powerpoint/2010/main" val="4047973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792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2205386"/>
            <a:ext cx="4947858" cy="1780979"/>
          </a:xfrm>
        </p:spPr>
        <p:txBody>
          <a:bodyPr>
            <a:normAutofit/>
          </a:bodyPr>
          <a:lstStyle/>
          <a:p>
            <a:r>
              <a:rPr lang="en-US" sz="4400" dirty="0">
                <a:solidFill>
                  <a:schemeClr val="tx1"/>
                </a:solidFill>
                <a:latin typeface="+mn-lt"/>
              </a:rPr>
              <a:t>COVID-19 Vaccine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09" y="3995988"/>
            <a:ext cx="4833495" cy="1053480"/>
          </a:xfrm>
        </p:spPr>
        <p:txBody>
          <a:bodyPr>
            <a:normAutofit/>
          </a:bodyPr>
          <a:lstStyle/>
          <a:p>
            <a:pPr>
              <a:spcAft>
                <a:spcPts val="600"/>
              </a:spcAft>
            </a:pPr>
            <a:r>
              <a:rPr lang="en-US" sz="2400" b="1" dirty="0">
                <a:solidFill>
                  <a:schemeClr val="accent5">
                    <a:lumMod val="75000"/>
                  </a:schemeClr>
                </a:solidFill>
              </a:rPr>
              <a:t>Presenters: David, </a:t>
            </a:r>
            <a:r>
              <a:rPr lang="en-US" sz="2400" b="1" dirty="0" err="1">
                <a:solidFill>
                  <a:schemeClr val="accent5">
                    <a:lumMod val="75000"/>
                  </a:schemeClr>
                </a:solidFill>
              </a:rPr>
              <a:t>Evann</a:t>
            </a:r>
            <a:r>
              <a:rPr lang="en-US" sz="2400" b="1" dirty="0">
                <a:solidFill>
                  <a:schemeClr val="accent5">
                    <a:lumMod val="75000"/>
                  </a:schemeClr>
                </a:solidFill>
              </a:rPr>
              <a:t>, Grace, &amp; Shannon</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BC41-D778-4FB4-B468-CE133EE163F0}"/>
              </a:ext>
            </a:extLst>
          </p:cNvPr>
          <p:cNvSpPr>
            <a:spLocks noGrp="1"/>
          </p:cNvSpPr>
          <p:nvPr>
            <p:ph type="title"/>
          </p:nvPr>
        </p:nvSpPr>
        <p:spPr>
          <a:xfrm>
            <a:off x="1066800" y="642594"/>
            <a:ext cx="10058400" cy="1371600"/>
          </a:xfrm>
        </p:spPr>
        <p:txBody>
          <a:bodyPr/>
          <a:lstStyle/>
          <a:p>
            <a:r>
              <a:rPr lang="en-US" dirty="0"/>
              <a:t>Introduction &amp; Management Approach</a:t>
            </a:r>
          </a:p>
        </p:txBody>
      </p:sp>
      <p:sp>
        <p:nvSpPr>
          <p:cNvPr id="3" name="Content Placeholder 2">
            <a:extLst>
              <a:ext uri="{FF2B5EF4-FFF2-40B4-BE49-F238E27FC236}">
                <a16:creationId xmlns:a16="http://schemas.microsoft.com/office/drawing/2014/main" id="{8EE1AF7F-7904-4C50-8FC5-69DFE3896FB8}"/>
              </a:ext>
            </a:extLst>
          </p:cNvPr>
          <p:cNvSpPr>
            <a:spLocks noGrp="1"/>
          </p:cNvSpPr>
          <p:nvPr>
            <p:ph idx="1"/>
          </p:nvPr>
        </p:nvSpPr>
        <p:spPr>
          <a:xfrm>
            <a:off x="808383" y="2014194"/>
            <a:ext cx="10316817" cy="4070935"/>
          </a:xfrm>
        </p:spPr>
        <p:txBody>
          <a:bodyPr/>
          <a:lstStyle/>
          <a:p>
            <a:r>
              <a:rPr lang="en-US" sz="1800" dirty="0"/>
              <a:t>Analyze the Covid-19 pandemic – Comparing Infection vs Vaccine Rollout</a:t>
            </a:r>
          </a:p>
          <a:p>
            <a:r>
              <a:rPr lang="en-US" sz="1800" dirty="0"/>
              <a:t>Used Agile development method for Brainstorming in Agile teams. During the brainstorming session, all participants were invited to express as many options as possible to analyze the data</a:t>
            </a:r>
          </a:p>
          <a:p>
            <a:r>
              <a:rPr lang="en-US" sz="1800" dirty="0"/>
              <a:t>Assessed the United States in terms of the spread of the contagion by state, hospitalization rate, death rate, increase in death rate over time, vaccinations, vaccination trends, and conclusions drawn from vaccine rollout </a:t>
            </a:r>
          </a:p>
          <a:p>
            <a:r>
              <a:rPr lang="en-US" sz="1800" dirty="0"/>
              <a:t>From the data we can see trends and draw conclusions of societal norms based on age, sex and geographic location, what legislative best practices worked, and draw conclusion about vaccines </a:t>
            </a:r>
            <a:endParaRPr lang="en-US" sz="1800" b="1" dirty="0">
              <a:solidFill>
                <a:srgbClr val="FF0000"/>
              </a:solidFill>
            </a:endParaRPr>
          </a:p>
          <a:p>
            <a:pPr marL="0" indent="0">
              <a:buNone/>
            </a:pPr>
            <a:endParaRPr lang="en-US" dirty="0"/>
          </a:p>
        </p:txBody>
      </p:sp>
    </p:spTree>
    <p:extLst>
      <p:ext uri="{BB962C8B-B14F-4D97-AF65-F5344CB8AC3E}">
        <p14:creationId xmlns:p14="http://schemas.microsoft.com/office/powerpoint/2010/main" val="276193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Data Cleansing and Analysis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88886132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 histogram&#10;&#10;Description automatically generated">
            <a:extLst>
              <a:ext uri="{FF2B5EF4-FFF2-40B4-BE49-F238E27FC236}">
                <a16:creationId xmlns:a16="http://schemas.microsoft.com/office/drawing/2014/main" id="{1CE27991-83EB-442F-9AC6-EC3E5B1580ED}"/>
              </a:ext>
            </a:extLst>
          </p:cNvPr>
          <p:cNvPicPr>
            <a:picLocks noChangeAspect="1"/>
          </p:cNvPicPr>
          <p:nvPr/>
        </p:nvPicPr>
        <p:blipFill>
          <a:blip r:embed="rId3"/>
          <a:stretch>
            <a:fillRect/>
          </a:stretch>
        </p:blipFill>
        <p:spPr>
          <a:xfrm>
            <a:off x="2438857" y="1913086"/>
            <a:ext cx="7416449" cy="3708225"/>
          </a:xfrm>
          <a:prstGeom prst="rect">
            <a:avLst/>
          </a:prstGeom>
        </p:spPr>
      </p:pic>
    </p:spTree>
    <p:extLst>
      <p:ext uri="{BB962C8B-B14F-4D97-AF65-F5344CB8AC3E}">
        <p14:creationId xmlns:p14="http://schemas.microsoft.com/office/powerpoint/2010/main" val="155713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7ACCA-8A50-430B-A2A1-CDAFD8229179}"/>
              </a:ext>
            </a:extLst>
          </p:cNvPr>
          <p:cNvSpPr>
            <a:spLocks noGrp="1"/>
          </p:cNvSpPr>
          <p:nvPr>
            <p:ph type="title"/>
          </p:nvPr>
        </p:nvSpPr>
        <p:spPr>
          <a:xfrm>
            <a:off x="817418" y="389035"/>
            <a:ext cx="10058400" cy="1371600"/>
          </a:xfrm>
        </p:spPr>
        <p:txBody>
          <a:bodyPr anchor="ctr">
            <a:normAutofit/>
          </a:bodyPr>
          <a:lstStyle/>
          <a:p>
            <a:pPr algn="ctr"/>
            <a:r>
              <a:rPr lang="en-US" dirty="0"/>
              <a:t>Hospitalization Rate Leading Into Vaccine Rollout</a:t>
            </a:r>
          </a:p>
        </p:txBody>
      </p:sp>
      <p:pic>
        <p:nvPicPr>
          <p:cNvPr id="3" name="Picture 2" descr="Chart, histogram&#10;&#10;Description automatically generated">
            <a:extLst>
              <a:ext uri="{FF2B5EF4-FFF2-40B4-BE49-F238E27FC236}">
                <a16:creationId xmlns:a16="http://schemas.microsoft.com/office/drawing/2014/main" id="{765F5F61-17A2-4EB9-AA54-5C5C70EEF2F2}"/>
              </a:ext>
            </a:extLst>
          </p:cNvPr>
          <p:cNvPicPr>
            <a:picLocks noChangeAspect="1"/>
          </p:cNvPicPr>
          <p:nvPr/>
        </p:nvPicPr>
        <p:blipFill>
          <a:blip r:embed="rId3"/>
          <a:stretch>
            <a:fillRect/>
          </a:stretch>
        </p:blipFill>
        <p:spPr>
          <a:xfrm>
            <a:off x="520340" y="1423017"/>
            <a:ext cx="10652556" cy="5045948"/>
          </a:xfrm>
          <a:prstGeom prst="rect">
            <a:avLst/>
          </a:prstGeom>
        </p:spPr>
      </p:pic>
    </p:spTree>
    <p:extLst>
      <p:ext uri="{BB962C8B-B14F-4D97-AF65-F5344CB8AC3E}">
        <p14:creationId xmlns:p14="http://schemas.microsoft.com/office/powerpoint/2010/main" val="398361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518F04-548D-424E-9165-727805E5EA50}"/>
              </a:ext>
            </a:extLst>
          </p:cNvPr>
          <p:cNvSpPr>
            <a:spLocks noGrp="1"/>
          </p:cNvSpPr>
          <p:nvPr>
            <p:ph type="title"/>
          </p:nvPr>
        </p:nvSpPr>
        <p:spPr>
          <a:xfrm>
            <a:off x="1066800" y="501768"/>
            <a:ext cx="10058400" cy="1371600"/>
          </a:xfrm>
        </p:spPr>
        <p:txBody>
          <a:bodyPr>
            <a:normAutofit/>
          </a:bodyPr>
          <a:lstStyle/>
          <a:p>
            <a:r>
              <a:rPr lang="en-US" dirty="0"/>
              <a:t>Death Rate Leading Into Vaccine Rollout</a:t>
            </a:r>
          </a:p>
        </p:txBody>
      </p:sp>
      <p:pic>
        <p:nvPicPr>
          <p:cNvPr id="3" name="Picture 2">
            <a:extLst>
              <a:ext uri="{FF2B5EF4-FFF2-40B4-BE49-F238E27FC236}">
                <a16:creationId xmlns:a16="http://schemas.microsoft.com/office/drawing/2014/main" id="{097DFCC5-4F16-44B3-8266-84EEA0FC2F3A}"/>
              </a:ext>
            </a:extLst>
          </p:cNvPr>
          <p:cNvPicPr>
            <a:picLocks noChangeAspect="1"/>
          </p:cNvPicPr>
          <p:nvPr/>
        </p:nvPicPr>
        <p:blipFill>
          <a:blip r:embed="rId3"/>
          <a:stretch>
            <a:fillRect/>
          </a:stretch>
        </p:blipFill>
        <p:spPr>
          <a:xfrm>
            <a:off x="1603948" y="1873368"/>
            <a:ext cx="8889167" cy="4342038"/>
          </a:xfrm>
          <a:prstGeom prst="rect">
            <a:avLst/>
          </a:prstGeom>
          <a:noFill/>
        </p:spPr>
      </p:pic>
    </p:spTree>
    <p:extLst>
      <p:ext uri="{BB962C8B-B14F-4D97-AF65-F5344CB8AC3E}">
        <p14:creationId xmlns:p14="http://schemas.microsoft.com/office/powerpoint/2010/main" val="360862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374F-2CF8-4ABF-AD14-9DF67339C2DA}"/>
              </a:ext>
            </a:extLst>
          </p:cNvPr>
          <p:cNvSpPr>
            <a:spLocks noGrp="1"/>
          </p:cNvSpPr>
          <p:nvPr>
            <p:ph type="title"/>
          </p:nvPr>
        </p:nvSpPr>
        <p:spPr/>
        <p:txBody>
          <a:bodyPr/>
          <a:lstStyle/>
          <a:p>
            <a:pPr algn="ctr"/>
            <a:r>
              <a:rPr lang="en-US" dirty="0"/>
              <a:t>Age Distribution &amp; Vaccine Rollout</a:t>
            </a:r>
          </a:p>
        </p:txBody>
      </p:sp>
      <p:pic>
        <p:nvPicPr>
          <p:cNvPr id="5" name="Picture 4" descr="Chart, histogram&#10;&#10;Description automatically generated">
            <a:extLst>
              <a:ext uri="{FF2B5EF4-FFF2-40B4-BE49-F238E27FC236}">
                <a16:creationId xmlns:a16="http://schemas.microsoft.com/office/drawing/2014/main" id="{AA5CA92D-1A84-47F8-9962-F3347B66138A}"/>
              </a:ext>
            </a:extLst>
          </p:cNvPr>
          <p:cNvPicPr>
            <a:picLocks noChangeAspect="1"/>
          </p:cNvPicPr>
          <p:nvPr/>
        </p:nvPicPr>
        <p:blipFill>
          <a:blip r:embed="rId3"/>
          <a:stretch>
            <a:fillRect/>
          </a:stretch>
        </p:blipFill>
        <p:spPr>
          <a:xfrm>
            <a:off x="601071" y="2179084"/>
            <a:ext cx="5468142" cy="3901561"/>
          </a:xfrm>
          <a:prstGeom prst="rect">
            <a:avLst/>
          </a:prstGeom>
        </p:spPr>
      </p:pic>
      <p:pic>
        <p:nvPicPr>
          <p:cNvPr id="7" name="Picture 6" descr="Chart&#10;&#10;Description automatically generated">
            <a:extLst>
              <a:ext uri="{FF2B5EF4-FFF2-40B4-BE49-F238E27FC236}">
                <a16:creationId xmlns:a16="http://schemas.microsoft.com/office/drawing/2014/main" id="{90A6F747-5985-4AA4-9817-7E534D7A1898}"/>
              </a:ext>
            </a:extLst>
          </p:cNvPr>
          <p:cNvPicPr>
            <a:picLocks noChangeAspect="1"/>
          </p:cNvPicPr>
          <p:nvPr/>
        </p:nvPicPr>
        <p:blipFill>
          <a:blip r:embed="rId4"/>
          <a:stretch>
            <a:fillRect/>
          </a:stretch>
        </p:blipFill>
        <p:spPr>
          <a:xfrm>
            <a:off x="6122788" y="2179086"/>
            <a:ext cx="5536827" cy="3901562"/>
          </a:xfrm>
          <a:prstGeom prst="rect">
            <a:avLst/>
          </a:prstGeom>
        </p:spPr>
      </p:pic>
    </p:spTree>
    <p:extLst>
      <p:ext uri="{BB962C8B-B14F-4D97-AF65-F5344CB8AC3E}">
        <p14:creationId xmlns:p14="http://schemas.microsoft.com/office/powerpoint/2010/main" val="100067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F73E-6799-489B-B596-2AE78D61E98A}"/>
              </a:ext>
            </a:extLst>
          </p:cNvPr>
          <p:cNvSpPr>
            <a:spLocks noGrp="1"/>
          </p:cNvSpPr>
          <p:nvPr>
            <p:ph type="title"/>
          </p:nvPr>
        </p:nvSpPr>
        <p:spPr>
          <a:xfrm>
            <a:off x="1066800" y="412230"/>
            <a:ext cx="10058400" cy="1371600"/>
          </a:xfrm>
        </p:spPr>
        <p:txBody>
          <a:bodyPr/>
          <a:lstStyle/>
          <a:p>
            <a:pPr algn="ctr"/>
            <a:r>
              <a:rPr lang="en-US" dirty="0"/>
              <a:t>Vaccine Mortality Rates in U.S.</a:t>
            </a:r>
          </a:p>
        </p:txBody>
      </p:sp>
      <p:pic>
        <p:nvPicPr>
          <p:cNvPr id="5" name="Picture 4" descr="Chart, pie chart&#10;&#10;Description automatically generated">
            <a:extLst>
              <a:ext uri="{FF2B5EF4-FFF2-40B4-BE49-F238E27FC236}">
                <a16:creationId xmlns:a16="http://schemas.microsoft.com/office/drawing/2014/main" id="{9B4F8CCD-1E0F-4C75-912C-D1518AFD19F7}"/>
              </a:ext>
            </a:extLst>
          </p:cNvPr>
          <p:cNvPicPr>
            <a:picLocks noChangeAspect="1"/>
          </p:cNvPicPr>
          <p:nvPr/>
        </p:nvPicPr>
        <p:blipFill>
          <a:blip r:embed="rId3"/>
          <a:stretch>
            <a:fillRect/>
          </a:stretch>
        </p:blipFill>
        <p:spPr>
          <a:xfrm>
            <a:off x="1694137" y="1783830"/>
            <a:ext cx="8803726" cy="3981539"/>
          </a:xfrm>
          <a:prstGeom prst="rect">
            <a:avLst/>
          </a:prstGeom>
        </p:spPr>
      </p:pic>
    </p:spTree>
    <p:extLst>
      <p:ext uri="{BB962C8B-B14F-4D97-AF65-F5344CB8AC3E}">
        <p14:creationId xmlns:p14="http://schemas.microsoft.com/office/powerpoint/2010/main" val="189007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FD35-F4A0-4CCB-B389-C1247A0DF61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33B5792-2F51-4FCD-B203-AEF78F19C151}"/>
              </a:ext>
            </a:extLst>
          </p:cNvPr>
          <p:cNvSpPr>
            <a:spLocks noGrp="1"/>
          </p:cNvSpPr>
          <p:nvPr>
            <p:ph idx="1"/>
          </p:nvPr>
        </p:nvSpPr>
        <p:spPr/>
        <p:txBody>
          <a:bodyPr>
            <a:normAutofit/>
          </a:bodyPr>
          <a:lstStyle/>
          <a:p>
            <a:r>
              <a:rPr lang="en-US" sz="2000" dirty="0"/>
              <a:t>COVID-19 has taken a great number of lives</a:t>
            </a:r>
          </a:p>
          <a:p>
            <a:r>
              <a:rPr lang="en-US" sz="2000" dirty="0"/>
              <a:t>Social distancing and systematic combative approaches to follow best practices, are helping to reduce the spread of cases</a:t>
            </a:r>
          </a:p>
          <a:p>
            <a:r>
              <a:rPr lang="en-US" sz="2000" dirty="0"/>
              <a:t>Vaccine Rollout</a:t>
            </a:r>
          </a:p>
          <a:p>
            <a:r>
              <a:rPr lang="en-US" sz="2000" dirty="0"/>
              <a:t>Enjoy the Presentation </a:t>
            </a:r>
            <a:r>
              <a:rPr lang="en-US" sz="2000" dirty="0">
                <a:sym typeface="Wingdings" panose="05000000000000000000" pitchFamily="2" charset="2"/>
              </a:rPr>
              <a:t></a:t>
            </a:r>
            <a:endParaRPr lang="en-US" sz="2000" dirty="0"/>
          </a:p>
        </p:txBody>
      </p:sp>
    </p:spTree>
    <p:extLst>
      <p:ext uri="{BB962C8B-B14F-4D97-AF65-F5344CB8AC3E}">
        <p14:creationId xmlns:p14="http://schemas.microsoft.com/office/powerpoint/2010/main" val="562262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16c05727-aa75-4e4a-9b5f-8a80a1165891"/>
    <ds:schemaRef ds:uri="http://www.w3.org/XML/1998/namespace"/>
    <ds:schemaRef ds:uri="http://purl.org/dc/elements/1.1/"/>
    <ds:schemaRef ds:uri="71af3243-3dd4-4a8d-8c0d-dd76da1f02a5"/>
    <ds:schemaRef ds:uri="http://schemas.openxmlformats.org/package/2006/metadata/core-properties"/>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{0CF0BF9D-B3F4-477C-A468-D6ACA7197BC0}tf78438558_win32</Template>
  <TotalTime>7191</TotalTime>
  <Words>476</Words>
  <Application>Microsoft Office PowerPoint</Application>
  <PresentationFormat>Widescreen</PresentationFormat>
  <Paragraphs>36</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Garamond</vt:lpstr>
      <vt:lpstr>SavonVTI</vt:lpstr>
      <vt:lpstr>COVID-19 Vaccine analysis</vt:lpstr>
      <vt:lpstr>Introduction &amp; Management Approach</vt:lpstr>
      <vt:lpstr>Data Cleansing and Analysis</vt:lpstr>
      <vt:lpstr>PowerPoint Presentation</vt:lpstr>
      <vt:lpstr>Hospitalization Rate Leading Into Vaccine Rollout</vt:lpstr>
      <vt:lpstr>Death Rate Leading Into Vaccine Rollout</vt:lpstr>
      <vt:lpstr>Age Distribution &amp; Vaccine Rollout</vt:lpstr>
      <vt:lpstr>Vaccine Mortality Rates in U.S.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david holley</dc:creator>
  <cp:lastModifiedBy>david holley</cp:lastModifiedBy>
  <cp:revision>34</cp:revision>
  <dcterms:created xsi:type="dcterms:W3CDTF">2021-02-16T18:13:52Z</dcterms:created>
  <dcterms:modified xsi:type="dcterms:W3CDTF">2021-04-29T23:33:26Z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