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Mouse Events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Mouse Events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java.awt.event.InputEvent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static int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BUTTON1_MASK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BUTTON2_MASK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BUTTON3_MASK,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CTRL_MASK, ALT_MASK, SHIFT_MASK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MouseEvent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getClickCount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Point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getPoint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getSource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getModifiers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  // use masks with this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>
                <a:latin typeface="Courier New" panose="02070309020205020404" pitchFamily="49" charset="0"/>
              </a:rPr>
              <a:t>MouseEvent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B36828C-2C98-4574-A336-5DA0EFEDDCA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MyMouseAdapter </a:t>
            </a:r>
            <a:r>
              <a:rPr lang="en-US" altLang="en-US" sz="1800" b="1">
                <a:latin typeface="Courier New" panose="02070309020205020404" pitchFamily="49" charset="0"/>
              </a:rPr>
              <a:t>extends MouseAdapter</a:t>
            </a:r>
            <a:r>
              <a:rPr lang="en-US" altLang="en-US" sz="18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Point p = event.</a:t>
            </a:r>
            <a:r>
              <a:rPr lang="en-US" altLang="en-US" sz="1800" b="1">
                <a:latin typeface="Courier New" panose="02070309020205020404" pitchFamily="49" charset="0"/>
              </a:rPr>
              <a:t>getPoint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Object source = event.</a:t>
            </a:r>
            <a:r>
              <a:rPr lang="en-US" altLang="en-US" sz="1800" b="1">
                <a:latin typeface="Courier New" panose="02070309020205020404" pitchFamily="49" charset="0"/>
              </a:rPr>
              <a:t>getSource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(source == myPanel  &amp;&amp;  p.getX() &lt; 10)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JOptionPane.showMessageDialog(null,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“You clicked the left side of myPanel!”);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835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156474" cy="1325563"/>
          </a:xfrm>
        </p:spPr>
        <p:txBody>
          <a:bodyPr/>
          <a:lstStyle/>
          <a:p>
            <a:r>
              <a:rPr lang="en-US" altLang="en-US" sz="4400" dirty="0"/>
              <a:t>Listening to Movement:</a:t>
            </a:r>
            <a:r>
              <a:rPr lang="en-US" altLang="en-US" sz="4800" dirty="0"/>
              <a:t> </a:t>
            </a:r>
            <a:r>
              <a:rPr lang="en-US" altLang="en-US" sz="3600" dirty="0" err="1">
                <a:latin typeface="Courier New" panose="02070309020205020404" pitchFamily="49" charset="0"/>
              </a:rPr>
              <a:t>MouseMotionListener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mouseDragged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mouseMoved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abstract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Motion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provides empty implementations of both methods if you just want to override one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An Example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MouseMotionAdapter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DACB95-5F47-46A8-B479-8C7528ED8C04}"/>
              </a:ext>
            </a:extLst>
          </p:cNvPr>
          <p:cNvSpPr txBox="1">
            <a:spLocks noChangeArrowheads="1"/>
          </p:cNvSpPr>
          <p:nvPr/>
        </p:nvSpPr>
        <p:spPr>
          <a:xfrm>
            <a:off x="2534264" y="142813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class MyMouseMotionAdapter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  <a:r>
              <a:rPr lang="en-US" altLang="en-US" sz="1400" b="1" i="1">
                <a:solidFill>
                  <a:schemeClr val="folHlink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400" b="1">
                <a:latin typeface="Courier New" panose="02070309020205020404" pitchFamily="49" charset="0"/>
              </a:rPr>
              <a:t> 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public void mouseMoved(MouseEvent event) 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Point p = event.getPoint();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System.out.println(“User moved the mouse to ” + p);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using the listener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myPanel.</a:t>
            </a:r>
            <a:r>
              <a:rPr lang="en-US" altLang="en-US" sz="1400" b="1">
                <a:latin typeface="Courier New" panose="02070309020205020404" pitchFamily="49" charset="0"/>
              </a:rPr>
              <a:t>addMouseMotionListener</a:t>
            </a:r>
            <a:r>
              <a:rPr lang="en-US" altLang="en-US" sz="1400">
                <a:latin typeface="Courier New" panose="02070309020205020404" pitchFamily="49" charset="0"/>
              </a:rPr>
              <a:t>(new MyMouseMotionAdapter());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Whole deal: </a:t>
            </a:r>
            <a:r>
              <a:rPr lang="en-US" altLang="en-US" dirty="0" err="1">
                <a:latin typeface="Courier New" panose="02070309020205020404" pitchFamily="49" charset="0"/>
              </a:rPr>
              <a:t>MouseInputListener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javax.swing.event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more importantly: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MouseInputAdapter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includes empty implementations for ALL methods from both mouse input interfaces, allowing same listener to listen to mouse clicks and movement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Put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try {...} </a:t>
            </a:r>
            <a:r>
              <a:rPr lang="en-US" altLang="en-US" sz="2400" dirty="0"/>
              <a:t>around any code that </a:t>
            </a:r>
            <a:r>
              <a:rPr lang="en-US" altLang="en-US" sz="2400" i="1" dirty="0"/>
              <a:t>might</a:t>
            </a:r>
            <a:r>
              <a:rPr lang="en-US" altLang="en-US" sz="2400" dirty="0"/>
              <a:t> throw an exception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requirement you cannot ignore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sz="2400" dirty="0"/>
              <a:t> object that might be thrown, you must provide a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phrase: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(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exception_type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 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{...}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have as many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phrases as you need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formal parameter that holds the exception object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send messages to this object and access its fields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646B1B-CB45-4B54-9051-53BB49DC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142" y="1084007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57626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12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557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6017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class Division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public static void main(String[] args)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int a, b, result;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Scanner input = new Scanner(System.in);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System.out.println("Input two integers");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a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b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// try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try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result  = a /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System.out.println("Result = " + result);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// catch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catch (ArithmeticException 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System.out.println("Exception caught: Division by zero.");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After all the catch phrases, you can have an </a:t>
            </a:r>
            <a:r>
              <a:rPr lang="en-US" altLang="en-US" sz="2400" i="1" dirty="0"/>
              <a:t>optional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phrase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AnotherExceptionType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 { ... }</a:t>
            </a:r>
          </a:p>
          <a:p>
            <a:r>
              <a:rPr lang="en-US" altLang="en-US" sz="2400" dirty="0"/>
              <a:t>Whatever happens in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,</a:t>
            </a:r>
            <a:r>
              <a:rPr lang="en-US" altLang="en-US" sz="2400" i="1" dirty="0"/>
              <a:t> even if it does a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2400" i="1" dirty="0"/>
              <a:t> statement,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will be executed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no exception occurs,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try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 an exception does occur,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 appropriate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try statement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code in 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{...}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part is executed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there are no problems,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phrases are skipped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an exception occurs, the program jumps </a:t>
            </a:r>
            <a:r>
              <a:rPr lang="en-US" altLang="en-US" sz="2400" i="1" dirty="0"/>
              <a:t>immediately</a:t>
            </a:r>
            <a:r>
              <a:rPr lang="en-US" altLang="en-US" sz="2400" dirty="0"/>
              <a:t> to the first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clause that can handle that exception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Whether or not an exception occurred,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is executed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Ordering the catch phrases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can be followed by many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dirty="0"/>
              <a:t>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first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 is the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will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Bad: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catch(Exception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This is bad because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is a subclass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, so any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will be handled by the </a:t>
            </a:r>
            <a:r>
              <a:rPr lang="en-US" altLang="en-US" i="1" dirty="0"/>
              <a:t>first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second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phrase can never be used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listen to clicks and movement of mouse within a GUI component (usually a panel)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respond to mouse activity with appropriate actions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interactive programs that are driven by mouse activity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you say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e)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dirty="0"/>
              <a:t> is a </a:t>
            </a:r>
            <a:r>
              <a:rPr lang="en-US" altLang="en-US" i="1" dirty="0"/>
              <a:t>formal parameter</a:t>
            </a:r>
            <a:r>
              <a:rPr lang="en-US" altLang="en-US" dirty="0"/>
              <a:t> of type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catch phrase is almost like a miniature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an instance (object) of class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 objects have methods you can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Here’s an especially useful method that is defined for every exception type: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e.printStackTrace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prints out what the exception was, and how you got to the statement that caused it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printStackTrace</a:t>
            </a:r>
            <a:r>
              <a:rPr lang="en-US" alt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does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print on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</a:t>
            </a:r>
            <a:r>
              <a:rPr lang="en-US" altLang="en-US" sz="2400" dirty="0"/>
              <a:t>, but on another stream,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System.err</a:t>
            </a:r>
            <a:endParaRPr lang="en-US" altLang="en-US" sz="2400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Eclipse writes this to the same Console window, but writes it in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From the command line: both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System.err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sent to the terminal window</a:t>
            </a:r>
          </a:p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</a:rPr>
              <a:t>stream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prints on the given stream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prints on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this output is printed along with the “normal” output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your method uses code that might throw an exception, and you don’t want to handle the exception in this method, you can say that the method “throws” the exception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myGetLine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 ) throws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If you do this, then the method that calls this method must handle the exception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Exceptions are classes; you can create your own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/>
              <a:t>with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new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 types have two constructors: one with no parameters, and one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>
                <a:ea typeface="ＭＳ Ｐゴシック" panose="020B0600070205080204" pitchFamily="34" charset="-128"/>
              </a:rPr>
              <a:t> parameter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You can subclass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to create your own exception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first, you should look through the predefined exceptions to see if there is already one that’s appropriate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Once you create an Exception, you can </a:t>
            </a:r>
            <a:r>
              <a:rPr lang="en-US" altLang="en-US" dirty="0">
                <a:solidFill>
                  <a:schemeClr val="tx2"/>
                </a:solidFill>
              </a:rPr>
              <a:t>throw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throw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data");</a:t>
            </a:r>
          </a:p>
          <a:p>
            <a:r>
              <a:rPr lang="en-US" altLang="en-US" dirty="0"/>
              <a:t>You don’t </a:t>
            </a:r>
            <a:r>
              <a:rPr lang="en-US" altLang="en-US" i="1" dirty="0"/>
              <a:t>have</a:t>
            </a:r>
            <a:r>
              <a:rPr lang="en-US" altLang="en-US" dirty="0"/>
              <a:t> to throw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; here’s another thing you can do with one: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data").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create an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you are writing methods for someone else to use, you want to do something reasonable if they use your methods incorrectly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Just doing the wrong thing isn’t very friendly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error messages are a good thing—much better than not having a clue what went wrong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Exceptions are even better than error messages, because they allow the user of your class to decide what to do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assert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 purpose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 is to document something you believe to be true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There are two forms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By default, Java has assertions </a:t>
            </a:r>
            <a:r>
              <a:rPr lang="en-US" altLang="en-US" sz="2400" i="1" dirty="0"/>
              <a:t>disabled</a:t>
            </a:r>
            <a:r>
              <a:rPr lang="en-US" altLang="en-US" sz="2400" dirty="0"/>
              <a:t>—that is, it </a:t>
            </a:r>
            <a:r>
              <a:rPr lang="en-US" altLang="en-US" sz="2400" i="1" dirty="0"/>
              <a:t>ignores</a:t>
            </a:r>
            <a:r>
              <a:rPr lang="en-US" altLang="en-US" sz="2400" dirty="0"/>
              <a:t> them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change this default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 Window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Preferences  Java  Installed JREs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Select the JRE you are using (should be 1.6.</a:t>
            </a:r>
            <a:r>
              <a:rPr lang="en-US" altLang="en-US" sz="18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something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Edit...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Default VM Arguments, enter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–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ea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(enable assertions)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OK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(twice) to finish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or Exceptions?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Exceptions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Are used to catch error conditions “from outside,” such trying to read a file that doesn’t exist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also be used to check parameters, or the state of an object, to warn users of your class that they have done something wrong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000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used as “live” documentation, to specify something that you believe will always be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you can think of circumstances where it won’t be true, you should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be using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because assert is easier than Exceptions, it can sometimes be used for error checking in your own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Philosophy: You have to get your own class correct; you can’t expect other classes to be correct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Assertions are “internal;” Exceptions are “external”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Listening to Clicks: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FF9106-944C-4A92-8DB0-5CD62DA2AD02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28984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package java.awt.event;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interface </a:t>
            </a:r>
            <a:r>
              <a:rPr lang="en-US" altLang="en-US" sz="2000" b="1">
                <a:latin typeface="Courier New" panose="02070309020205020404" pitchFamily="49" charset="0"/>
              </a:rPr>
              <a:t>MouseListener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mouseClicked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MouseEvent</a:t>
            </a:r>
            <a:r>
              <a:rPr lang="en-US" altLang="en-US" sz="2000">
                <a:latin typeface="Courier New" panose="02070309020205020404" pitchFamily="49" charset="0"/>
              </a:rPr>
              <a:t>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mouseEntered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mouseExited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mousePressed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mouseReleased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</a:t>
            </a:r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4C1286-5BF6-48E3-B388-2BD8630C60FE}"/>
              </a:ext>
            </a:extLst>
          </p:cNvPr>
          <p:cNvSpPr txBox="1">
            <a:spLocks noChangeArrowheads="1"/>
          </p:cNvSpPr>
          <p:nvPr/>
        </p:nvSpPr>
        <p:spPr>
          <a:xfrm>
            <a:off x="2553929" y="12573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MyMouseListener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latin typeface="Courier New" panose="02070309020205020404" pitchFamily="49" charset="0"/>
              </a:rPr>
              <a:t>implements MouseListener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mouseClicked(MouseEvent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mouseEntered(MouseEvent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mouseExited(MouseEvent event)  {}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System.out.println(“User pressed mouse button!”);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mouseReleased(MouseEvent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assumes some custom panel class named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panel = 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panel.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Problem: Tedious to implement entire interface when only partial behavior is wanted/needed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Solution: </a:t>
            </a:r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 abstract class with empty implementations of all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methods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usage: extend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override the methods you want to do something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removes need for you to type in empty methods for all the ones you don’t want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77301B-F3B9-4AF9-AFBB-7593E01CD54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extends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MouseAdapter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public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mousePressed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MouseEvent</a:t>
            </a:r>
            <a:r>
              <a:rPr lang="en-US" altLang="en-US" sz="1800" dirty="0">
                <a:latin typeface="Courier New" panose="02070309020205020404" pitchFamily="49" charset="0"/>
              </a:rPr>
              <a:t> event)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(“User pressed mouse button!”);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using the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 panel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panel.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addMouseListener</a:t>
            </a:r>
            <a:r>
              <a:rPr lang="en-US" altLang="en-US" sz="1800" dirty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());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: an object that molds a desired “interface” (method set, not necessarily a Java interface) to suit a required “interface”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Advantages: reduces burden on programmer, allows coder to use interface that is more comfortable / convenient, can connect two interfaces that are otherwise incompatible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Examples in Java: Event listening adapters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ComponentAdapter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FocusAdapter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KeyAdapter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WindowAdapter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...)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21526</TotalTime>
  <Words>2059</Words>
  <Application>Microsoft Office PowerPoint</Application>
  <PresentationFormat>Widescreen</PresentationFormat>
  <Paragraphs>309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Andale Mono</vt:lpstr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Mouse Events</vt:lpstr>
      <vt:lpstr>Motivation</vt:lpstr>
      <vt:lpstr>What to do about errors and exceptions</vt:lpstr>
      <vt:lpstr>Listening to Clicks: MouseListener</vt:lpstr>
      <vt:lpstr>An Example MouseListener</vt:lpstr>
      <vt:lpstr>MouseListener Usage</vt:lpstr>
      <vt:lpstr>Solution: MouseAdapter</vt:lpstr>
      <vt:lpstr>MouseAdapter Usage</vt:lpstr>
      <vt:lpstr>Adapter Pattern</vt:lpstr>
      <vt:lpstr>Mouse Events</vt:lpstr>
      <vt:lpstr>Example MouseEvent Usage</vt:lpstr>
      <vt:lpstr>Listening to Movement: MouseMotionListener</vt:lpstr>
      <vt:lpstr>An Example MouseMotionAdapter</vt:lpstr>
      <vt:lpstr>The Whole deal: MouseInputListener</vt:lpstr>
      <vt:lpstr>How to use the try statement</vt:lpstr>
      <vt:lpstr>How to use the try statement</vt:lpstr>
      <vt:lpstr>finally</vt:lpstr>
      <vt:lpstr>How the try statement works</vt:lpstr>
      <vt:lpstr>Ordering the catch phrases</vt:lpstr>
      <vt:lpstr>Using the exception</vt:lpstr>
      <vt:lpstr>printStackTrace()</vt:lpstr>
      <vt:lpstr>Throwing an Exception</vt:lpstr>
      <vt:lpstr>Constructing an Exception</vt:lpstr>
      <vt:lpstr>Throwing an Exception</vt:lpstr>
      <vt:lpstr>Why create an Exception?</vt:lpstr>
      <vt:lpstr>The assert statement</vt:lpstr>
      <vt:lpstr>Assertions or Exceptions?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217</cp:revision>
  <dcterms:created xsi:type="dcterms:W3CDTF">2016-10-21T00:49:29Z</dcterms:created>
  <dcterms:modified xsi:type="dcterms:W3CDTF">2022-03-02T16:36:50Z</dcterms:modified>
</cp:coreProperties>
</file>