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C82023F-69FC-4934-AEC6-7FF9F6043CB9}" type="slidenum"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Multi-instrument / Multi-instrument Inter-process (minus the)-with Eye Trackers-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9A6F262-4AE4-4710-A70A-3655E0EF7617}" type="slidenum">
              <a:rPr b="0" lang="en-CA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4278A0-09A9-4FD0-8D89-4A9649C9AA2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32CF5C-8C6F-4B7A-97AB-1093168CCF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043591-0748-4BC3-99B7-F0FEB07AF61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19616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75188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4080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19616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775188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80390A-F7DC-407C-8C9B-50960863CAD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090296-7281-4DF0-881B-94A93AA96A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69722E-8F61-457C-80CD-7D3E45262A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5077DB-F855-4AE3-B3BE-651905391F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069FF3-CE59-4DE0-8D3B-C36448C2FF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0" y="-15732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381DB5-1905-4FD5-9382-7CE40F93BE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0035A6-9BF0-47F0-AA34-5F6B226D2A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108C6E-2CC8-455F-883E-969F23C343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B0A0A7-A39D-42AE-8549-EB4C1A8A90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11158560" y="0"/>
            <a:ext cx="837720" cy="88632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lt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9756000" y="6575400"/>
            <a:ext cx="15973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lt1"/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52560" y="6573960"/>
            <a:ext cx="2985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&lt;footer&gt;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3415CDD-C3FA-4679-8E85-483BE19FE57D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docs.oracle.com/javase/8/docs/api/java/math/BigDecimal.html" TargetMode="External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7"/>
          <p:cNvSpPr/>
          <p:nvPr/>
        </p:nvSpPr>
        <p:spPr>
          <a:xfrm>
            <a:off x="-291960" y="-254160"/>
            <a:ext cx="12601080" cy="2578680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CA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2440" y="10800"/>
            <a:ext cx="9143640" cy="191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CA" sz="6000" spc="-1" strike="noStrike">
                <a:solidFill>
                  <a:schemeClr val="lt1"/>
                </a:solidFill>
                <a:latin typeface="Calibri Light"/>
              </a:rPr>
              <a:t>Java Basics I – Variables, Expressions, and Operators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306440" y="1172160"/>
            <a:ext cx="9575280" cy="565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CA" sz="2400" spc="-1" strike="noStrike">
                <a:solidFill>
                  <a:schemeClr val="dk1"/>
                </a:solidFill>
                <a:latin typeface="Calibri"/>
              </a:rPr>
              <a:t>CS321: Advanced Programming Techniques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CA" sz="2400" spc="-1" strike="noStrike">
                <a:solidFill>
                  <a:schemeClr val="dk1"/>
                </a:solidFill>
                <a:latin typeface="Calibri"/>
              </a:rPr>
              <a:t>Prof: Gregory Mierzwinski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CA" sz="2400" spc="-1" strike="noStrike">
                <a:solidFill>
                  <a:schemeClr val="dk1"/>
                </a:solidFill>
                <a:latin typeface="Calibri"/>
              </a:rPr>
              <a:t>Date: January 15</a:t>
            </a:r>
            <a:r>
              <a:rPr b="0" lang="en-CA" sz="2400" spc="-1" strike="noStrike" baseline="30000">
                <a:solidFill>
                  <a:schemeClr val="dk1"/>
                </a:solidFill>
                <a:latin typeface="Calibri"/>
              </a:rPr>
              <a:t>th</a:t>
            </a:r>
            <a:r>
              <a:rPr b="0" lang="en-CA" sz="2400" spc="-1" strike="noStrike">
                <a:solidFill>
                  <a:schemeClr val="dk1"/>
                </a:solidFill>
                <a:latin typeface="Calibri"/>
              </a:rPr>
              <a:t>, 2024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Picture 8" descr="http://osiris.ubishops.ca/~alussier/images/transparentlogo_bu.png"/>
          <p:cNvPicPr/>
          <p:nvPr/>
        </p:nvPicPr>
        <p:blipFill>
          <a:blip r:embed="rId1"/>
          <a:stretch/>
        </p:blipFill>
        <p:spPr>
          <a:xfrm>
            <a:off x="3210480" y="4847400"/>
            <a:ext cx="4770000" cy="167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Char Type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Defined with ‘ ‘ rather than “”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In many other programming languages, character types are 8-bits (they store ASCII values).  In Java, character types are 16-bits. 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Java characters store characters in unicode format.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Unicode is an international character set which defines characters and symbols from several different world languages.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Unicode includes ASCII at its low range (0-255)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Characters can be converted to integers to perform mathematical functions on them.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15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EC26100-2B44-4B9B-8DA5-3FCE93A0EB58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AutoShape 8"/>
          <p:cNvSpPr/>
          <p:nvPr/>
        </p:nvSpPr>
        <p:spPr>
          <a:xfrm>
            <a:off x="3729960" y="1730520"/>
            <a:ext cx="3349080" cy="864720"/>
          </a:xfrm>
          <a:prstGeom prst="roundRect">
            <a:avLst>
              <a:gd name="adj" fmla="val 106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16" name="Text Box 9"/>
          <p:cNvSpPr/>
          <p:nvPr/>
        </p:nvSpPr>
        <p:spPr>
          <a:xfrm>
            <a:off x="3834720" y="1816920"/>
            <a:ext cx="309816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00000"/>
              </a:lnSpc>
              <a:spcBef>
                <a:spcPts val="564"/>
              </a:spcBef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char letter = ‘a’;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564"/>
              </a:spcBef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String letter = “a”;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Class Type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Primitive types have their memory allocated at compile-time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Class types have a pointer allocated at compile-time pointing to the location it will reside on the heap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6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A1E8A0C-2272-4984-9398-44F81F93D1CF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AutoShape 8"/>
          <p:cNvSpPr/>
          <p:nvPr/>
        </p:nvSpPr>
        <p:spPr>
          <a:xfrm>
            <a:off x="3709080" y="1396080"/>
            <a:ext cx="3349080" cy="864720"/>
          </a:xfrm>
          <a:prstGeom prst="roundRect">
            <a:avLst>
              <a:gd name="adj" fmla="val 106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21" name="Text Box 9"/>
          <p:cNvSpPr/>
          <p:nvPr/>
        </p:nvSpPr>
        <p:spPr>
          <a:xfrm>
            <a:off x="3834720" y="1482480"/>
            <a:ext cx="309816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00000"/>
              </a:lnSpc>
              <a:spcBef>
                <a:spcPts val="564"/>
              </a:spcBef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Foo bar = new Foo();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564"/>
              </a:spcBef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String letter = “a”;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Variable/Identifier names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Identifiers can contain letters, numbers, the underscore (_) character and the dollar sign character($)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Identifiers must start with a letter, underscore or dollar sign.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Identifiers are case sensitive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Identifiers cannot be the same as reserved Java keywords.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sldNum" idx="17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E4AF6E3-D54C-43A6-BE8B-A88AE7460885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25" name="Group 8"/>
          <p:cNvGrpSpPr/>
          <p:nvPr/>
        </p:nvGrpSpPr>
        <p:grpSpPr>
          <a:xfrm>
            <a:off x="2342520" y="3983040"/>
            <a:ext cx="7506720" cy="1883880"/>
            <a:chOff x="2342520" y="3983040"/>
            <a:chExt cx="7506720" cy="1883880"/>
          </a:xfrm>
        </p:grpSpPr>
        <p:sp>
          <p:nvSpPr>
            <p:cNvPr id="126" name="AutoShape 1"/>
            <p:cNvSpPr/>
            <p:nvPr/>
          </p:nvSpPr>
          <p:spPr>
            <a:xfrm>
              <a:off x="2342520" y="4224240"/>
              <a:ext cx="7481520" cy="606240"/>
            </a:xfrm>
            <a:prstGeom prst="roundRect">
              <a:avLst>
                <a:gd name="adj" fmla="val 259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27" name="Text Box 5"/>
            <p:cNvSpPr/>
            <p:nvPr/>
          </p:nvSpPr>
          <p:spPr>
            <a:xfrm>
              <a:off x="3053520" y="4262400"/>
              <a:ext cx="6241680" cy="731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  <a:tab algn="l" pos="2171880"/>
                  <a:tab algn="l" pos="2895480"/>
                  <a:tab algn="l" pos="3619440"/>
                  <a:tab algn="l" pos="4343400"/>
                  <a:tab algn="l" pos="5067360"/>
                  <a:tab algn="l" pos="5791320"/>
                  <a:tab algn="l" pos="651528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myName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total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total5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total5$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  <a:tab algn="l" pos="2171880"/>
                  <a:tab algn="l" pos="2895480"/>
                  <a:tab algn="l" pos="3619440"/>
                  <a:tab algn="l" pos="4343400"/>
                  <a:tab algn="l" pos="5067360"/>
                  <a:tab algn="l" pos="5791320"/>
                  <a:tab algn="l" pos="651528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_myName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_total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___total5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$total36_51$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  <a:tab algn="l" pos="2171880"/>
                  <a:tab algn="l" pos="2895480"/>
                  <a:tab algn="l" pos="3619440"/>
                  <a:tab algn="l" pos="4343400"/>
                  <a:tab algn="l" pos="5067360"/>
                  <a:tab algn="l" pos="5791320"/>
                  <a:tab algn="l" pos="6515280"/>
                </a:tabLst>
              </a:pP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" name="AutoShape 7"/>
            <p:cNvSpPr/>
            <p:nvPr/>
          </p:nvSpPr>
          <p:spPr>
            <a:xfrm>
              <a:off x="2367720" y="5481360"/>
              <a:ext cx="7481520" cy="385560"/>
            </a:xfrm>
            <a:prstGeom prst="roundRect">
              <a:avLst>
                <a:gd name="adj" fmla="val 407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29" name="Text Box 8"/>
            <p:cNvSpPr/>
            <p:nvPr/>
          </p:nvSpPr>
          <p:spPr>
            <a:xfrm>
              <a:off x="3053520" y="5557680"/>
              <a:ext cx="5946480" cy="244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  <a:tab algn="l" pos="2171880"/>
                  <a:tab algn="l" pos="2895480"/>
                  <a:tab algn="l" pos="3619440"/>
                  <a:tab algn="l" pos="4343400"/>
                  <a:tab algn="l" pos="5067360"/>
                  <a:tab algn="l" pos="5791320"/>
                  <a:tab algn="l" pos="651528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1myName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total#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default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My-Name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0" name="Text Box 9"/>
            <p:cNvSpPr/>
            <p:nvPr/>
          </p:nvSpPr>
          <p:spPr>
            <a:xfrm>
              <a:off x="2361960" y="5198760"/>
              <a:ext cx="633600" cy="244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invalid: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" name="Text Box 10"/>
            <p:cNvSpPr/>
            <p:nvPr/>
          </p:nvSpPr>
          <p:spPr>
            <a:xfrm>
              <a:off x="2362680" y="3983040"/>
              <a:ext cx="475200" cy="244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valid: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Reserved names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ldNum" idx="18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5F00197-72DC-4326-9A79-FCF05B153E5C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34" name="Group 3"/>
          <p:cNvGrpSpPr/>
          <p:nvPr/>
        </p:nvGrpSpPr>
        <p:grpSpPr>
          <a:xfrm>
            <a:off x="3105360" y="1488960"/>
            <a:ext cx="1617480" cy="2835000"/>
            <a:chOff x="3105360" y="1488960"/>
            <a:chExt cx="1617480" cy="2835000"/>
          </a:xfrm>
        </p:grpSpPr>
        <p:sp>
          <p:nvSpPr>
            <p:cNvPr id="135" name="AutoShape 4"/>
            <p:cNvSpPr/>
            <p:nvPr/>
          </p:nvSpPr>
          <p:spPr>
            <a:xfrm>
              <a:off x="3105360" y="1488960"/>
              <a:ext cx="1598400" cy="2830320"/>
            </a:xfrm>
            <a:prstGeom prst="roundRect">
              <a:avLst>
                <a:gd name="adj" fmla="val 97"/>
              </a:avLst>
            </a:prstGeom>
            <a:solidFill>
              <a:srgbClr val="ffffcc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36" name="Text Box 5"/>
            <p:cNvSpPr/>
            <p:nvPr/>
          </p:nvSpPr>
          <p:spPr>
            <a:xfrm>
              <a:off x="3124440" y="1488960"/>
              <a:ext cx="1598400" cy="283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2160" rIns="92160" tIns="46080" bIns="46080" anchor="t">
              <a:spAutoFit/>
            </a:bodyPr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abstract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final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native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private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protected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public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static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synchronized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transient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volatile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37" name="Group 6"/>
          <p:cNvGrpSpPr/>
          <p:nvPr/>
        </p:nvGrpSpPr>
        <p:grpSpPr>
          <a:xfrm>
            <a:off x="1670400" y="1488960"/>
            <a:ext cx="1147320" cy="2580840"/>
            <a:chOff x="1670400" y="1488960"/>
            <a:chExt cx="1147320" cy="2580840"/>
          </a:xfrm>
        </p:grpSpPr>
        <p:sp>
          <p:nvSpPr>
            <p:cNvPr id="138" name="AutoShape 7"/>
            <p:cNvSpPr/>
            <p:nvPr/>
          </p:nvSpPr>
          <p:spPr>
            <a:xfrm>
              <a:off x="1670400" y="1488960"/>
              <a:ext cx="1147320" cy="2580840"/>
            </a:xfrm>
            <a:prstGeom prst="roundRect">
              <a:avLst>
                <a:gd name="adj" fmla="val 134"/>
              </a:avLst>
            </a:prstGeom>
            <a:solidFill>
              <a:srgbClr val="ffffcc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39" name="Text Box 8"/>
            <p:cNvSpPr/>
            <p:nvPr/>
          </p:nvSpPr>
          <p:spPr>
            <a:xfrm>
              <a:off x="1671840" y="1495440"/>
              <a:ext cx="1036440" cy="256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2160" rIns="92160" tIns="46080" bIns="46080" anchor="t">
              <a:spAutoFit/>
            </a:bodyPr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boolean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byte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char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short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int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long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float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double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void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40" name="Group 9"/>
          <p:cNvGrpSpPr/>
          <p:nvPr/>
        </p:nvGrpSpPr>
        <p:grpSpPr>
          <a:xfrm>
            <a:off x="1670400" y="4351320"/>
            <a:ext cx="1157040" cy="993240"/>
            <a:chOff x="1670400" y="4351320"/>
            <a:chExt cx="1157040" cy="993240"/>
          </a:xfrm>
        </p:grpSpPr>
        <p:sp>
          <p:nvSpPr>
            <p:cNvPr id="141" name="AutoShape 10"/>
            <p:cNvSpPr/>
            <p:nvPr/>
          </p:nvSpPr>
          <p:spPr>
            <a:xfrm>
              <a:off x="1670400" y="4351320"/>
              <a:ext cx="1157040" cy="993240"/>
            </a:xfrm>
            <a:prstGeom prst="roundRect">
              <a:avLst>
                <a:gd name="adj" fmla="val 157"/>
              </a:avLst>
            </a:prstGeom>
            <a:solidFill>
              <a:srgbClr val="ffffcc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42" name="Text Box 11"/>
            <p:cNvSpPr/>
            <p:nvPr/>
          </p:nvSpPr>
          <p:spPr>
            <a:xfrm>
              <a:off x="1670400" y="4351320"/>
              <a:ext cx="875880" cy="914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2160" rIns="92160" tIns="46080" bIns="46080" anchor="t">
              <a:spAutoFit/>
            </a:bodyPr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false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null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true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43" name="Group 12"/>
          <p:cNvGrpSpPr/>
          <p:nvPr/>
        </p:nvGrpSpPr>
        <p:grpSpPr>
          <a:xfrm>
            <a:off x="5040720" y="1488960"/>
            <a:ext cx="1294920" cy="4206600"/>
            <a:chOff x="5040720" y="1488960"/>
            <a:chExt cx="1294920" cy="4206600"/>
          </a:xfrm>
        </p:grpSpPr>
        <p:sp>
          <p:nvSpPr>
            <p:cNvPr id="144" name="AutoShape 13"/>
            <p:cNvSpPr/>
            <p:nvPr/>
          </p:nvSpPr>
          <p:spPr>
            <a:xfrm>
              <a:off x="5040720" y="1488960"/>
              <a:ext cx="1277640" cy="4154040"/>
            </a:xfrm>
            <a:prstGeom prst="roundRect">
              <a:avLst>
                <a:gd name="adj" fmla="val 120"/>
              </a:avLst>
            </a:prstGeom>
            <a:solidFill>
              <a:srgbClr val="ffffcc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45" name="Text Box 14"/>
            <p:cNvSpPr/>
            <p:nvPr/>
          </p:nvSpPr>
          <p:spPr>
            <a:xfrm>
              <a:off x="5058000" y="1488960"/>
              <a:ext cx="1277640" cy="420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2160" rIns="92160" tIns="46080" bIns="46080" anchor="t">
              <a:spAutoFit/>
            </a:bodyPr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break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case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catch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continue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default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do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else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finally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for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if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return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switch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throw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try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while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46" name="Group 15"/>
          <p:cNvGrpSpPr/>
          <p:nvPr/>
        </p:nvGrpSpPr>
        <p:grpSpPr>
          <a:xfrm>
            <a:off x="6696360" y="1488960"/>
            <a:ext cx="1615680" cy="1479240"/>
            <a:chOff x="6696360" y="1488960"/>
            <a:chExt cx="1615680" cy="1479240"/>
          </a:xfrm>
        </p:grpSpPr>
        <p:sp>
          <p:nvSpPr>
            <p:cNvPr id="147" name="AutoShape 16"/>
            <p:cNvSpPr/>
            <p:nvPr/>
          </p:nvSpPr>
          <p:spPr>
            <a:xfrm>
              <a:off x="6696360" y="1488960"/>
              <a:ext cx="1452240" cy="1479240"/>
            </a:xfrm>
            <a:prstGeom prst="roundRect">
              <a:avLst>
                <a:gd name="adj" fmla="val 106"/>
              </a:avLst>
            </a:prstGeom>
            <a:solidFill>
              <a:srgbClr val="ffffcc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48" name="Text Box 17"/>
            <p:cNvSpPr/>
            <p:nvPr/>
          </p:nvSpPr>
          <p:spPr>
            <a:xfrm>
              <a:off x="6716880" y="1488960"/>
              <a:ext cx="1595160" cy="1463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2160" rIns="92160" tIns="46080" bIns="46080" anchor="t">
              <a:spAutoFit/>
            </a:bodyPr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class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extends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implements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interface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  <a:tab algn="l" pos="144792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throws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49" name="Group 18"/>
          <p:cNvGrpSpPr/>
          <p:nvPr/>
        </p:nvGrpSpPr>
        <p:grpSpPr>
          <a:xfrm>
            <a:off x="6696360" y="3166920"/>
            <a:ext cx="1455480" cy="707760"/>
            <a:chOff x="6696360" y="3166920"/>
            <a:chExt cx="1455480" cy="707760"/>
          </a:xfrm>
        </p:grpSpPr>
        <p:sp>
          <p:nvSpPr>
            <p:cNvPr id="150" name="AutoShape 19"/>
            <p:cNvSpPr/>
            <p:nvPr/>
          </p:nvSpPr>
          <p:spPr>
            <a:xfrm>
              <a:off x="6696360" y="3166920"/>
              <a:ext cx="1455480" cy="707760"/>
            </a:xfrm>
            <a:prstGeom prst="roundRect">
              <a:avLst>
                <a:gd name="adj" fmla="val 222"/>
              </a:avLst>
            </a:prstGeom>
            <a:solidFill>
              <a:srgbClr val="ffffcc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51" name="Text Box 20"/>
            <p:cNvSpPr/>
            <p:nvPr/>
          </p:nvSpPr>
          <p:spPr>
            <a:xfrm>
              <a:off x="6716880" y="3166920"/>
              <a:ext cx="1177560" cy="640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2160" rIns="92160" tIns="46080" bIns="46080" anchor="t">
              <a:spAutoFit/>
            </a:bodyPr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import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package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52" name="Group 21"/>
          <p:cNvGrpSpPr/>
          <p:nvPr/>
        </p:nvGrpSpPr>
        <p:grpSpPr>
          <a:xfrm>
            <a:off x="6696360" y="4054320"/>
            <a:ext cx="1455480" cy="1206000"/>
            <a:chOff x="6696360" y="4054320"/>
            <a:chExt cx="1455480" cy="1206000"/>
          </a:xfrm>
        </p:grpSpPr>
        <p:sp>
          <p:nvSpPr>
            <p:cNvPr id="153" name="AutoShape 22"/>
            <p:cNvSpPr/>
            <p:nvPr/>
          </p:nvSpPr>
          <p:spPr>
            <a:xfrm>
              <a:off x="6696360" y="4054320"/>
              <a:ext cx="1455480" cy="1206000"/>
            </a:xfrm>
            <a:prstGeom prst="roundRect">
              <a:avLst>
                <a:gd name="adj" fmla="val 130"/>
              </a:avLst>
            </a:prstGeom>
            <a:solidFill>
              <a:srgbClr val="ffffcc"/>
            </a:solidFill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54" name="Text Box 23"/>
            <p:cNvSpPr/>
            <p:nvPr/>
          </p:nvSpPr>
          <p:spPr>
            <a:xfrm>
              <a:off x="6716880" y="4054320"/>
              <a:ext cx="1366560" cy="1189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2160" rIns="92160" tIns="46080" bIns="46080" anchor="t">
              <a:spAutoFit/>
            </a:bodyPr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instanceof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new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super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tabLst>
                  <a:tab algn="l" pos="72396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Arial"/>
                </a:rPr>
                <a:t>this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5" name="AutoShape 24"/>
          <p:cNvSpPr/>
          <p:nvPr/>
        </p:nvSpPr>
        <p:spPr>
          <a:xfrm>
            <a:off x="8666640" y="1517760"/>
            <a:ext cx="1277640" cy="3085920"/>
          </a:xfrm>
          <a:prstGeom prst="roundRect">
            <a:avLst>
              <a:gd name="adj" fmla="val 120"/>
            </a:avLst>
          </a:prstGeom>
          <a:solidFill>
            <a:srgbClr val="e6e6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56" name="Text Box 25"/>
          <p:cNvSpPr/>
          <p:nvPr/>
        </p:nvSpPr>
        <p:spPr>
          <a:xfrm>
            <a:off x="8682480" y="1488960"/>
            <a:ext cx="1098360" cy="31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t">
            <a:spAutoFit/>
          </a:bodyPr>
          <a:p>
            <a:pPr defTabSz="914400">
              <a:lnSpc>
                <a:spcPct val="100000"/>
              </a:lnSpc>
              <a:tabLst>
                <a:tab algn="l" pos="72396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Arial"/>
              </a:rPr>
              <a:t>byvalue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Arial"/>
              </a:rPr>
              <a:t>cast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Arial"/>
              </a:rPr>
              <a:t>const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Arial"/>
              </a:rPr>
              <a:t>future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Arial"/>
              </a:rPr>
              <a:t>generic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Arial"/>
              </a:rPr>
              <a:t>goto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Arial"/>
              </a:rPr>
              <a:t>inner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Arial"/>
              </a:rPr>
              <a:t>operator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Arial"/>
              </a:rPr>
              <a:t>outer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Arial"/>
              </a:rPr>
              <a:t>rest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Arial"/>
              </a:rPr>
              <a:t>var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 Box 26"/>
          <p:cNvSpPr/>
          <p:nvPr/>
        </p:nvSpPr>
        <p:spPr>
          <a:xfrm>
            <a:off x="8665560" y="5599080"/>
            <a:ext cx="136044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72396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reserved for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72396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future use.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Line 27"/>
          <p:cNvSpPr/>
          <p:nvPr/>
        </p:nvSpPr>
        <p:spPr>
          <a:xfrm flipV="1">
            <a:off x="9312480" y="4711680"/>
            <a:ext cx="360" cy="871200"/>
          </a:xfrm>
          <a:prstGeom prst="line">
            <a:avLst/>
          </a:prstGeom>
          <a:ln w="9525">
            <a:solidFill>
              <a:srgbClr val="00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C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Tips for good variable names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Use a naming convention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useCamelCase (no_underscores_in_names)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Use names which are meaningful within their context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Start Class names with an Upper case letter.  Variables and other identifiers should start with a lower case letter.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Avoid using _ and $. 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Avoid prefixing variable names (eg. _myAge)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Use meaningful names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avoid: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my_account, ok_button, aLongVariableName, and a_long_variable_name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19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32C97C3-1151-4201-8BBB-DD5331AF34E3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Constants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Use final to declare a constant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Use CAPITALS when naming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Final variables must be initialized upon declaration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20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B30B21F-DC5A-4AC0-A0E2-522CE70D99FA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AutoShape 5"/>
          <p:cNvSpPr/>
          <p:nvPr/>
        </p:nvSpPr>
        <p:spPr>
          <a:xfrm>
            <a:off x="3038400" y="3077640"/>
            <a:ext cx="5252760" cy="1037880"/>
          </a:xfrm>
          <a:prstGeom prst="roundRect">
            <a:avLst>
              <a:gd name="adj" fmla="val 167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66" name="Text Box 6"/>
          <p:cNvSpPr/>
          <p:nvPr/>
        </p:nvSpPr>
        <p:spPr>
          <a:xfrm>
            <a:off x="3322800" y="3250440"/>
            <a:ext cx="496836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00000"/>
              </a:lnSpc>
              <a:spcBef>
                <a:spcPts val="564"/>
              </a:spcBef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final int MAX_BUFFER_SIZE = 256;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564"/>
              </a:spcBef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final float PI=3.14159;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Special Characters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ldNum" idx="21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BE4AA9D-3C31-4D57-B88D-1EECDFC66E0D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69" name="Group 4"/>
          <p:cNvGrpSpPr/>
          <p:nvPr/>
        </p:nvGrpSpPr>
        <p:grpSpPr>
          <a:xfrm>
            <a:off x="3205080" y="1554480"/>
            <a:ext cx="5781600" cy="4217760"/>
            <a:chOff x="3205080" y="1554480"/>
            <a:chExt cx="5781600" cy="4217760"/>
          </a:xfrm>
        </p:grpSpPr>
        <p:sp>
          <p:nvSpPr>
            <p:cNvPr id="170" name="Text Box 4"/>
            <p:cNvSpPr/>
            <p:nvPr/>
          </p:nvSpPr>
          <p:spPr>
            <a:xfrm>
              <a:off x="3528000" y="1821240"/>
              <a:ext cx="778320" cy="3951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\n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\r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\t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\\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\'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\"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\###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\u####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1" name="Text Box 5"/>
            <p:cNvSpPr/>
            <p:nvPr/>
          </p:nvSpPr>
          <p:spPr>
            <a:xfrm>
              <a:off x="4890960" y="1821240"/>
              <a:ext cx="3907080" cy="3951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  <a:tab algn="l" pos="1447920"/>
                  <a:tab algn="l" pos="2171880"/>
                  <a:tab algn="l" pos="2895480"/>
                  <a:tab algn="l" pos="3619440"/>
                  <a:tab algn="l" pos="434340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Newline (linefeed character)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  <a:tab algn="l" pos="1447920"/>
                  <a:tab algn="l" pos="2171880"/>
                  <a:tab algn="l" pos="2895480"/>
                  <a:tab algn="l" pos="3619440"/>
                  <a:tab algn="l" pos="434340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Return (carriage return character)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  <a:tab algn="l" pos="1447920"/>
                  <a:tab algn="l" pos="2171880"/>
                  <a:tab algn="l" pos="2895480"/>
                  <a:tab algn="l" pos="3619440"/>
                  <a:tab algn="l" pos="434340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Horizontal Tab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  <a:tab algn="l" pos="1447920"/>
                  <a:tab algn="l" pos="2171880"/>
                  <a:tab algn="l" pos="2895480"/>
                  <a:tab algn="l" pos="3619440"/>
                  <a:tab algn="l" pos="434340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Back slash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  <a:tab algn="l" pos="1447920"/>
                  <a:tab algn="l" pos="2171880"/>
                  <a:tab algn="l" pos="2895480"/>
                  <a:tab algn="l" pos="3619440"/>
                  <a:tab algn="l" pos="434340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Single Quote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  <a:tab algn="l" pos="1447920"/>
                  <a:tab algn="l" pos="2171880"/>
                  <a:tab algn="l" pos="2895480"/>
                  <a:tab algn="l" pos="3619440"/>
                  <a:tab algn="l" pos="434340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Double Quote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  <a:tab algn="l" pos="1447920"/>
                  <a:tab algn="l" pos="2171880"/>
                  <a:tab algn="l" pos="2895480"/>
                  <a:tab algn="l" pos="3619440"/>
                  <a:tab algn="l" pos="434340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Octal represented by octal number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  <a:spcBef>
                  <a:spcPts val="1701"/>
                </a:spcBef>
                <a:tabLst>
                  <a:tab algn="l" pos="723960"/>
                  <a:tab algn="l" pos="1447920"/>
                  <a:tab algn="l" pos="2171880"/>
                  <a:tab algn="l" pos="2895480"/>
                  <a:tab algn="l" pos="3619440"/>
                  <a:tab algn="l" pos="434340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Unicode character (hex)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2" name="Line 6"/>
            <p:cNvSpPr/>
            <p:nvPr/>
          </p:nvSpPr>
          <p:spPr>
            <a:xfrm>
              <a:off x="4573440" y="1554480"/>
              <a:ext cx="360" cy="419256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73" name="Line 7"/>
            <p:cNvSpPr/>
            <p:nvPr/>
          </p:nvSpPr>
          <p:spPr>
            <a:xfrm>
              <a:off x="3205080" y="1627200"/>
              <a:ext cx="5781600" cy="36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Expressions (x = y)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Expressions evaluate to a result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Operators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Arithmetic (+, -, *, /, %)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Assignment (=, +=, -=, *=, /=)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Increment and decrement (++, --)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relational operators (==, !=, &lt;, &lt;=, &gt;, &gt;=)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logical operators (||, &amp;&amp;)  (note: logical or, logical and)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22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61F5DF1-A482-4449-8036-EBB668120955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Operator Precedence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ldNum" idx="23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B49ECED-17E8-423A-81B2-0A52928D8A77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Text Box 2"/>
          <p:cNvSpPr/>
          <p:nvPr/>
        </p:nvSpPr>
        <p:spPr>
          <a:xfrm>
            <a:off x="1960560" y="1141560"/>
            <a:ext cx="791964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chemeClr val="dk1"/>
                </a:solidFill>
                <a:latin typeface="Arial"/>
              </a:rPr>
              <a:t>Order</a:t>
            </a:r>
            <a:r>
              <a:rPr b="0" lang="en-GB" sz="2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2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2400" spc="-1" strike="noStrike">
                <a:solidFill>
                  <a:schemeClr val="dk1"/>
                </a:solidFill>
                <a:latin typeface="Arial"/>
              </a:rPr>
              <a:t>Operators</a:t>
            </a:r>
            <a:r>
              <a:rPr b="0" lang="en-GB" sz="2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2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2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2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24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2400" spc="-1" strike="noStrike">
                <a:solidFill>
                  <a:schemeClr val="dk1"/>
                </a:solidFill>
                <a:latin typeface="Arial"/>
              </a:rPr>
              <a:t>Name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 Box 4"/>
          <p:cNvSpPr/>
          <p:nvPr/>
        </p:nvSpPr>
        <p:spPr>
          <a:xfrm>
            <a:off x="2009880" y="1711440"/>
            <a:ext cx="8372880" cy="389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1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.   []  (parameters)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array indexes, params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2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++  --  !   ~   instanceof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unary operators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3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new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     (type)expr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creation and cast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4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*     /     %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multiply and divide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5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+   - 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addition and subtraction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6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&lt;&lt;   &gt;&gt;   &gt;&gt;&gt;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bitwise shifts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7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&lt;   &gt;   &lt;=   &gt;=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relational operators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8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!=   ==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equality operators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9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&amp;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bitwise and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10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^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bitwise xor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11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|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bitwise or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12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&amp;&amp;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logical and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13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||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logical or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14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?: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             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conditional (ternary) operator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15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=   +=  -=  *=  /=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assignment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Line 5"/>
          <p:cNvSpPr/>
          <p:nvPr/>
        </p:nvSpPr>
        <p:spPr>
          <a:xfrm>
            <a:off x="1676160" y="1562040"/>
            <a:ext cx="8204400" cy="3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C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2" name="Line 6"/>
          <p:cNvSpPr/>
          <p:nvPr/>
        </p:nvSpPr>
        <p:spPr>
          <a:xfrm>
            <a:off x="2911320" y="1126800"/>
            <a:ext cx="360" cy="44229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C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3" name="Line 7"/>
          <p:cNvSpPr/>
          <p:nvPr/>
        </p:nvSpPr>
        <p:spPr>
          <a:xfrm>
            <a:off x="6588000" y="1150920"/>
            <a:ext cx="360" cy="442260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C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4" name="Text Box 8"/>
          <p:cNvSpPr/>
          <p:nvPr/>
        </p:nvSpPr>
        <p:spPr>
          <a:xfrm>
            <a:off x="970560" y="5659560"/>
            <a:ext cx="10527120" cy="9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Note: two operators of the same precedence will be evaluated based on their associativity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Usually, associativity is evaluated from left to right.  Associativity of assignment is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	</a:t>
            </a: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right to left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Assignment Operators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Java also defines assignment operators which have an implied mathematical function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Be aware of the precedence issues: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Assignment ALWAYS has the lowest precedence.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sldNum" idx="24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30C3D63-16B1-47CE-B988-45242CBE8895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Text Box 4"/>
          <p:cNvSpPr/>
          <p:nvPr/>
        </p:nvSpPr>
        <p:spPr>
          <a:xfrm>
            <a:off x="2831400" y="2042640"/>
            <a:ext cx="2590560" cy="152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x = x + 1;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x = x + y + 5;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x = x * (z * 50);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x = x / 10;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</a:tabLst>
            </a:pP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Text Box 5"/>
          <p:cNvSpPr/>
          <p:nvPr/>
        </p:nvSpPr>
        <p:spPr>
          <a:xfrm>
            <a:off x="6126480" y="2042640"/>
            <a:ext cx="182844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x += 1;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x += y + 5;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x 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*= </a:t>
            </a: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z * 50;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</a:tabLst>
            </a:pP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x /= </a:t>
            </a: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10;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 Box 7"/>
          <p:cNvSpPr/>
          <p:nvPr/>
        </p:nvSpPr>
        <p:spPr>
          <a:xfrm>
            <a:off x="1520640" y="4765320"/>
            <a:ext cx="792468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x *= y + 5;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  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does not equal  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x = x * y + 5;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</a:tabLst>
            </a:pP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instead, it equals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1" lang="en-GB" sz="20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x = x * (y + 5);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Overview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chemeClr val="dk1"/>
                </a:solidFill>
                <a:latin typeface="Calibri"/>
              </a:rPr>
              <a:t>Variables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chemeClr val="dk1"/>
                </a:solidFill>
                <a:latin typeface="Calibri"/>
              </a:rPr>
              <a:t>Types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chemeClr val="dk1"/>
                </a:solidFill>
                <a:latin typeface="Calibri"/>
              </a:rPr>
              <a:t>Expressions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chemeClr val="dk1"/>
                </a:solidFill>
                <a:latin typeface="Calibri"/>
              </a:rPr>
              <a:t>Operators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chemeClr val="dk1"/>
                </a:solidFill>
                <a:latin typeface="Calibri"/>
              </a:rPr>
              <a:t>Narrow/Widening Conversions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 idx="7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CAEE665-A3E2-4109-B02C-39A0D4127ABD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2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Increment and Decrement Operators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++ or --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For each, there is a prefix and postfix notation: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x++ (postfix increment : x is incremented by 1)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++x (prefix increment : x is incremented by 1)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x-- (postfix decrement : x is decremented by 1)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--x (prefix decrement : x is decremented by 1)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Often used when accessing array indices: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sldNum" idx="25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047A33E-657C-45CA-9047-15CF9D4DB26A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Text Box 4"/>
          <p:cNvSpPr/>
          <p:nvPr/>
        </p:nvSpPr>
        <p:spPr>
          <a:xfrm>
            <a:off x="2521800" y="4532040"/>
            <a:ext cx="5030280" cy="15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int[] grades = {96, 74, 88, 56};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int index = 0;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  <a:tab algn="l" pos="868680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int firstGrade = grades[index++];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Type Conversions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 idx="26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04D4B73-A408-4B42-8DEA-7F1E881FCBB8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Text Box 4"/>
          <p:cNvSpPr/>
          <p:nvPr/>
        </p:nvSpPr>
        <p:spPr>
          <a:xfrm>
            <a:off x="2892240" y="1442880"/>
            <a:ext cx="7011360" cy="15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int x;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long y;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[... x and y are initialized with some values]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int z = x + y;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Narrowing Conversion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 narrowing conversion occurs when a value stored in a larger space is converted to a type of a smaller space.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Information may be lost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Never occurs automatically.  Must be explicitly requested by the programmer using a cast.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sldNum" idx="27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E9EBACB-28AF-4E11-90C8-EB3EFA3937DE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Text Box 4"/>
          <p:cNvSpPr/>
          <p:nvPr/>
        </p:nvSpPr>
        <p:spPr>
          <a:xfrm>
            <a:off x="2892240" y="1442880"/>
            <a:ext cx="7011360" cy="15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int x;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long y;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[... x and y are initialized with some values]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int z = (int) (x + y);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Rectangle 3"/>
          <p:cNvSpPr/>
          <p:nvPr/>
        </p:nvSpPr>
        <p:spPr>
          <a:xfrm>
            <a:off x="4050720" y="2526840"/>
            <a:ext cx="825480" cy="58968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CA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4" name="TextBox 4"/>
          <p:cNvSpPr/>
          <p:nvPr/>
        </p:nvSpPr>
        <p:spPr>
          <a:xfrm>
            <a:off x="4267080" y="3148560"/>
            <a:ext cx="1130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CA" sz="1800" spc="-1" strike="noStrike">
                <a:solidFill>
                  <a:schemeClr val="dk1"/>
                </a:solidFill>
                <a:latin typeface="Calibri"/>
              </a:rPr>
              <a:t>Cast to int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Widening Conversion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 widening conversion occurs when a value stored in a smaller space is converted to a type of a larger space.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There will never be a loss of information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Widening conversions occur automatically when needed.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sldNum" idx="28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1A56B7A-9137-4459-9B6B-4E8638A9E683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Text Box 4"/>
          <p:cNvSpPr/>
          <p:nvPr/>
        </p:nvSpPr>
        <p:spPr>
          <a:xfrm>
            <a:off x="2892240" y="1442880"/>
            <a:ext cx="7011360" cy="15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int x;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long y;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[... x and y are initialized with some values]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long z = x;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lt1"/>
                </a:solidFill>
                <a:latin typeface="Calibri Light"/>
              </a:rPr>
              <a:t>Conversions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54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Narrowing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Widening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sldNum" idx="29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F36A2BC-7DF2-4DB0-A000-2CF7AE25DA95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212" name="Group 4"/>
          <p:cNvGrpSpPr/>
          <p:nvPr/>
        </p:nvGrpSpPr>
        <p:grpSpPr>
          <a:xfrm>
            <a:off x="3296880" y="4183200"/>
            <a:ext cx="7435800" cy="2155680"/>
            <a:chOff x="3296880" y="4183200"/>
            <a:chExt cx="7435800" cy="2155680"/>
          </a:xfrm>
        </p:grpSpPr>
        <p:sp>
          <p:nvSpPr>
            <p:cNvPr id="213" name="Text Box 5"/>
            <p:cNvSpPr/>
            <p:nvPr/>
          </p:nvSpPr>
          <p:spPr>
            <a:xfrm>
              <a:off x="3620880" y="4183200"/>
              <a:ext cx="16063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Original Type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4" name="Text Box 6"/>
            <p:cNvSpPr/>
            <p:nvPr/>
          </p:nvSpPr>
          <p:spPr>
            <a:xfrm>
              <a:off x="5719680" y="4183200"/>
              <a:ext cx="32731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Automatically converted to: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5" name="Text Box 7"/>
            <p:cNvSpPr/>
            <p:nvPr/>
          </p:nvSpPr>
          <p:spPr>
            <a:xfrm>
              <a:off x="3573360" y="4753080"/>
              <a:ext cx="1606320" cy="1524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byte (8 bits)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char (16 bits)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short (16 bits)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int (32 bits)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float (32 bits)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6" name="Text Box 8"/>
            <p:cNvSpPr/>
            <p:nvPr/>
          </p:nvSpPr>
          <p:spPr>
            <a:xfrm>
              <a:off x="5756040" y="4753080"/>
              <a:ext cx="4365360" cy="1524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char, short, int, long, float or double 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int, long, float, or double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int, long, float, or double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long, float, double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double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7" name="Line 9"/>
            <p:cNvSpPr/>
            <p:nvPr/>
          </p:nvSpPr>
          <p:spPr>
            <a:xfrm>
              <a:off x="3296880" y="4593960"/>
              <a:ext cx="7435800" cy="36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18" name="Line 10"/>
            <p:cNvSpPr/>
            <p:nvPr/>
          </p:nvSpPr>
          <p:spPr>
            <a:xfrm>
              <a:off x="5466960" y="4219560"/>
              <a:ext cx="360" cy="211932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219" name="Text Box 4"/>
          <p:cNvSpPr/>
          <p:nvPr/>
        </p:nvSpPr>
        <p:spPr>
          <a:xfrm>
            <a:off x="3620880" y="1101960"/>
            <a:ext cx="1606320" cy="30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Original Type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Text Box 5"/>
          <p:cNvSpPr/>
          <p:nvPr/>
        </p:nvSpPr>
        <p:spPr>
          <a:xfrm>
            <a:off x="5719680" y="1101600"/>
            <a:ext cx="3273120" cy="30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Narrowing conversions to: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Text Box 6"/>
          <p:cNvSpPr/>
          <p:nvPr/>
        </p:nvSpPr>
        <p:spPr>
          <a:xfrm>
            <a:off x="3573360" y="1596960"/>
            <a:ext cx="1821960" cy="182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char (16 bits)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short (16 bits)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int (32 bits)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long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float (32 bits)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double (32 bits)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Text Box 7"/>
          <p:cNvSpPr/>
          <p:nvPr/>
        </p:nvSpPr>
        <p:spPr>
          <a:xfrm>
            <a:off x="5756040" y="1596960"/>
            <a:ext cx="4881240" cy="182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byte or short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byte or char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byte, char, or short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byte, char, short, or int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byte, char, short, int, or long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byte, char, short, int, long, or float 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Line 8"/>
          <p:cNvSpPr/>
          <p:nvPr/>
        </p:nvSpPr>
        <p:spPr>
          <a:xfrm>
            <a:off x="3296880" y="1529280"/>
            <a:ext cx="7435800" cy="3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C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4" name="Line 9"/>
          <p:cNvSpPr/>
          <p:nvPr/>
        </p:nvSpPr>
        <p:spPr>
          <a:xfrm>
            <a:off x="5466960" y="1019880"/>
            <a:ext cx="1440" cy="293184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C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Comments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ldNum" idx="8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DFB1B87-9F75-404A-9B0D-26C9578902DF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2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AutoShape 1"/>
          <p:cNvSpPr/>
          <p:nvPr/>
        </p:nvSpPr>
        <p:spPr>
          <a:xfrm>
            <a:off x="1570680" y="1650960"/>
            <a:ext cx="8746920" cy="4038120"/>
          </a:xfrm>
          <a:prstGeom prst="roundRect">
            <a:avLst>
              <a:gd name="adj" fmla="val 42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58" name="Text Box 5"/>
          <p:cNvSpPr/>
          <p:nvPr/>
        </p:nvSpPr>
        <p:spPr>
          <a:xfrm>
            <a:off x="1722960" y="1803240"/>
            <a:ext cx="8507160" cy="38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// line comment.  All text from the first // to the end of the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// line is a comment.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/* C-Style Comment.  These comments can span multiple lines.  The compiler ignores all text up until */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/** Javadoc comment.  The compiler ignores this text too. However, the javadoc program looks for these comments and interprets tags for documentation generation purposes: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@author Craig Schock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@version 1.7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@see java.lang.Object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*/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JavaDoc Settings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839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@see class-name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@see full-class-name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@see full-class-name#method-name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@version text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(class def only)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@author text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(class def only)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@param parameter-name description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(method def only)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@return description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(method def only)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@exception full-class-name description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(method def only)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@deprecated explanation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@since version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sldNum" idx="9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88F29D7-1AB7-4670-87EE-8999BE431D62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4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Variable Declarations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Like most compiled languages, variables must be declared before they can be used.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All variables have a type which is enforced by the compiler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sldNum" idx="10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765890F-9288-4E37-81C7-7B49D5F2690F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5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AutoShape 1"/>
          <p:cNvSpPr/>
          <p:nvPr/>
        </p:nvSpPr>
        <p:spPr>
          <a:xfrm>
            <a:off x="1446840" y="3026520"/>
            <a:ext cx="8827560" cy="634680"/>
          </a:xfrm>
          <a:prstGeom prst="roundRect">
            <a:avLst>
              <a:gd name="adj" fmla="val 250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66" name="Text Box 5"/>
          <p:cNvSpPr/>
          <p:nvPr/>
        </p:nvSpPr>
        <p:spPr>
          <a:xfrm>
            <a:off x="1651680" y="3201120"/>
            <a:ext cx="823068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  <a:tabLst>
                <a:tab algn="l" pos="723960"/>
                <a:tab algn="l" pos="1447920"/>
                <a:tab algn="l" pos="2171880"/>
                <a:tab algn="l" pos="2895480"/>
                <a:tab algn="l" pos="3619440"/>
                <a:tab algn="l" pos="4343400"/>
                <a:tab algn="l" pos="5067360"/>
                <a:tab algn="l" pos="5791320"/>
                <a:tab algn="l" pos="6515280"/>
                <a:tab algn="l" pos="7238880"/>
                <a:tab algn="l" pos="796284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type variable-name [= value][,variable-name[= value]];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AutoShape 8"/>
          <p:cNvSpPr/>
          <p:nvPr/>
        </p:nvSpPr>
        <p:spPr>
          <a:xfrm>
            <a:off x="3846240" y="4235400"/>
            <a:ext cx="3188880" cy="1810800"/>
          </a:xfrm>
          <a:prstGeom prst="roundRect">
            <a:avLst>
              <a:gd name="adj" fmla="val 106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68" name="Text Box 9"/>
          <p:cNvSpPr/>
          <p:nvPr/>
        </p:nvSpPr>
        <p:spPr>
          <a:xfrm>
            <a:off x="4016160" y="4384080"/>
            <a:ext cx="2895120" cy="14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  <a:spcBef>
                <a:spcPts val="564"/>
              </a:spcBef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int total;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564"/>
              </a:spcBef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float xValue = 0.0;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564"/>
              </a:spcBef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boolean isFinished;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564"/>
              </a:spcBef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String name;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Types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In a variable declaration, the type can be: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 fundamental data type (not objects)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	</a:t>
            </a:r>
            <a:r>
              <a:rPr b="0" lang="en-GB" sz="2400" spc="-1" strike="noStrike">
                <a:solidFill>
                  <a:srgbClr val="ff0000"/>
                </a:solidFill>
                <a:latin typeface="Calibri"/>
              </a:rPr>
              <a:t>byte, char, short, int, long, float, double, and boolean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 class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9144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Integer, Double, String, …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an array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9144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double[], char[], …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9144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All primitive types in Java have a defined size (in bits).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Each primitive type has a defined set of values and behaviours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sldNum" idx="11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48171B4-C1C4-4E92-8179-9503660AF8EE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6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Boolean Type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sldNum" idx="12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B34B397-AD0F-4D93-9968-D998CA1E8C08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AutoShape 8"/>
          <p:cNvSpPr/>
          <p:nvPr/>
        </p:nvSpPr>
        <p:spPr>
          <a:xfrm>
            <a:off x="3837960" y="1799280"/>
            <a:ext cx="3771720" cy="943560"/>
          </a:xfrm>
          <a:prstGeom prst="roundRect">
            <a:avLst>
              <a:gd name="adj" fmla="val 106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76" name="Text Box 9"/>
          <p:cNvSpPr/>
          <p:nvPr/>
        </p:nvSpPr>
        <p:spPr>
          <a:xfrm>
            <a:off x="3942720" y="1885680"/>
            <a:ext cx="348912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00000"/>
              </a:lnSpc>
              <a:spcBef>
                <a:spcPts val="564"/>
              </a:spcBef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boolean test1 = true;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564"/>
              </a:spcBef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Courier New"/>
              </a:rPr>
              <a:t>Boolean test2 = false;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Integral Types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There are NO unsigned types in Java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sldNum" idx="13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E6FCA5F-C120-49EA-8B6A-3FF2389B622B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8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80" name="Group 3"/>
          <p:cNvGrpSpPr/>
          <p:nvPr/>
        </p:nvGrpSpPr>
        <p:grpSpPr>
          <a:xfrm>
            <a:off x="2051640" y="2370960"/>
            <a:ext cx="8141040" cy="2963880"/>
            <a:chOff x="2051640" y="2370960"/>
            <a:chExt cx="8141040" cy="2963880"/>
          </a:xfrm>
        </p:grpSpPr>
        <p:sp>
          <p:nvSpPr>
            <p:cNvPr id="81" name="Text Box 4"/>
            <p:cNvSpPr/>
            <p:nvPr/>
          </p:nvSpPr>
          <p:spPr>
            <a:xfrm>
              <a:off x="2072160" y="2370960"/>
              <a:ext cx="108144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2400" spc="-1" strike="noStrike">
                  <a:solidFill>
                    <a:schemeClr val="dk1"/>
                  </a:solidFill>
                  <a:latin typeface="Arial"/>
                </a:rPr>
                <a:t>Type</a:t>
              </a:r>
              <a:endParaRPr b="0" lang="en-CA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Text Box 5"/>
            <p:cNvSpPr/>
            <p:nvPr/>
          </p:nvSpPr>
          <p:spPr>
            <a:xfrm>
              <a:off x="3584880" y="2370960"/>
              <a:ext cx="101304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2400" spc="-1" strike="noStrike">
                  <a:solidFill>
                    <a:schemeClr val="dk1"/>
                  </a:solidFill>
                  <a:latin typeface="Arial"/>
                </a:rPr>
                <a:t>Size</a:t>
              </a:r>
              <a:endParaRPr b="0" lang="en-CA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Text Box 6"/>
            <p:cNvSpPr/>
            <p:nvPr/>
          </p:nvSpPr>
          <p:spPr>
            <a:xfrm>
              <a:off x="5215680" y="2370960"/>
              <a:ext cx="131760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2400" spc="-1" strike="noStrike">
                  <a:solidFill>
                    <a:schemeClr val="dk1"/>
                  </a:solidFill>
                  <a:latin typeface="Arial"/>
                </a:rPr>
                <a:t>Range</a:t>
              </a:r>
              <a:endParaRPr b="0" lang="en-CA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Text Box 7"/>
            <p:cNvSpPr/>
            <p:nvPr/>
          </p:nvSpPr>
          <p:spPr>
            <a:xfrm>
              <a:off x="2051640" y="2953440"/>
              <a:ext cx="1043280" cy="1878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byte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short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int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long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Text Box 8"/>
            <p:cNvSpPr/>
            <p:nvPr/>
          </p:nvSpPr>
          <p:spPr>
            <a:xfrm>
              <a:off x="3540960" y="2953440"/>
              <a:ext cx="1245960" cy="1878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8 bits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16 bits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32 bits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64 bits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Text Box 9"/>
            <p:cNvSpPr/>
            <p:nvPr/>
          </p:nvSpPr>
          <p:spPr>
            <a:xfrm>
              <a:off x="5225040" y="2942280"/>
              <a:ext cx="4967640" cy="2392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-128  through +127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-32768 through +32767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-2147483648 through +2147483647 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-9223372036854775808 through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	</a:t>
              </a: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+9223372036854775807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" name="Line 10"/>
            <p:cNvSpPr/>
            <p:nvPr/>
          </p:nvSpPr>
          <p:spPr>
            <a:xfrm>
              <a:off x="2064240" y="2842200"/>
              <a:ext cx="8062920" cy="36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8" name="Line 11"/>
            <p:cNvSpPr/>
            <p:nvPr/>
          </p:nvSpPr>
          <p:spPr>
            <a:xfrm>
              <a:off x="2064240" y="3378960"/>
              <a:ext cx="8062920" cy="36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89" name="Line 12"/>
            <p:cNvSpPr/>
            <p:nvPr/>
          </p:nvSpPr>
          <p:spPr>
            <a:xfrm>
              <a:off x="2064240" y="3915360"/>
              <a:ext cx="8062920" cy="36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0" name="Line 13"/>
            <p:cNvSpPr/>
            <p:nvPr/>
          </p:nvSpPr>
          <p:spPr>
            <a:xfrm>
              <a:off x="2064240" y="4452120"/>
              <a:ext cx="8062920" cy="36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1" name="Line 14"/>
            <p:cNvSpPr/>
            <p:nvPr/>
          </p:nvSpPr>
          <p:spPr>
            <a:xfrm>
              <a:off x="3305880" y="2378880"/>
              <a:ext cx="360" cy="264456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2" name="Line 15"/>
            <p:cNvSpPr/>
            <p:nvPr/>
          </p:nvSpPr>
          <p:spPr>
            <a:xfrm>
              <a:off x="4953600" y="2378880"/>
              <a:ext cx="360" cy="264456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Floating-point Types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Floating point numbers are not accurate.  They are an approximation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Floats store 7 significant digits.  Doubles store 15.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Use BigDecimal for precision: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800" spc="-1" strike="noStrike" u="sng">
                <a:solidFill>
                  <a:schemeClr val="dk1"/>
                </a:solidFill>
                <a:uFillTx/>
                <a:latin typeface="Calibri"/>
                <a:hlinkClick r:id="rId1"/>
              </a:rPr>
              <a:t>https://docs.oracle.com/javase/8/docs/api/java/math/BigDecimal.html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14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CD25FBB-CCF9-482D-A200-611BF82F6E86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96" name="Group 4"/>
          <p:cNvGrpSpPr/>
          <p:nvPr/>
        </p:nvGrpSpPr>
        <p:grpSpPr>
          <a:xfrm>
            <a:off x="2007720" y="3884760"/>
            <a:ext cx="8119440" cy="1634760"/>
            <a:chOff x="2007720" y="3884760"/>
            <a:chExt cx="8119440" cy="1634760"/>
          </a:xfrm>
        </p:grpSpPr>
        <p:sp>
          <p:nvSpPr>
            <p:cNvPr id="97" name="Text Box 4"/>
            <p:cNvSpPr/>
            <p:nvPr/>
          </p:nvSpPr>
          <p:spPr>
            <a:xfrm>
              <a:off x="2072160" y="3884760"/>
              <a:ext cx="108144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2400" spc="-1" strike="noStrike">
                  <a:solidFill>
                    <a:schemeClr val="dk1"/>
                  </a:solidFill>
                  <a:latin typeface="Arial"/>
                </a:rPr>
                <a:t>Type</a:t>
              </a:r>
              <a:endParaRPr b="0" lang="en-CA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8" name="Text Box 5"/>
            <p:cNvSpPr/>
            <p:nvPr/>
          </p:nvSpPr>
          <p:spPr>
            <a:xfrm>
              <a:off x="3584880" y="3884760"/>
              <a:ext cx="101304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2400" spc="-1" strike="noStrike">
                  <a:solidFill>
                    <a:schemeClr val="dk1"/>
                  </a:solidFill>
                  <a:latin typeface="Arial"/>
                </a:rPr>
                <a:t>Size</a:t>
              </a:r>
              <a:endParaRPr b="0" lang="en-CA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9" name="Text Box 6"/>
            <p:cNvSpPr/>
            <p:nvPr/>
          </p:nvSpPr>
          <p:spPr>
            <a:xfrm>
              <a:off x="5215680" y="3884760"/>
              <a:ext cx="131760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275"/>
                </a:spcBef>
                <a:tabLst>
                  <a:tab algn="l" pos="0"/>
                </a:tabLst>
              </a:pPr>
              <a:r>
                <a:rPr b="0" lang="en-GB" sz="2400" spc="-1" strike="noStrike">
                  <a:solidFill>
                    <a:schemeClr val="dk1"/>
                  </a:solidFill>
                  <a:latin typeface="Arial"/>
                </a:rPr>
                <a:t>Range</a:t>
              </a:r>
              <a:endParaRPr b="0" lang="en-CA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0" name="Text Box 7"/>
            <p:cNvSpPr/>
            <p:nvPr/>
          </p:nvSpPr>
          <p:spPr>
            <a:xfrm>
              <a:off x="2007720" y="4467240"/>
              <a:ext cx="1261440" cy="84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float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double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1" name="Text Box 8"/>
            <p:cNvSpPr/>
            <p:nvPr/>
          </p:nvSpPr>
          <p:spPr>
            <a:xfrm>
              <a:off x="3496680" y="4467240"/>
              <a:ext cx="1245960" cy="84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32 bits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64 bits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2" name="Text Box 9"/>
            <p:cNvSpPr/>
            <p:nvPr/>
          </p:nvSpPr>
          <p:spPr>
            <a:xfrm>
              <a:off x="5180760" y="4456080"/>
              <a:ext cx="4173480" cy="84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-3.4 * 10     through  +3.4 * 10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  <a:p>
              <a:pPr marL="210960" indent="-210960" defTabSz="914400">
                <a:lnSpc>
                  <a:spcPct val="100000"/>
                </a:lnSpc>
                <a:spcBef>
                  <a:spcPts val="1412"/>
                </a:spcBef>
                <a:tabLst>
                  <a:tab algn="l" pos="0"/>
                </a:tabLst>
              </a:pPr>
              <a:r>
                <a:rPr b="0" lang="en-GB" sz="2200" spc="-1" strike="noStrike">
                  <a:solidFill>
                    <a:schemeClr val="dk1"/>
                  </a:solidFill>
                  <a:latin typeface="Arial"/>
                </a:rPr>
                <a:t>-1.7 * 10      through +1.7 * 10 </a:t>
              </a:r>
              <a:endParaRPr b="0" lang="en-CA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" name="Line 10"/>
            <p:cNvSpPr/>
            <p:nvPr/>
          </p:nvSpPr>
          <p:spPr>
            <a:xfrm>
              <a:off x="2064240" y="4356000"/>
              <a:ext cx="8062920" cy="36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4" name="Line 11"/>
            <p:cNvSpPr/>
            <p:nvPr/>
          </p:nvSpPr>
          <p:spPr>
            <a:xfrm>
              <a:off x="2064240" y="4892400"/>
              <a:ext cx="8062920" cy="36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5" name="Line 12"/>
            <p:cNvSpPr/>
            <p:nvPr/>
          </p:nvSpPr>
          <p:spPr>
            <a:xfrm>
              <a:off x="2064240" y="5429160"/>
              <a:ext cx="8062920" cy="36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6" name="Line 13"/>
            <p:cNvSpPr/>
            <p:nvPr/>
          </p:nvSpPr>
          <p:spPr>
            <a:xfrm>
              <a:off x="3305880" y="3890880"/>
              <a:ext cx="360" cy="162864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7" name="Line 14"/>
            <p:cNvSpPr/>
            <p:nvPr/>
          </p:nvSpPr>
          <p:spPr>
            <a:xfrm>
              <a:off x="4953600" y="3890880"/>
              <a:ext cx="360" cy="1628640"/>
            </a:xfrm>
            <a:prstGeom prst="line">
              <a:avLst/>
            </a:prstGeom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8" name="Text Box 15"/>
            <p:cNvSpPr/>
            <p:nvPr/>
          </p:nvSpPr>
          <p:spPr>
            <a:xfrm>
              <a:off x="8892000" y="4433760"/>
              <a:ext cx="170280" cy="18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GB" sz="1200" spc="-1" strike="noStrike">
                  <a:solidFill>
                    <a:schemeClr val="dk1"/>
                  </a:solidFill>
                  <a:latin typeface="Arial"/>
                </a:rPr>
                <a:t>38</a:t>
              </a:r>
              <a:endParaRPr b="0" lang="en-CA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9" name="Text Box 16"/>
            <p:cNvSpPr/>
            <p:nvPr/>
          </p:nvSpPr>
          <p:spPr>
            <a:xfrm>
              <a:off x="6453720" y="4433760"/>
              <a:ext cx="170280" cy="18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GB" sz="1200" spc="-1" strike="noStrike">
                  <a:solidFill>
                    <a:schemeClr val="dk1"/>
                  </a:solidFill>
                  <a:latin typeface="Arial"/>
                </a:rPr>
                <a:t>38</a:t>
              </a:r>
              <a:endParaRPr b="0" lang="en-CA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0" name="Text Box 17"/>
            <p:cNvSpPr/>
            <p:nvPr/>
          </p:nvSpPr>
          <p:spPr>
            <a:xfrm>
              <a:off x="6453360" y="4967280"/>
              <a:ext cx="255600" cy="18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GB" sz="1200" spc="-1" strike="noStrike">
                  <a:solidFill>
                    <a:schemeClr val="dk1"/>
                  </a:solidFill>
                  <a:latin typeface="Arial"/>
                </a:rPr>
                <a:t>308</a:t>
              </a:r>
              <a:endParaRPr b="0" lang="en-CA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1" name="Text Box 18"/>
            <p:cNvSpPr/>
            <p:nvPr/>
          </p:nvSpPr>
          <p:spPr>
            <a:xfrm>
              <a:off x="8891640" y="4967280"/>
              <a:ext cx="255600" cy="18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GB" sz="1200" spc="-1" strike="noStrike">
                  <a:solidFill>
                    <a:schemeClr val="dk1"/>
                  </a:solidFill>
                  <a:latin typeface="Arial"/>
                </a:rPr>
                <a:t>308</a:t>
              </a:r>
              <a:endParaRPr b="0" lang="en-CA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23778</TotalTime>
  <Application>LibreOffice/7.6.3.2$Windows_X86_64 LibreOffice_project/29d686fea9f6705b262d369fede658f824154cc0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2016-10-21T00:49:29Z</dcterms:created>
  <dc:creator>Gregory</dc:creator>
  <dc:description/>
  <dc:language>en-CA</dc:language>
  <cp:lastModifiedBy/>
  <dcterms:modified xsi:type="dcterms:W3CDTF">2024-01-15T13:01:05Z</dcterms:modified>
  <cp:revision>199</cp:revision>
  <dc:subject/>
  <dc:title>Eye-tracking for Neuroscience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24</vt:i4>
  </property>
</Properties>
</file>