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31" r:id="rId3"/>
    <p:sldId id="259" r:id="rId4"/>
    <p:sldId id="327" r:id="rId5"/>
    <p:sldId id="330" r:id="rId6"/>
    <p:sldId id="332" r:id="rId7"/>
    <p:sldId id="333" r:id="rId8"/>
    <p:sldId id="334" r:id="rId9"/>
    <p:sldId id="280" r:id="rId10"/>
    <p:sldId id="281" r:id="rId11"/>
    <p:sldId id="295" r:id="rId12"/>
    <p:sldId id="283" r:id="rId13"/>
    <p:sldId id="288" r:id="rId14"/>
    <p:sldId id="284" r:id="rId15"/>
    <p:sldId id="285" r:id="rId16"/>
    <p:sldId id="335" r:id="rId17"/>
    <p:sldId id="339" r:id="rId18"/>
    <p:sldId id="336" r:id="rId19"/>
    <p:sldId id="337" r:id="rId20"/>
    <p:sldId id="338" r:id="rId21"/>
    <p:sldId id="340" r:id="rId22"/>
    <p:sldId id="341" r:id="rId23"/>
    <p:sldId id="282" r:id="rId24"/>
    <p:sldId id="309" r:id="rId25"/>
    <p:sldId id="311" r:id="rId26"/>
    <p:sldId id="343" r:id="rId27"/>
    <p:sldId id="342" r:id="rId28"/>
    <p:sldId id="268" r:id="rId29"/>
    <p:sldId id="269" r:id="rId30"/>
    <p:sldId id="270" r:id="rId31"/>
    <p:sldId id="344" r:id="rId32"/>
    <p:sldId id="260" r:id="rId33"/>
    <p:sldId id="261" r:id="rId34"/>
    <p:sldId id="265" r:id="rId35"/>
    <p:sldId id="326" r:id="rId36"/>
    <p:sldId id="328" r:id="rId37"/>
    <p:sldId id="345" r:id="rId38"/>
    <p:sldId id="329" r:id="rId39"/>
    <p:sldId id="346" r:id="rId40"/>
    <p:sldId id="297" r:id="rId41"/>
    <p:sldId id="323" r:id="rId42"/>
    <p:sldId id="32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9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Review of Useful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val="27799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5671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73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3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75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Classes, Objects =&gt; The blueprints, and the building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Instance/Object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the building </a:t>
            </a:r>
            <a:r>
              <a:rPr lang="en-US" altLang="en-US" dirty="0">
                <a:ea typeface="ＭＳ Ｐゴシック" panose="020B0600070205080204" pitchFamily="34" charset="-128"/>
              </a:rPr>
              <a:t>itself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Class/Static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all buildings </a:t>
            </a:r>
            <a:r>
              <a:rPr lang="en-US" altLang="en-US" dirty="0">
                <a:ea typeface="ＭＳ Ｐゴシック" panose="020B0600070205080204" pitchFamily="34" charset="-128"/>
              </a:rPr>
              <a:t>through the blueprint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45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39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Overriding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in a subclass using the same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with the same name and return type in the subclass using a different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2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Inheritance Hierarchy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down in the hierarchy involves more subclassing and continuously adding more information to the classes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Polymorphism =&gt; Meaning: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to take many forms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of using subclasses anywhere a superclass is used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Cookie cutter analogy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used at run time is the dough, and the cookie cutter is the declared type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>
                <a:ea typeface="ＭＳ Ｐゴシック" panose="020B0600070205080204" pitchFamily="34" charset="-128"/>
              </a:rPr>
              <a:t>aVar</a:t>
            </a:r>
            <a:r>
              <a:rPr lang="en-US" altLang="en-US" dirty="0">
                <a:ea typeface="ＭＳ Ｐゴシック" panose="020B0600070205080204" pitchFamily="34" charset="-128"/>
              </a:rPr>
              <a:t> = new B(); // A (superclass) is the cookie cutter, B (subclass) is the dough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works because all subclasses have at least as much information as the superclass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Going the other way doesn’t work because the superclass never has as much information as is needed for a subclass.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0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Encapsulation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that the object should be responsible for it’s own properties and no outer objects can affect this. (Using private for our variables).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If you create a Person object </a:t>
            </a:r>
            <a:r>
              <a:rPr lang="en-US" altLang="en-US" b="1" dirty="0">
                <a:ea typeface="ＭＳ Ｐゴシック" panose="020B0600070205080204" pitchFamily="34" charset="-128"/>
              </a:rPr>
              <a:t>p1</a:t>
            </a:r>
            <a:r>
              <a:rPr lang="en-US" altLang="en-US" dirty="0">
                <a:ea typeface="ＭＳ Ｐゴシック" panose="020B0600070205080204" pitchFamily="34" charset="-128"/>
              </a:rPr>
              <a:t>, should other objects be able to change </a:t>
            </a:r>
            <a:r>
              <a:rPr lang="en-US" altLang="en-US" b="1" dirty="0">
                <a:ea typeface="ＭＳ Ｐゴシック" panose="020B0600070205080204" pitchFamily="34" charset="-128"/>
              </a:rPr>
              <a:t>p1’s name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Should a Person object p2, be responsible for washing the clothes in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WashingMachine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or should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WashineMachine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be responsible for this?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0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 is NOT Has-a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Our idealization of inheritance is captured in a simple rule-of-thumb. </a:t>
            </a:r>
          </a:p>
          <a:p>
            <a:endParaRPr lang="en-US" dirty="0"/>
          </a:p>
          <a:p>
            <a:r>
              <a:rPr lang="en-US" dirty="0"/>
              <a:t>Try forming the English sentences ``An A is-a-kind-of  B''.  If it ``sounds right'' to your ear, then A can be made a subclass of B. </a:t>
            </a:r>
          </a:p>
          <a:p>
            <a:endParaRPr lang="en-US" dirty="0"/>
          </a:p>
          <a:p>
            <a:r>
              <a:rPr lang="en-US" dirty="0"/>
              <a:t>A Student is-a-kind-of human so student inherits from human</a:t>
            </a:r>
          </a:p>
          <a:p>
            <a:r>
              <a:rPr lang="en-US" dirty="0"/>
              <a:t>A dog is-a-kind-of mammal, and therefore a dog inherits from mammal </a:t>
            </a:r>
          </a:p>
          <a:p>
            <a:endParaRPr lang="en-US" dirty="0"/>
          </a:p>
          <a:p>
            <a:r>
              <a:rPr lang="en-US" dirty="0"/>
              <a:t>A car is-a-kind-of engine sounds wrong, and therefore inheritance is not natural. but a car has-a engine.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8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is-a-kind-of  is NOT  is-a  either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Try this:  </a:t>
            </a:r>
          </a:p>
          <a:p>
            <a:pPr lvl="1"/>
            <a:r>
              <a:rPr lang="en-US" dirty="0"/>
              <a:t>George is a professor.   </a:t>
            </a:r>
          </a:p>
          <a:p>
            <a:pPr lvl="1"/>
            <a:r>
              <a:rPr lang="en-US" dirty="0"/>
              <a:t>The class Professor is a profession..  </a:t>
            </a:r>
          </a:p>
          <a:p>
            <a:pPr lvl="1"/>
            <a:r>
              <a:rPr lang="en-US" dirty="0"/>
              <a:t>Therefore George is a Profession !!</a:t>
            </a:r>
          </a:p>
          <a:p>
            <a:endParaRPr lang="en-US" dirty="0"/>
          </a:p>
          <a:p>
            <a:r>
              <a:rPr lang="en-US" dirty="0"/>
              <a:t>The problem comes up when we mix up is-an-instance-of  and is-a-kind-of</a:t>
            </a:r>
          </a:p>
          <a:p>
            <a:endParaRPr lang="en-US" dirty="0"/>
          </a:p>
          <a:p>
            <a:r>
              <a:rPr lang="en-US" dirty="0"/>
              <a:t>Some authors refer to is-a-kind-of as generalization  and is-an-instance-of as classification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30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Generalization VS  Classification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Shep</a:t>
            </a:r>
            <a:r>
              <a:rPr lang="en-US" dirty="0"/>
              <a:t> is a Border Collie.</a:t>
            </a:r>
          </a:p>
          <a:p>
            <a:r>
              <a:rPr lang="en-US" dirty="0"/>
              <a:t>2. A Border Collie is a Dog.</a:t>
            </a:r>
          </a:p>
          <a:p>
            <a:r>
              <a:rPr lang="en-US" dirty="0"/>
              <a:t>3. Dogs are Animals</a:t>
            </a:r>
          </a:p>
          <a:p>
            <a:r>
              <a:rPr lang="en-US" dirty="0"/>
              <a:t>4. A Border Collie is a Breed.</a:t>
            </a:r>
          </a:p>
          <a:p>
            <a:r>
              <a:rPr lang="en-US" dirty="0"/>
              <a:t>5. Dog is a Species</a:t>
            </a:r>
          </a:p>
          <a:p>
            <a:endParaRPr lang="en-US" dirty="0"/>
          </a:p>
          <a:p>
            <a:r>
              <a:rPr lang="en-US" dirty="0"/>
              <a:t>1+2: </a:t>
            </a:r>
            <a:r>
              <a:rPr lang="en-US" dirty="0" err="1"/>
              <a:t>Shep</a:t>
            </a:r>
            <a:r>
              <a:rPr lang="en-US" dirty="0"/>
              <a:t> is a Dog</a:t>
            </a:r>
          </a:p>
          <a:p>
            <a:r>
              <a:rPr lang="en-US" dirty="0"/>
              <a:t>1+2+3: </a:t>
            </a:r>
            <a:r>
              <a:rPr lang="en-US" dirty="0" err="1"/>
              <a:t>Shep</a:t>
            </a:r>
            <a:r>
              <a:rPr lang="en-US" dirty="0"/>
              <a:t> is a animal</a:t>
            </a:r>
          </a:p>
          <a:p>
            <a:r>
              <a:rPr lang="en-US" dirty="0"/>
              <a:t>1+4: </a:t>
            </a:r>
            <a:r>
              <a:rPr lang="en-US" dirty="0" err="1"/>
              <a:t>Shep</a:t>
            </a:r>
            <a:r>
              <a:rPr lang="en-US" dirty="0"/>
              <a:t> is a breed     ?????</a:t>
            </a:r>
          </a:p>
          <a:p>
            <a:r>
              <a:rPr lang="en-US" dirty="0"/>
              <a:t>2+5: A Border Collie is a Species   ?????</a:t>
            </a:r>
          </a:p>
          <a:p>
            <a:endParaRPr lang="en-US" dirty="0"/>
          </a:p>
          <a:p>
            <a:r>
              <a:rPr lang="en-US" dirty="0"/>
              <a:t>Generalization (is kind of)  is transitive	</a:t>
            </a:r>
          </a:p>
          <a:p>
            <a:r>
              <a:rPr lang="en-US" dirty="0"/>
              <a:t>Classification (is instance of) is not		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89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07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3BE3-115F-452D-8EC4-E541392031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E3BD-4278-4A36-8A80-80663AB6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31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3BE3-115F-452D-8EC4-E541392031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E3BD-4278-4A36-8A80-80663AB6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46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Inner and Anonymous Classes/Methods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Exists in many languages</a:t>
            </a:r>
          </a:p>
          <a:p>
            <a:endParaRPr lang="en-CA" dirty="0"/>
          </a:p>
          <a:p>
            <a:r>
              <a:rPr lang="en-CA" dirty="0"/>
              <a:t>Useful to hide (encapsulate) and organize functionality within an outer class (e.g. </a:t>
            </a:r>
            <a:r>
              <a:rPr lang="en-CA" dirty="0" err="1"/>
              <a:t>LinkedListCell</a:t>
            </a:r>
            <a:r>
              <a:rPr lang="en-CA" dirty="0"/>
              <a:t> in a LinkedList, Node in a Tree)</a:t>
            </a:r>
          </a:p>
          <a:p>
            <a:endParaRPr lang="en-CA" dirty="0"/>
          </a:p>
          <a:p>
            <a:r>
              <a:rPr lang="en-CA" dirty="0"/>
              <a:t>Quickly create an object that inherits from an interface as a method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3F29-8166-4EC9-A2E3-8D6AA07133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18EA-94B1-423D-9E2A-A0ACB05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82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:p14="http://schemas.microsoft.com/office/powerpoint/2010/main" val="385421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tcol.iterator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68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for loops when you know the number of things you are iterating over, otherwise use while loops.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Documentation is your friend! Use it.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and class naming have language-specific conventions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Java, we use </a:t>
            </a:r>
            <a:r>
              <a:rPr lang="en-US" altLang="en-US" dirty="0" err="1">
                <a:ea typeface="ＭＳ Ｐゴシック" panose="020B0600070205080204" pitchFamily="34" charset="-128"/>
              </a:rPr>
              <a:t>camelCaseFormatting</a:t>
            </a:r>
            <a:r>
              <a:rPr lang="en-US" altLang="en-US" dirty="0">
                <a:ea typeface="ＭＳ Ｐゴシック" panose="020B0600070205080204" pitchFamily="34" charset="-128"/>
              </a:rPr>
              <a:t> for variables,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FirstLetterUpperCase</a:t>
            </a:r>
            <a:r>
              <a:rPr lang="en-US" altLang="en-US" dirty="0">
                <a:ea typeface="ＭＳ Ｐゴシック" panose="020B0600070205080204" pitchFamily="34" charset="-128"/>
              </a:rPr>
              <a:t> for classes.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:p14="http://schemas.microsoft.com/office/powerpoint/2010/main" val="198329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single interface to iterate through any Collections or Lists of objects.</a:t>
            </a:r>
          </a:p>
          <a:p>
            <a:endParaRPr lang="en-CA" dirty="0"/>
          </a:p>
          <a:p>
            <a:r>
              <a:rPr lang="en-CA" dirty="0"/>
              <a:t>Otherwise, you’ll need to start checking the list/collection type before iterating over elements in these object arrays (e.g. one method for iterating through an </a:t>
            </a:r>
            <a:r>
              <a:rPr lang="en-CA" dirty="0" err="1"/>
              <a:t>ArrayList</a:t>
            </a:r>
            <a:r>
              <a:rPr lang="en-CA" dirty="0"/>
              <a:t>, and another for a Collection)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3F29-8166-4EC9-A2E3-8D6AA07133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18EA-94B1-423D-9E2A-A0ACB05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91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88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4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20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5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7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683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methods that can be used on any type (think the max method which uses the Comparable interface)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classes that perform operations on or with a parametrized type (superhero/villain example)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1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make a while loop that has the potential to run infinitely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Always have a timeout on your while loops when their ending is ambiguous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Overusing if/switch statements is a sign of bad programming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40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77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:p14="http://schemas.microsoft.com/office/powerpoint/2010/main" val="332690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&lt;T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 dirty="0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T 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:p14="http://schemas.microsoft.com/office/powerpoint/2010/main" val="1516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5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5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Programming using only Objects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representative of the real world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Reduces redundancy, and make your code more elegant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98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OOP language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Platform-independent because of the JVM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Widely used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94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25363</TotalTime>
  <Words>2713</Words>
  <Application>Microsoft Office PowerPoint</Application>
  <PresentationFormat>Widescreen</PresentationFormat>
  <Paragraphs>514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StarBats</vt:lpstr>
      <vt:lpstr>Symbol</vt:lpstr>
      <vt:lpstr>Times</vt:lpstr>
      <vt:lpstr>Times New Roman</vt:lpstr>
      <vt:lpstr>Office Theme</vt:lpstr>
      <vt:lpstr>Review of Useful Techniques</vt:lpstr>
      <vt:lpstr>Testing Your Code</vt:lpstr>
      <vt:lpstr>Basics</vt:lpstr>
      <vt:lpstr>Basics</vt:lpstr>
      <vt:lpstr>Basics</vt:lpstr>
      <vt:lpstr>Basics</vt:lpstr>
      <vt:lpstr>Object-Oriented Programming</vt:lpstr>
      <vt:lpstr>Java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OOP Languages</vt:lpstr>
      <vt:lpstr>Methods common to all objects</vt:lpstr>
      <vt:lpstr>OOP Languages</vt:lpstr>
      <vt:lpstr>OOP Languages</vt:lpstr>
      <vt:lpstr>OOP Languages</vt:lpstr>
      <vt:lpstr> Is-a is NOT Has-a </vt:lpstr>
      <vt:lpstr> is-a-kind-of  is NOT  is-a  either</vt:lpstr>
      <vt:lpstr>Generalization VS  Classification </vt:lpstr>
      <vt:lpstr>Abstract Classes Versus Interfaces</vt:lpstr>
      <vt:lpstr>UML, &amp; Version Control Systems</vt:lpstr>
      <vt:lpstr>UML, &amp; Version Control Systems</vt:lpstr>
      <vt:lpstr>Inner and Anonymous Classes/Methods</vt:lpstr>
      <vt:lpstr>Java Iterators (in java.util)</vt:lpstr>
      <vt:lpstr>Using an Iterator</vt:lpstr>
      <vt:lpstr>Preconditions</vt:lpstr>
      <vt:lpstr>Why use Iterators</vt:lpstr>
      <vt:lpstr>Linting (or Static Analysis)</vt:lpstr>
      <vt:lpstr>Using Linters</vt:lpstr>
      <vt:lpstr>Advantages to using Linters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Bounds for Type Parameters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222</cp:revision>
  <dcterms:created xsi:type="dcterms:W3CDTF">2016-10-21T00:49:29Z</dcterms:created>
  <dcterms:modified xsi:type="dcterms:W3CDTF">2022-02-25T05:35:28Z</dcterms:modified>
</cp:coreProperties>
</file>