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_rels/slideLayout5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20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notesMaster" Target="notesMasters/notesMaster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 type="dt" idx="3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7" name="PlaceHolder 5"/>
          <p:cNvSpPr>
            <a:spLocks noGrp="1"/>
          </p:cNvSpPr>
          <p:nvPr>
            <p:ph type="ftr" idx="3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8" name="PlaceHolder 6"/>
          <p:cNvSpPr>
            <a:spLocks noGrp="1"/>
          </p:cNvSpPr>
          <p:nvPr>
            <p:ph type="sldNum" idx="3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498DBFC-2C80-4176-93A3-8C0C136410FE}" type="slidenum"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Multi-instrument / Multi-instrument Inter-process (minus the)-with Eye Trackers-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72AC9AB-539E-4EE9-8710-F7C02E5975C8}" type="slidenum">
              <a:rPr b="0" lang="en-CA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DF028B-4C34-4AA4-9595-D726FC58ABD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D9B399-4975-47CE-B5F4-489190B081E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A9C61B3D-3BB9-47F6-8698-E965EFC16ED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A222EC40-56EA-40B0-BEB9-BC24D1E3317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ubTitle"/>
          </p:nvPr>
        </p:nvSpPr>
        <p:spPr>
          <a:xfrm>
            <a:off x="0" y="-15732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72391CE8-30DB-45E5-8FA8-56748F0B18F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5E5BF971-4C73-4AFF-B0DD-55D6E25767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06D64E5D-42FA-49AA-AD5F-5100F360D7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B755990D-977E-4E33-8303-2E5D7EED8C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CB371B41-14C5-4EB4-BED9-E49E990A114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2" name="PlaceHolder 5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FC7F0747-257F-4698-9A72-E7661326DB7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/>
          </p:nvPr>
        </p:nvSpPr>
        <p:spPr>
          <a:xfrm>
            <a:off x="419616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/>
          </p:nvPr>
        </p:nvSpPr>
        <p:spPr>
          <a:xfrm>
            <a:off x="775188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7" name="PlaceHolder 5"/>
          <p:cNvSpPr>
            <a:spLocks noGrp="1"/>
          </p:cNvSpPr>
          <p:nvPr>
            <p:ph/>
          </p:nvPr>
        </p:nvSpPr>
        <p:spPr>
          <a:xfrm>
            <a:off x="64080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8" name="PlaceHolder 6"/>
          <p:cNvSpPr>
            <a:spLocks noGrp="1"/>
          </p:cNvSpPr>
          <p:nvPr>
            <p:ph/>
          </p:nvPr>
        </p:nvSpPr>
        <p:spPr>
          <a:xfrm>
            <a:off x="419616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9" name="PlaceHolder 7"/>
          <p:cNvSpPr>
            <a:spLocks noGrp="1"/>
          </p:cNvSpPr>
          <p:nvPr>
            <p:ph/>
          </p:nvPr>
        </p:nvSpPr>
        <p:spPr>
          <a:xfrm>
            <a:off x="775188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1F21F8C8-8A16-47A0-A20F-564F0580016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201F5511-0DE6-421F-9DFF-B20DA77C45D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14CF99-82E6-45EC-AE88-691D04F805F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subTitle"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AC18E57D-5D28-49E8-BEA1-C82BDD263C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A36D6C8B-955D-46F7-8F8F-ADF23606C6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60712D05-5DB2-4D33-9C2B-0DC9E33E231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2219A59E-29EA-49C9-A89B-E6D10BF12F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ubTitle"/>
          </p:nvPr>
        </p:nvSpPr>
        <p:spPr>
          <a:xfrm>
            <a:off x="0" y="-15732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F132CA6A-52FC-4D80-BFC1-3BF7116D49C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9871F0FE-2EFF-48B3-9A58-1CD8A1BF0D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F02113F0-E0C6-4694-B314-4AE7BA140F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409F8EFF-50CB-463F-A6AD-3661A01198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920B39EB-8016-4349-BFA3-8ED1F36A23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4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5" name="PlaceHolder 5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168725D4-3B97-44BC-94B3-C9004D6050F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19616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75188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4080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19616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775188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B0852E-833E-48C9-BA95-B65F63D4424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/>
          </p:nvPr>
        </p:nvSpPr>
        <p:spPr>
          <a:xfrm>
            <a:off x="419616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/>
          </p:nvPr>
        </p:nvSpPr>
        <p:spPr>
          <a:xfrm>
            <a:off x="775188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0" name="PlaceHolder 5"/>
          <p:cNvSpPr>
            <a:spLocks noGrp="1"/>
          </p:cNvSpPr>
          <p:nvPr>
            <p:ph/>
          </p:nvPr>
        </p:nvSpPr>
        <p:spPr>
          <a:xfrm>
            <a:off x="64080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1" name="PlaceHolder 6"/>
          <p:cNvSpPr>
            <a:spLocks noGrp="1"/>
          </p:cNvSpPr>
          <p:nvPr>
            <p:ph/>
          </p:nvPr>
        </p:nvSpPr>
        <p:spPr>
          <a:xfrm>
            <a:off x="419616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2" name="PlaceHolder 7"/>
          <p:cNvSpPr>
            <a:spLocks noGrp="1"/>
          </p:cNvSpPr>
          <p:nvPr>
            <p:ph/>
          </p:nvPr>
        </p:nvSpPr>
        <p:spPr>
          <a:xfrm>
            <a:off x="775188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69934409-C257-4F5B-8389-8CAAC55F087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15286F2-FFC1-4A8A-8511-CBFA17E9E1D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BC13EAA-9FC7-4006-AAAA-C5A349CEFA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9701C13-7FBF-4585-8E1E-EFB12AFB27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FA77D95-CC62-401F-BE66-DCEA61037E1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FEF5E85-74B1-44D4-9952-F79665D0991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0" y="-15732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3E826D8-20EA-44E4-8E4A-CAA2B88822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1BCE2A0-74A4-4351-82E8-DB51DDF681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AE547D-3657-4AEC-A9DD-B148C78A35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B176EE4-8B55-489E-B626-5271BC8800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4CE6A1F-7288-4190-86AA-D894F96EC2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1A75471-848E-4DA3-B2A0-CD58CA70CE8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8AD58D2-59C4-41F2-9533-95E6DB39D64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19616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775188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4080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19616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775188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6667924-525D-463D-BF37-62BC2B9E586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C6729D3-BFF1-46F6-AB1C-52B244BF127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5E78425-EEC2-4350-97AF-C11D269A94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5FA517C-244D-49D3-82B4-5D5FC58D10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BDA1C0E-CDB9-4EAA-8A1A-ABA82E5402F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060A481-4EBE-41DE-ADDD-78769447A22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942815-1983-4B0B-A5CD-FD170CB7FE8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0" y="-15732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1CE5F94-60F1-4ED1-AA9E-82D9A289839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A37E7CD-31E2-4181-A51C-52D8B423E5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0FC8015-9C39-4320-9F44-416A400645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A3C558C-2C1A-4386-9E62-48FF3B82C8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1B3EAFA-4FF0-45BD-8EFB-9673FA0C18A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B77C4CE-BDC3-497D-B2D6-D61A17564B7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19616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775188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64080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419616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775188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B9CC6BF-3270-4F19-894F-DDA9CE3852F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EAB5E4F-7710-488A-8D62-0D041F2763A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B35A289-CEC9-469D-9C5B-8FFC5BCFBE1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87FD482-9C86-4131-99E5-87C2AA0FFD7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8517A6-4727-43A3-A94C-FB77EE5EA4A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A832113-3CDC-4118-BAE4-F2E3091C758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421F33D-2E6E-45D4-A6AD-37AE988993F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0" y="-15732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59C6F83-22BE-4C91-8CF9-0853082DDCC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1DFEC18-BB91-4E27-82C6-8969940FF5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DD5D2CF-FFD3-4AC3-87E0-141E2568CB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3D84E6C-D864-4A8B-B31D-3248675806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0A73E5E-4093-4F65-B866-6CD2896AEF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937B2F9-5E43-43FB-AA93-C4EB22C170D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419616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775188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64080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419616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775188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5DCAB0D-EF2B-43E1-86E3-84068512F9E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A887EBEC-9AAD-46F2-8A90-4AEDBE371C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D46257-41F6-43BE-B49F-BDD414D0CD5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C624A57-B5FC-4D01-B7D2-8701E02FC4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329DA7C-4172-4630-A7A5-A45EEEB868D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8D0B272-914C-4968-8910-91DF3142F92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2D33C87-386E-481E-B157-6605230DA4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0" y="-15732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B492AE9-7162-457E-A1D3-BA0691ECC85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F7778F1-E412-4597-9DB8-D4E88BD122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E1EA678-35F4-415B-91E9-0D309EAE29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6D76350-6827-4392-9981-6BD2673C72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7B569B4-03C8-4C82-B2AC-A6488749F1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8FF47A0-0574-42AF-A6B9-3AB9C6F19F9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0" y="-15732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878C28-6C2E-45E1-9E01-37AC664C75B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419616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775188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/>
          </p:nvPr>
        </p:nvSpPr>
        <p:spPr>
          <a:xfrm>
            <a:off x="64080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9" name="PlaceHolder 6"/>
          <p:cNvSpPr>
            <a:spLocks noGrp="1"/>
          </p:cNvSpPr>
          <p:nvPr>
            <p:ph/>
          </p:nvPr>
        </p:nvSpPr>
        <p:spPr>
          <a:xfrm>
            <a:off x="419616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0" name="PlaceHolder 7"/>
          <p:cNvSpPr>
            <a:spLocks noGrp="1"/>
          </p:cNvSpPr>
          <p:nvPr>
            <p:ph/>
          </p:nvPr>
        </p:nvSpPr>
        <p:spPr>
          <a:xfrm>
            <a:off x="775188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550B4BE-1699-47DA-AB64-F8330AA7733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D61EF073-49D9-48BC-9D2F-D55AA692602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subTitle"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E0474A5-9F71-4009-8F3F-3C1E515AA3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3497E0EE-939B-4219-BE95-85F94DEBE9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C42F4EF-2BEC-4725-9B24-7C1A4B3329E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5DCD948-4613-442E-8564-EECEE561728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ubTitle"/>
          </p:nvPr>
        </p:nvSpPr>
        <p:spPr>
          <a:xfrm>
            <a:off x="0" y="-15732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3EEEA73-E52C-4293-A629-1E52A60C80F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39024BBD-3238-4F37-AAE6-EB18EFA670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6AFB0E56-578E-4F0D-A95A-1A9642A4E5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0BF2F4CE-3BAC-445D-9064-B30EC53B63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FC2961-579D-4161-901C-709F8CC6B1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0807FE8-4036-459A-A359-4779F3977D8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CDB4786-132E-4750-BA2C-1CF85EC1919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419616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775188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/>
          </p:nvPr>
        </p:nvSpPr>
        <p:spPr>
          <a:xfrm>
            <a:off x="64080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4" name="PlaceHolder 6"/>
          <p:cNvSpPr>
            <a:spLocks noGrp="1"/>
          </p:cNvSpPr>
          <p:nvPr>
            <p:ph/>
          </p:nvPr>
        </p:nvSpPr>
        <p:spPr>
          <a:xfrm>
            <a:off x="419616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5" name="PlaceHolder 7"/>
          <p:cNvSpPr>
            <a:spLocks noGrp="1"/>
          </p:cNvSpPr>
          <p:nvPr>
            <p:ph/>
          </p:nvPr>
        </p:nvSpPr>
        <p:spPr>
          <a:xfrm>
            <a:off x="775188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3E96A5BA-8D20-4E2B-A47D-68C8A6B68B6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FF007EEC-3E08-496E-9DD2-5E42449D232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subTitle"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693BE9D4-5CE5-4C26-98F0-1EAFBA2425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EE032ABA-A6A1-419D-9899-4F9267F861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0BA22F53-2080-4AF3-9E61-C6BA8AB54C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DB1AEE8C-4E75-477B-9A19-9F9F8BEBDB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ubTitle"/>
          </p:nvPr>
        </p:nvSpPr>
        <p:spPr>
          <a:xfrm>
            <a:off x="0" y="-15732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7B777D39-677F-4420-9C95-1CAF439E71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344881AF-DF0D-4F39-AF94-8187C1BC47C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E52158-E7D4-4BE6-B389-4F82305308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F8451090-45DF-4F69-AC1F-43A97A7386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84F7CE3C-7DF3-43CE-A0BB-465B6FC0C0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88590BDF-437F-41E7-9A86-05CAC0A0F62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B373CFA6-4F1B-47F2-BC67-EC9C357EE89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/>
          </p:nvPr>
        </p:nvSpPr>
        <p:spPr>
          <a:xfrm>
            <a:off x="419616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/>
          </p:nvPr>
        </p:nvSpPr>
        <p:spPr>
          <a:xfrm>
            <a:off x="775188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4" name="PlaceHolder 5"/>
          <p:cNvSpPr>
            <a:spLocks noGrp="1"/>
          </p:cNvSpPr>
          <p:nvPr>
            <p:ph/>
          </p:nvPr>
        </p:nvSpPr>
        <p:spPr>
          <a:xfrm>
            <a:off x="64080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5" name="PlaceHolder 6"/>
          <p:cNvSpPr>
            <a:spLocks noGrp="1"/>
          </p:cNvSpPr>
          <p:nvPr>
            <p:ph/>
          </p:nvPr>
        </p:nvSpPr>
        <p:spPr>
          <a:xfrm>
            <a:off x="419616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6" name="PlaceHolder 7"/>
          <p:cNvSpPr>
            <a:spLocks noGrp="1"/>
          </p:cNvSpPr>
          <p:nvPr>
            <p:ph/>
          </p:nvPr>
        </p:nvSpPr>
        <p:spPr>
          <a:xfrm>
            <a:off x="775188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D71270F7-BD31-4A8E-9BF8-312D3208321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576E30DC-D85F-4144-9524-CD41E9E6BDA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ubTitle"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53380AC8-C42C-4C55-B80F-23943BA4EA0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6A479DE1-885C-4E15-803A-B2CAED7B9AF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6AC8F372-9B69-42CB-8128-7FAD381139D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82FDED12-97C6-46EE-BF56-B9C2835497A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B4304C-7350-4EA3-9A93-3781E7D75D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ubTitle"/>
          </p:nvPr>
        </p:nvSpPr>
        <p:spPr>
          <a:xfrm>
            <a:off x="0" y="-15732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59A1BB0C-EB00-4EF0-8CA7-E030E580FF0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C8741291-42DA-47FD-AFE2-2C7C4E3D49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AEE89685-54E3-4215-86B0-D5F19736DC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FACDE597-9EED-46B2-A952-EF04D21C93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7736B96D-CDDF-4C4E-AD6B-37684AAC1A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7C793944-2118-4597-AB0F-7DA35E8292A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/>
          </p:nvPr>
        </p:nvSpPr>
        <p:spPr>
          <a:xfrm>
            <a:off x="419616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/>
          </p:nvPr>
        </p:nvSpPr>
        <p:spPr>
          <a:xfrm>
            <a:off x="775188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/>
          </p:nvPr>
        </p:nvSpPr>
        <p:spPr>
          <a:xfrm>
            <a:off x="64080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/>
          </p:nvPr>
        </p:nvSpPr>
        <p:spPr>
          <a:xfrm>
            <a:off x="419616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6" name="PlaceHolder 7"/>
          <p:cNvSpPr>
            <a:spLocks noGrp="1"/>
          </p:cNvSpPr>
          <p:nvPr>
            <p:ph/>
          </p:nvPr>
        </p:nvSpPr>
        <p:spPr>
          <a:xfrm>
            <a:off x="775188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02A87CE8-13F6-4D30-B12F-573077E9A35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B2886317-7ED5-4109-9D49-7F5EB740A7A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subTitle"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9ADA9244-1030-48CB-974A-6B3498AAC2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5157988E-F065-4C12-BCDB-F63685D8B3F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2.xml"/><Relationship Id="rId8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17.xml"/><Relationship Id="rId13" Type="http://schemas.openxmlformats.org/officeDocument/2006/relationships/slideLayout" Target="../slideLayouts/slideLayout118.xml"/><Relationship Id="rId14" Type="http://schemas.openxmlformats.org/officeDocument/2006/relationships/slideLayout" Target="../slideLayouts/slideLayout119.xml"/><Relationship Id="rId15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8.xml"/><Relationship Id="rId6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5.xml"/><Relationship Id="rId13" Type="http://schemas.openxmlformats.org/officeDocument/2006/relationships/slideLayout" Target="../slideLayouts/slideLayout106.xml"/><Relationship Id="rId14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11158560" y="0"/>
            <a:ext cx="837720" cy="88632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lt1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9756000" y="6575400"/>
            <a:ext cx="15973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lt1"/>
                </a:solidFill>
                <a:latin typeface="Calibri"/>
              </a:rPr>
              <a:t>&lt;date/time&gt;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52560" y="6573960"/>
            <a:ext cx="2985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&lt;footer&gt;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CFBDB83-95BD-4EC2-9924-A6B4E2FDA0BF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Picture 6" descr=""/>
          <p:cNvPicPr/>
          <p:nvPr/>
        </p:nvPicPr>
        <p:blipFill>
          <a:blip r:embed="rId3"/>
          <a:stretch/>
        </p:blipFill>
        <p:spPr>
          <a:xfrm>
            <a:off x="11158560" y="0"/>
            <a:ext cx="837720" cy="886320"/>
          </a:xfrm>
          <a:prstGeom prst="rect">
            <a:avLst/>
          </a:prstGeom>
          <a:ln w="0">
            <a:noFill/>
          </a:ln>
        </p:spPr>
      </p:pic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lt1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 type="dt" idx="28"/>
          </p:nvPr>
        </p:nvSpPr>
        <p:spPr>
          <a:xfrm>
            <a:off x="9756000" y="6575400"/>
            <a:ext cx="15973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lt1"/>
                </a:solidFill>
                <a:latin typeface="Calibri"/>
              </a:rPr>
              <a:t>&lt;date/time&gt;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5" name="PlaceHolder 5"/>
          <p:cNvSpPr>
            <a:spLocks noGrp="1"/>
          </p:cNvSpPr>
          <p:nvPr>
            <p:ph type="ftr" idx="29"/>
          </p:nvPr>
        </p:nvSpPr>
        <p:spPr>
          <a:xfrm>
            <a:off x="52560" y="6573960"/>
            <a:ext cx="2985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&lt;footer&gt;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6" name="PlaceHolder 6"/>
          <p:cNvSpPr>
            <a:spLocks noGrp="1"/>
          </p:cNvSpPr>
          <p:nvPr>
            <p:ph type="sldNum" idx="30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7F16D41-FE24-431D-8577-979977C632A7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6" descr=""/>
          <p:cNvPicPr/>
          <p:nvPr/>
        </p:nvPicPr>
        <p:blipFill>
          <a:blip r:embed="rId3"/>
          <a:stretch/>
        </p:blipFill>
        <p:spPr>
          <a:xfrm>
            <a:off x="11158560" y="0"/>
            <a:ext cx="837720" cy="88632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0" y="-1555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lt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42960" y="11700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4"/>
          </p:nvPr>
        </p:nvSpPr>
        <p:spPr>
          <a:xfrm>
            <a:off x="9756000" y="6575400"/>
            <a:ext cx="15973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lt1"/>
                </a:solidFill>
                <a:latin typeface="Calibri"/>
              </a:rPr>
              <a:t>&lt;date/time&gt;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 idx="5"/>
          </p:nvPr>
        </p:nvSpPr>
        <p:spPr>
          <a:xfrm>
            <a:off x="52560" y="6573960"/>
            <a:ext cx="2985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&lt;footer&gt;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 idx="6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027B871-4A14-4324-BEDA-B7F69941BD70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6" descr=""/>
          <p:cNvPicPr/>
          <p:nvPr/>
        </p:nvPicPr>
        <p:blipFill>
          <a:blip r:embed="rId3"/>
          <a:stretch/>
        </p:blipFill>
        <p:spPr>
          <a:xfrm>
            <a:off x="11158560" y="0"/>
            <a:ext cx="837720" cy="88632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lt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7"/>
          </p:nvPr>
        </p:nvSpPr>
        <p:spPr>
          <a:xfrm>
            <a:off x="9756000" y="6575400"/>
            <a:ext cx="15973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lt1"/>
                </a:solidFill>
                <a:latin typeface="Calibri"/>
              </a:rPr>
              <a:t>&lt;date/time&gt;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 idx="8"/>
          </p:nvPr>
        </p:nvSpPr>
        <p:spPr>
          <a:xfrm>
            <a:off x="52560" y="6573960"/>
            <a:ext cx="2985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&lt;footer&gt;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 idx="9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C3370B5-8ABA-4FCE-ABDE-0A116461D734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/ 32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6" descr=""/>
          <p:cNvPicPr/>
          <p:nvPr/>
        </p:nvPicPr>
        <p:blipFill>
          <a:blip r:embed="rId3"/>
          <a:stretch/>
        </p:blipFill>
        <p:spPr>
          <a:xfrm>
            <a:off x="11158560" y="0"/>
            <a:ext cx="837720" cy="886320"/>
          </a:xfrm>
          <a:prstGeom prst="rect">
            <a:avLst/>
          </a:prstGeom>
          <a:ln w="0">
            <a:noFill/>
          </a:ln>
        </p:spPr>
      </p:pic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lt1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10"/>
          </p:nvPr>
        </p:nvSpPr>
        <p:spPr>
          <a:xfrm>
            <a:off x="9756000" y="6575400"/>
            <a:ext cx="15973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lt1"/>
                </a:solidFill>
                <a:latin typeface="Calibri"/>
              </a:rPr>
              <a:t>&lt;date/time&gt;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ftr" idx="11"/>
          </p:nvPr>
        </p:nvSpPr>
        <p:spPr>
          <a:xfrm>
            <a:off x="52560" y="6573960"/>
            <a:ext cx="2985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&lt;footer&gt;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sldNum" idx="12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E72F2CC-8210-4A66-B8A6-4207E789555E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6" descr=""/>
          <p:cNvPicPr/>
          <p:nvPr/>
        </p:nvPicPr>
        <p:blipFill>
          <a:blip r:embed="rId3"/>
          <a:stretch/>
        </p:blipFill>
        <p:spPr>
          <a:xfrm>
            <a:off x="11158560" y="0"/>
            <a:ext cx="837720" cy="886320"/>
          </a:xfrm>
          <a:prstGeom prst="rect">
            <a:avLst/>
          </a:prstGeom>
          <a:ln w="0">
            <a:noFill/>
          </a:ln>
        </p:spPr>
      </p:pic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0" y="-1555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lt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dt" idx="13"/>
          </p:nvPr>
        </p:nvSpPr>
        <p:spPr>
          <a:xfrm>
            <a:off x="9756000" y="6575400"/>
            <a:ext cx="15973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lt1"/>
                </a:solidFill>
                <a:latin typeface="Calibri"/>
              </a:rPr>
              <a:t>&lt;date/time&gt;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ftr" idx="14"/>
          </p:nvPr>
        </p:nvSpPr>
        <p:spPr>
          <a:xfrm>
            <a:off x="52560" y="6573960"/>
            <a:ext cx="2985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&lt;footer&gt;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 type="sldNum" idx="15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5C883AF-59EB-4652-9C53-1347357F8AD6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Picture 6" descr=""/>
          <p:cNvPicPr/>
          <p:nvPr/>
        </p:nvPicPr>
        <p:blipFill>
          <a:blip r:embed="rId3"/>
          <a:stretch/>
        </p:blipFill>
        <p:spPr>
          <a:xfrm>
            <a:off x="11158560" y="0"/>
            <a:ext cx="837720" cy="886320"/>
          </a:xfrm>
          <a:prstGeom prst="rect">
            <a:avLst/>
          </a:prstGeom>
          <a:ln w="0">
            <a:noFill/>
          </a:ln>
        </p:spPr>
      </p:pic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lt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7" name="PlaceHolder 6"/>
          <p:cNvSpPr>
            <a:spLocks noGrp="1"/>
          </p:cNvSpPr>
          <p:nvPr>
            <p:ph type="dt" idx="16"/>
          </p:nvPr>
        </p:nvSpPr>
        <p:spPr>
          <a:xfrm>
            <a:off x="9756000" y="6575400"/>
            <a:ext cx="15973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lt1"/>
                </a:solidFill>
                <a:latin typeface="Calibri"/>
              </a:rPr>
              <a:t>&lt;date/time&gt;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PlaceHolder 7"/>
          <p:cNvSpPr>
            <a:spLocks noGrp="1"/>
          </p:cNvSpPr>
          <p:nvPr>
            <p:ph type="ftr" idx="17"/>
          </p:nvPr>
        </p:nvSpPr>
        <p:spPr>
          <a:xfrm>
            <a:off x="52560" y="6573960"/>
            <a:ext cx="2985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&lt;footer&gt;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PlaceHolder 8"/>
          <p:cNvSpPr>
            <a:spLocks noGrp="1"/>
          </p:cNvSpPr>
          <p:nvPr>
            <p:ph type="sldNum" idx="18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4A62998-E7BD-4A13-AFF2-7D85B956D10C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Picture 6" descr=""/>
          <p:cNvPicPr/>
          <p:nvPr/>
        </p:nvPicPr>
        <p:blipFill>
          <a:blip r:embed="rId3"/>
          <a:stretch/>
        </p:blipFill>
        <p:spPr>
          <a:xfrm>
            <a:off x="11158560" y="0"/>
            <a:ext cx="837720" cy="886320"/>
          </a:xfrm>
          <a:prstGeom prst="rect">
            <a:avLst/>
          </a:prstGeom>
          <a:ln w="0">
            <a:noFill/>
          </a:ln>
        </p:spPr>
      </p:pic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0" y="-1555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lt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dt" idx="19"/>
          </p:nvPr>
        </p:nvSpPr>
        <p:spPr>
          <a:xfrm>
            <a:off x="9756000" y="6575400"/>
            <a:ext cx="15973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lt1"/>
                </a:solidFill>
                <a:latin typeface="Calibri"/>
              </a:rPr>
              <a:t>&lt;date/time&gt;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ftr" idx="20"/>
          </p:nvPr>
        </p:nvSpPr>
        <p:spPr>
          <a:xfrm>
            <a:off x="52560" y="6573960"/>
            <a:ext cx="2985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&lt;footer&gt;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sldNum" idx="21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AAEC312-3CC8-42AF-ABE6-AFED7AFC93B3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Picture 6" descr=""/>
          <p:cNvPicPr/>
          <p:nvPr/>
        </p:nvPicPr>
        <p:blipFill>
          <a:blip r:embed="rId3"/>
          <a:stretch/>
        </p:blipFill>
        <p:spPr>
          <a:xfrm>
            <a:off x="11158560" y="0"/>
            <a:ext cx="837720" cy="886320"/>
          </a:xfrm>
          <a:prstGeom prst="rect">
            <a:avLst/>
          </a:prstGeom>
          <a:ln w="0">
            <a:noFill/>
          </a:ln>
        </p:spPr>
      </p:pic>
      <p:sp>
        <p:nvSpPr>
          <p:cNvPr id="298" name="PlaceHolder 1"/>
          <p:cNvSpPr>
            <a:spLocks noGrp="1"/>
          </p:cNvSpPr>
          <p:nvPr>
            <p:ph type="dt" idx="22"/>
          </p:nvPr>
        </p:nvSpPr>
        <p:spPr>
          <a:xfrm>
            <a:off x="9756000" y="6575400"/>
            <a:ext cx="15973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lt1"/>
                </a:solidFill>
                <a:latin typeface="Calibri"/>
              </a:rPr>
              <a:t>&lt;date/time&gt;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ftr" idx="23"/>
          </p:nvPr>
        </p:nvSpPr>
        <p:spPr>
          <a:xfrm>
            <a:off x="52560" y="6573960"/>
            <a:ext cx="2985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&lt;footer&gt;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sldNum" idx="24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121C35F-1BD3-47A5-9E91-7E698F50E4D8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Picture 6" descr=""/>
          <p:cNvPicPr/>
          <p:nvPr/>
        </p:nvPicPr>
        <p:blipFill>
          <a:blip r:embed="rId3"/>
          <a:stretch/>
        </p:blipFill>
        <p:spPr>
          <a:xfrm>
            <a:off x="11158560" y="0"/>
            <a:ext cx="837720" cy="886320"/>
          </a:xfrm>
          <a:prstGeom prst="rect">
            <a:avLst/>
          </a:prstGeom>
          <a:ln w="0">
            <a:noFill/>
          </a:ln>
        </p:spPr>
      </p:pic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lt1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 type="dt" idx="25"/>
          </p:nvPr>
        </p:nvSpPr>
        <p:spPr>
          <a:xfrm>
            <a:off x="9756000" y="6575400"/>
            <a:ext cx="15973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lt1"/>
                </a:solidFill>
                <a:latin typeface="Calibri"/>
              </a:rPr>
              <a:t>&lt;date/time&gt;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" name="PlaceHolder 5"/>
          <p:cNvSpPr>
            <a:spLocks noGrp="1"/>
          </p:cNvSpPr>
          <p:nvPr>
            <p:ph type="ftr" idx="26"/>
          </p:nvPr>
        </p:nvSpPr>
        <p:spPr>
          <a:xfrm>
            <a:off x="52560" y="6573960"/>
            <a:ext cx="2985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&lt;footer&gt;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3" name="PlaceHolder 6"/>
          <p:cNvSpPr>
            <a:spLocks noGrp="1"/>
          </p:cNvSpPr>
          <p:nvPr>
            <p:ph type="sldNum" idx="27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BA260DC-A635-4525-9298-B1FF45F72D66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docs.oracle.com/javase/8/docs/api/java/math/BigDecimal.html" TargetMode="External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Rectangle 7"/>
          <p:cNvSpPr/>
          <p:nvPr/>
        </p:nvSpPr>
        <p:spPr>
          <a:xfrm>
            <a:off x="-291960" y="-254160"/>
            <a:ext cx="12601080" cy="2578680"/>
          </a:xfrm>
          <a:prstGeom prst="rect">
            <a:avLst/>
          </a:prstGeom>
          <a:solidFill>
            <a:srgbClr val="664a97"/>
          </a:solidFill>
          <a:ln w="114480">
            <a:solidFill>
              <a:srgbClr val="6430a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CA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1522440" y="10800"/>
            <a:ext cx="9143640" cy="191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CA" sz="6000" spc="-1" strike="noStrike">
                <a:solidFill>
                  <a:schemeClr val="lt1"/>
                </a:solidFill>
                <a:latin typeface="Calibri Light"/>
              </a:rPr>
              <a:t>Java Basics I – Variables, Expressions, and Operators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subTitle"/>
          </p:nvPr>
        </p:nvSpPr>
        <p:spPr>
          <a:xfrm>
            <a:off x="1306440" y="1172160"/>
            <a:ext cx="9575280" cy="565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CA" sz="2400" spc="-1" strike="noStrike">
                <a:solidFill>
                  <a:schemeClr val="dk1"/>
                </a:solidFill>
                <a:latin typeface="Calibri"/>
              </a:rPr>
              <a:t>CS321: Advanced Programming Techniques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CA" sz="2400" spc="-1" strike="noStrike">
                <a:solidFill>
                  <a:schemeClr val="dk1"/>
                </a:solidFill>
                <a:latin typeface="Calibri"/>
              </a:rPr>
              <a:t>Prof: Gregory Mierzwinski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CA" sz="2400" spc="-1" strike="noStrike">
                <a:solidFill>
                  <a:schemeClr val="dk1"/>
                </a:solidFill>
                <a:latin typeface="Calibri"/>
              </a:rPr>
              <a:t>Date: January 15</a:t>
            </a:r>
            <a:r>
              <a:rPr b="0" lang="en-CA" sz="2400" spc="-1" strike="noStrike" baseline="30000">
                <a:solidFill>
                  <a:schemeClr val="dk1"/>
                </a:solidFill>
                <a:latin typeface="Calibri"/>
              </a:rPr>
              <a:t>th</a:t>
            </a:r>
            <a:r>
              <a:rPr b="0" lang="en-CA" sz="2400" spc="-1" strike="noStrike">
                <a:solidFill>
                  <a:schemeClr val="dk1"/>
                </a:solidFill>
                <a:latin typeface="Calibri"/>
              </a:rPr>
              <a:t>, 2024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2" name="Picture 8" descr="http://osiris.ubishops.ca/~alussier/images/transparentlogo_bu.png"/>
          <p:cNvPicPr/>
          <p:nvPr/>
        </p:nvPicPr>
        <p:blipFill>
          <a:blip r:embed="rId1"/>
          <a:stretch/>
        </p:blipFill>
        <p:spPr>
          <a:xfrm>
            <a:off x="3210480" y="4847400"/>
            <a:ext cx="4770000" cy="167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Char Type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54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Defined with ‘ ‘ rather than “”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In many other programming languages, character types are 8-bits (they store ASCII values).  In Java, character types are 16-bits. 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Java characters store characters in unicode format.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Unicode is an international character set which defines characters and symbols from several different world languages.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Unicode includes ASCII at its low range (0-255)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Characters can be converted to integers to perform mathematical functions on them.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 type="sldNum" idx="42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BF55806-BB19-4D2F-A1B0-B5CCC15D36FE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6" name="AutoShape 8"/>
          <p:cNvSpPr/>
          <p:nvPr/>
        </p:nvSpPr>
        <p:spPr>
          <a:xfrm>
            <a:off x="3729960" y="1730520"/>
            <a:ext cx="3349080" cy="864720"/>
          </a:xfrm>
          <a:prstGeom prst="roundRect">
            <a:avLst>
              <a:gd name="adj" fmla="val 106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2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497" name="Text Box 9"/>
          <p:cNvSpPr/>
          <p:nvPr/>
        </p:nvSpPr>
        <p:spPr>
          <a:xfrm>
            <a:off x="3834720" y="1816920"/>
            <a:ext cx="309816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ct val="100000"/>
              </a:lnSpc>
              <a:spcBef>
                <a:spcPts val="564"/>
              </a:spcBef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char letter = ‘a’;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564"/>
              </a:spcBef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String letter = “a”;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Class Type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54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Primitive types have their memory allocated at compile-time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Class types have a pointer allocated at compile-time pointing to the location it will reside on the heap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sldNum" idx="43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B95C1F1-FE57-4CB5-AC3A-CF02D0F48B14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1" name="AutoShape 8"/>
          <p:cNvSpPr/>
          <p:nvPr/>
        </p:nvSpPr>
        <p:spPr>
          <a:xfrm>
            <a:off x="3709080" y="1396080"/>
            <a:ext cx="3349080" cy="864720"/>
          </a:xfrm>
          <a:prstGeom prst="roundRect">
            <a:avLst>
              <a:gd name="adj" fmla="val 106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2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502" name="Text Box 9"/>
          <p:cNvSpPr/>
          <p:nvPr/>
        </p:nvSpPr>
        <p:spPr>
          <a:xfrm>
            <a:off x="3834720" y="1482480"/>
            <a:ext cx="309816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ct val="100000"/>
              </a:lnSpc>
              <a:spcBef>
                <a:spcPts val="564"/>
              </a:spcBef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Foo bar = new Foo();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564"/>
              </a:spcBef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String letter = “a”;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Variable/Identifier names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54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Identifiers can contain letters, numbers, the underscore (_) character and the dollar sign character($)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Identifiers must start with a letter, underscore or dollar sign.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Identifiers are case sensitive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Identifiers cannot be the same as reserved Java keywords.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 type="sldNum" idx="44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276F262-4F89-4C06-8C53-0745B59CB55B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506" name="Group 8"/>
          <p:cNvGrpSpPr/>
          <p:nvPr/>
        </p:nvGrpSpPr>
        <p:grpSpPr>
          <a:xfrm>
            <a:off x="2342520" y="3983040"/>
            <a:ext cx="7506720" cy="1883880"/>
            <a:chOff x="2342520" y="3983040"/>
            <a:chExt cx="7506720" cy="1883880"/>
          </a:xfrm>
        </p:grpSpPr>
        <p:sp>
          <p:nvSpPr>
            <p:cNvPr id="507" name="AutoShape 1"/>
            <p:cNvSpPr/>
            <p:nvPr/>
          </p:nvSpPr>
          <p:spPr>
            <a:xfrm>
              <a:off x="2342520" y="4224240"/>
              <a:ext cx="7481520" cy="606240"/>
            </a:xfrm>
            <a:prstGeom prst="roundRect">
              <a:avLst>
                <a:gd name="adj" fmla="val 259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508" name="Text Box 5"/>
            <p:cNvSpPr/>
            <p:nvPr/>
          </p:nvSpPr>
          <p:spPr>
            <a:xfrm>
              <a:off x="3053520" y="4262400"/>
              <a:ext cx="6241680" cy="731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defTabSz="914400">
                <a:lnSpc>
                  <a:spcPct val="100000"/>
                </a:lnSpc>
                <a:tabLst>
                  <a:tab algn="l" pos="723960"/>
                  <a:tab algn="l" pos="1447920"/>
                  <a:tab algn="l" pos="2171880"/>
                  <a:tab algn="l" pos="2895480"/>
                  <a:tab algn="l" pos="3619440"/>
                  <a:tab algn="l" pos="4343400"/>
                  <a:tab algn="l" pos="5067360"/>
                  <a:tab algn="l" pos="5791320"/>
                  <a:tab algn="l" pos="6515280"/>
                </a:tabLst>
              </a:pP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myName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total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total5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total5$</a:t>
              </a: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  <a:tab algn="l" pos="1447920"/>
                  <a:tab algn="l" pos="2171880"/>
                  <a:tab algn="l" pos="2895480"/>
                  <a:tab algn="l" pos="3619440"/>
                  <a:tab algn="l" pos="4343400"/>
                  <a:tab algn="l" pos="5067360"/>
                  <a:tab algn="l" pos="5791320"/>
                  <a:tab algn="l" pos="6515280"/>
                </a:tabLst>
              </a:pP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_myName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_total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___total5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$total36_51$</a:t>
              </a: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  <a:tab algn="l" pos="1447920"/>
                  <a:tab algn="l" pos="2171880"/>
                  <a:tab algn="l" pos="2895480"/>
                  <a:tab algn="l" pos="3619440"/>
                  <a:tab algn="l" pos="4343400"/>
                  <a:tab algn="l" pos="5067360"/>
                  <a:tab algn="l" pos="5791320"/>
                  <a:tab algn="l" pos="6515280"/>
                </a:tabLst>
              </a:pP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9" name="AutoShape 7"/>
            <p:cNvSpPr/>
            <p:nvPr/>
          </p:nvSpPr>
          <p:spPr>
            <a:xfrm>
              <a:off x="2367720" y="5481360"/>
              <a:ext cx="7481520" cy="385560"/>
            </a:xfrm>
            <a:prstGeom prst="roundRect">
              <a:avLst>
                <a:gd name="adj" fmla="val 407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510" name="Text Box 8"/>
            <p:cNvSpPr/>
            <p:nvPr/>
          </p:nvSpPr>
          <p:spPr>
            <a:xfrm>
              <a:off x="3053520" y="5557680"/>
              <a:ext cx="5946480" cy="244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defTabSz="914400">
                <a:lnSpc>
                  <a:spcPct val="100000"/>
                </a:lnSpc>
                <a:tabLst>
                  <a:tab algn="l" pos="723960"/>
                  <a:tab algn="l" pos="1447920"/>
                  <a:tab algn="l" pos="2171880"/>
                  <a:tab algn="l" pos="2895480"/>
                  <a:tab algn="l" pos="3619440"/>
                  <a:tab algn="l" pos="4343400"/>
                  <a:tab algn="l" pos="5067360"/>
                  <a:tab algn="l" pos="5791320"/>
                  <a:tab algn="l" pos="6515280"/>
                </a:tabLst>
              </a:pP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1myName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total#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default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My-Name</a:t>
              </a: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1" name="Text Box 9"/>
            <p:cNvSpPr/>
            <p:nvPr/>
          </p:nvSpPr>
          <p:spPr>
            <a:xfrm>
              <a:off x="2361960" y="5198760"/>
              <a:ext cx="633600" cy="244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invalid:</a:t>
              </a: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2" name="Text Box 10"/>
            <p:cNvSpPr/>
            <p:nvPr/>
          </p:nvSpPr>
          <p:spPr>
            <a:xfrm>
              <a:off x="2362680" y="3983040"/>
              <a:ext cx="475200" cy="244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valid:</a:t>
              </a: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Reserved names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sldNum" idx="45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670DEC1-DB60-4275-AB21-0F56DCB26CB6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515" name="Group 3"/>
          <p:cNvGrpSpPr/>
          <p:nvPr/>
        </p:nvGrpSpPr>
        <p:grpSpPr>
          <a:xfrm>
            <a:off x="3105360" y="1488960"/>
            <a:ext cx="1617480" cy="2835720"/>
            <a:chOff x="3105360" y="1488960"/>
            <a:chExt cx="1617480" cy="2835720"/>
          </a:xfrm>
        </p:grpSpPr>
        <p:sp>
          <p:nvSpPr>
            <p:cNvPr id="516" name="AutoShape 4"/>
            <p:cNvSpPr/>
            <p:nvPr/>
          </p:nvSpPr>
          <p:spPr>
            <a:xfrm>
              <a:off x="3105360" y="1488960"/>
              <a:ext cx="1598400" cy="2830320"/>
            </a:xfrm>
            <a:prstGeom prst="roundRect">
              <a:avLst>
                <a:gd name="adj" fmla="val 97"/>
              </a:avLst>
            </a:prstGeom>
            <a:solidFill>
              <a:srgbClr val="ffffcc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517" name="Text Box 5"/>
            <p:cNvSpPr/>
            <p:nvPr/>
          </p:nvSpPr>
          <p:spPr>
            <a:xfrm>
              <a:off x="3124440" y="1488960"/>
              <a:ext cx="1598400" cy="2835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2160" rIns="92160" tIns="46080" bIns="46080" anchor="t">
              <a:spAutoFit/>
            </a:bodyPr>
            <a:p>
              <a:pPr defTabSz="914400">
                <a:lnSpc>
                  <a:spcPct val="100000"/>
                </a:lnSpc>
                <a:tabLst>
                  <a:tab algn="l" pos="723960"/>
                  <a:tab algn="l" pos="144792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abstract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  <a:tab algn="l" pos="144792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final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  <a:tab algn="l" pos="144792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native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  <a:tab algn="l" pos="144792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private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  <a:tab algn="l" pos="144792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protected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  <a:tab algn="l" pos="144792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public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  <a:tab algn="l" pos="144792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static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  <a:tab algn="l" pos="144792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synchronized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  <a:tab algn="l" pos="144792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transient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  <a:tab algn="l" pos="144792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volatile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18" name="Group 6"/>
          <p:cNvGrpSpPr/>
          <p:nvPr/>
        </p:nvGrpSpPr>
        <p:grpSpPr>
          <a:xfrm>
            <a:off x="1670400" y="1488960"/>
            <a:ext cx="1147320" cy="2580840"/>
            <a:chOff x="1670400" y="1488960"/>
            <a:chExt cx="1147320" cy="2580840"/>
          </a:xfrm>
        </p:grpSpPr>
        <p:sp>
          <p:nvSpPr>
            <p:cNvPr id="519" name="AutoShape 7"/>
            <p:cNvSpPr/>
            <p:nvPr/>
          </p:nvSpPr>
          <p:spPr>
            <a:xfrm>
              <a:off x="1670400" y="1488960"/>
              <a:ext cx="1147320" cy="2580840"/>
            </a:xfrm>
            <a:prstGeom prst="roundRect">
              <a:avLst>
                <a:gd name="adj" fmla="val 134"/>
              </a:avLst>
            </a:prstGeom>
            <a:solidFill>
              <a:srgbClr val="ffffcc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520" name="Text Box 8"/>
            <p:cNvSpPr/>
            <p:nvPr/>
          </p:nvSpPr>
          <p:spPr>
            <a:xfrm>
              <a:off x="1671840" y="1495440"/>
              <a:ext cx="1036440" cy="2561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2160" rIns="92160" tIns="46080" bIns="46080" anchor="t">
              <a:spAutoFit/>
            </a:bodyPr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boolean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byte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char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short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int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long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float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double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void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21" name="Group 9"/>
          <p:cNvGrpSpPr/>
          <p:nvPr/>
        </p:nvGrpSpPr>
        <p:grpSpPr>
          <a:xfrm>
            <a:off x="1670400" y="4351320"/>
            <a:ext cx="1157040" cy="993240"/>
            <a:chOff x="1670400" y="4351320"/>
            <a:chExt cx="1157040" cy="993240"/>
          </a:xfrm>
        </p:grpSpPr>
        <p:sp>
          <p:nvSpPr>
            <p:cNvPr id="522" name="AutoShape 10"/>
            <p:cNvSpPr/>
            <p:nvPr/>
          </p:nvSpPr>
          <p:spPr>
            <a:xfrm>
              <a:off x="1670400" y="4351320"/>
              <a:ext cx="1157040" cy="993240"/>
            </a:xfrm>
            <a:prstGeom prst="roundRect">
              <a:avLst>
                <a:gd name="adj" fmla="val 157"/>
              </a:avLst>
            </a:prstGeom>
            <a:solidFill>
              <a:srgbClr val="ffffcc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523" name="Text Box 11"/>
            <p:cNvSpPr/>
            <p:nvPr/>
          </p:nvSpPr>
          <p:spPr>
            <a:xfrm>
              <a:off x="1670400" y="4351320"/>
              <a:ext cx="875880" cy="91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2160" rIns="92160" tIns="46080" bIns="46080" anchor="t">
              <a:spAutoFit/>
            </a:bodyPr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false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null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true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24" name="Group 12"/>
          <p:cNvGrpSpPr/>
          <p:nvPr/>
        </p:nvGrpSpPr>
        <p:grpSpPr>
          <a:xfrm>
            <a:off x="5040720" y="1488960"/>
            <a:ext cx="1294920" cy="4207320"/>
            <a:chOff x="5040720" y="1488960"/>
            <a:chExt cx="1294920" cy="4207320"/>
          </a:xfrm>
        </p:grpSpPr>
        <p:sp>
          <p:nvSpPr>
            <p:cNvPr id="525" name="AutoShape 13"/>
            <p:cNvSpPr/>
            <p:nvPr/>
          </p:nvSpPr>
          <p:spPr>
            <a:xfrm>
              <a:off x="5040720" y="1488960"/>
              <a:ext cx="1277640" cy="4154040"/>
            </a:xfrm>
            <a:prstGeom prst="roundRect">
              <a:avLst>
                <a:gd name="adj" fmla="val 120"/>
              </a:avLst>
            </a:prstGeom>
            <a:solidFill>
              <a:srgbClr val="ffffcc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526" name="Text Box 14"/>
            <p:cNvSpPr/>
            <p:nvPr/>
          </p:nvSpPr>
          <p:spPr>
            <a:xfrm>
              <a:off x="5058000" y="1488960"/>
              <a:ext cx="1277640" cy="4207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2160" rIns="92160" tIns="46080" bIns="46080" anchor="t">
              <a:spAutoFit/>
            </a:bodyPr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break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case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catch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continue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default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do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else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finally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for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if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return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switch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throw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try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while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27" name="Group 15"/>
          <p:cNvGrpSpPr/>
          <p:nvPr/>
        </p:nvGrpSpPr>
        <p:grpSpPr>
          <a:xfrm>
            <a:off x="6696360" y="1488960"/>
            <a:ext cx="1615680" cy="1479240"/>
            <a:chOff x="6696360" y="1488960"/>
            <a:chExt cx="1615680" cy="1479240"/>
          </a:xfrm>
        </p:grpSpPr>
        <p:sp>
          <p:nvSpPr>
            <p:cNvPr id="528" name="AutoShape 16"/>
            <p:cNvSpPr/>
            <p:nvPr/>
          </p:nvSpPr>
          <p:spPr>
            <a:xfrm>
              <a:off x="6696360" y="1488960"/>
              <a:ext cx="1452240" cy="1479240"/>
            </a:xfrm>
            <a:prstGeom prst="roundRect">
              <a:avLst>
                <a:gd name="adj" fmla="val 106"/>
              </a:avLst>
            </a:prstGeom>
            <a:solidFill>
              <a:srgbClr val="ffffcc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529" name="Text Box 17"/>
            <p:cNvSpPr/>
            <p:nvPr/>
          </p:nvSpPr>
          <p:spPr>
            <a:xfrm>
              <a:off x="6716880" y="1488960"/>
              <a:ext cx="1595160" cy="1464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2160" rIns="92160" tIns="46080" bIns="46080" anchor="t">
              <a:spAutoFit/>
            </a:bodyPr>
            <a:p>
              <a:pPr defTabSz="914400">
                <a:lnSpc>
                  <a:spcPct val="100000"/>
                </a:lnSpc>
                <a:tabLst>
                  <a:tab algn="l" pos="723960"/>
                  <a:tab algn="l" pos="144792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class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  <a:tab algn="l" pos="144792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extends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  <a:tab algn="l" pos="144792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implements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  <a:tab algn="l" pos="144792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interface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  <a:tab algn="l" pos="144792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throws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30" name="Group 18"/>
          <p:cNvGrpSpPr/>
          <p:nvPr/>
        </p:nvGrpSpPr>
        <p:grpSpPr>
          <a:xfrm>
            <a:off x="6696360" y="3166920"/>
            <a:ext cx="1455480" cy="707760"/>
            <a:chOff x="6696360" y="3166920"/>
            <a:chExt cx="1455480" cy="707760"/>
          </a:xfrm>
        </p:grpSpPr>
        <p:sp>
          <p:nvSpPr>
            <p:cNvPr id="531" name="AutoShape 19"/>
            <p:cNvSpPr/>
            <p:nvPr/>
          </p:nvSpPr>
          <p:spPr>
            <a:xfrm>
              <a:off x="6696360" y="3166920"/>
              <a:ext cx="1455480" cy="707760"/>
            </a:xfrm>
            <a:prstGeom prst="roundRect">
              <a:avLst>
                <a:gd name="adj" fmla="val 222"/>
              </a:avLst>
            </a:prstGeom>
            <a:solidFill>
              <a:srgbClr val="ffffcc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532" name="Text Box 20"/>
            <p:cNvSpPr/>
            <p:nvPr/>
          </p:nvSpPr>
          <p:spPr>
            <a:xfrm>
              <a:off x="6716880" y="3166920"/>
              <a:ext cx="1177560" cy="64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2160" rIns="92160" tIns="46080" bIns="46080" anchor="t">
              <a:spAutoFit/>
            </a:bodyPr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import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package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33" name="Group 21"/>
          <p:cNvGrpSpPr/>
          <p:nvPr/>
        </p:nvGrpSpPr>
        <p:grpSpPr>
          <a:xfrm>
            <a:off x="6696360" y="4054320"/>
            <a:ext cx="1455480" cy="1206000"/>
            <a:chOff x="6696360" y="4054320"/>
            <a:chExt cx="1455480" cy="1206000"/>
          </a:xfrm>
        </p:grpSpPr>
        <p:sp>
          <p:nvSpPr>
            <p:cNvPr id="534" name="AutoShape 22"/>
            <p:cNvSpPr/>
            <p:nvPr/>
          </p:nvSpPr>
          <p:spPr>
            <a:xfrm>
              <a:off x="6696360" y="4054320"/>
              <a:ext cx="1455480" cy="1206000"/>
            </a:xfrm>
            <a:prstGeom prst="roundRect">
              <a:avLst>
                <a:gd name="adj" fmla="val 130"/>
              </a:avLst>
            </a:prstGeom>
            <a:solidFill>
              <a:srgbClr val="ffffcc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535" name="Text Box 23"/>
            <p:cNvSpPr/>
            <p:nvPr/>
          </p:nvSpPr>
          <p:spPr>
            <a:xfrm>
              <a:off x="6716880" y="4054320"/>
              <a:ext cx="1366560" cy="1189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2160" rIns="92160" tIns="46080" bIns="46080" anchor="t">
              <a:spAutoFit/>
            </a:bodyPr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instanceof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new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super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this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36" name="AutoShape 24"/>
          <p:cNvSpPr/>
          <p:nvPr/>
        </p:nvSpPr>
        <p:spPr>
          <a:xfrm>
            <a:off x="8666640" y="1517760"/>
            <a:ext cx="1277640" cy="3085920"/>
          </a:xfrm>
          <a:prstGeom prst="roundRect">
            <a:avLst>
              <a:gd name="adj" fmla="val 120"/>
            </a:avLst>
          </a:prstGeom>
          <a:solidFill>
            <a:srgbClr val="e6e6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2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537" name="Text Box 25"/>
          <p:cNvSpPr/>
          <p:nvPr/>
        </p:nvSpPr>
        <p:spPr>
          <a:xfrm>
            <a:off x="8682480" y="1488960"/>
            <a:ext cx="1098360" cy="311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t">
            <a:spAutoFit/>
          </a:bodyPr>
          <a:p>
            <a:pPr defTabSz="914400">
              <a:lnSpc>
                <a:spcPct val="100000"/>
              </a:lnSpc>
              <a:tabLst>
                <a:tab algn="l" pos="72396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Arial"/>
              </a:rPr>
              <a:t>byvalue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Arial"/>
              </a:rPr>
              <a:t>cast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Arial"/>
              </a:rPr>
              <a:t>const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Arial"/>
              </a:rPr>
              <a:t>future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Arial"/>
              </a:rPr>
              <a:t>generic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Arial"/>
              </a:rPr>
              <a:t>goto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Arial"/>
              </a:rPr>
              <a:t>inner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Arial"/>
              </a:rPr>
              <a:t>operator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Arial"/>
              </a:rPr>
              <a:t>outer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Arial"/>
              </a:rPr>
              <a:t>rest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Arial"/>
              </a:rPr>
              <a:t>var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Text Box 26"/>
          <p:cNvSpPr/>
          <p:nvPr/>
        </p:nvSpPr>
        <p:spPr>
          <a:xfrm>
            <a:off x="8665560" y="5599080"/>
            <a:ext cx="136044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72396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reserved for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72396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future use.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Line 27"/>
          <p:cNvSpPr/>
          <p:nvPr/>
        </p:nvSpPr>
        <p:spPr>
          <a:xfrm flipV="1">
            <a:off x="9312480" y="4711680"/>
            <a:ext cx="360" cy="871200"/>
          </a:xfrm>
          <a:prstGeom prst="line">
            <a:avLst/>
          </a:prstGeom>
          <a:ln w="9360">
            <a:solidFill>
              <a:srgbClr val="00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CA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lt1"/>
                </a:solidFill>
                <a:latin typeface="Calibri Light"/>
              </a:rPr>
              <a:t>Tips for good variable names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1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54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Use a naming convention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useCamelCase (no_underscores_in_names)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Use names which are meaningful within their context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Start Class names with an Upper case letter.  Variables and other identifiers should start with a lower case letter.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Avoid using _ and $. 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Avoid prefixing variable names (eg. _myAge)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Use meaningful names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avoid: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my_account, ok_button, aLongVariableName, and a_long_variable_name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2" name="PlaceHolder 3"/>
          <p:cNvSpPr>
            <a:spLocks noGrp="1"/>
          </p:cNvSpPr>
          <p:nvPr>
            <p:ph type="sldNum" idx="46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BEF4DAC-089C-4BF6-A7E0-EA0941476547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lt1"/>
                </a:solidFill>
                <a:latin typeface="Calibri Light"/>
              </a:rPr>
              <a:t>Constants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4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54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Use final to declare a constant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Use CAPITALS when naming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Final variables must be initialized upon declaration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5" name="PlaceHolder 3"/>
          <p:cNvSpPr>
            <a:spLocks noGrp="1"/>
          </p:cNvSpPr>
          <p:nvPr>
            <p:ph type="sldNum" idx="47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0403717-E39A-4D44-81CD-305F336A9E97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6" name="AutoShape 5"/>
          <p:cNvSpPr/>
          <p:nvPr/>
        </p:nvSpPr>
        <p:spPr>
          <a:xfrm>
            <a:off x="3038400" y="3077640"/>
            <a:ext cx="5252760" cy="1037880"/>
          </a:xfrm>
          <a:prstGeom prst="roundRect">
            <a:avLst>
              <a:gd name="adj" fmla="val 167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2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547" name="Text Box 6"/>
          <p:cNvSpPr/>
          <p:nvPr/>
        </p:nvSpPr>
        <p:spPr>
          <a:xfrm>
            <a:off x="3322800" y="3250440"/>
            <a:ext cx="496836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ct val="100000"/>
              </a:lnSpc>
              <a:spcBef>
                <a:spcPts val="564"/>
              </a:spcBef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final int MAX_BUFFER_SIZE = 256;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564"/>
              </a:spcBef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final float PI=3.14159;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lt1"/>
                </a:solidFill>
                <a:latin typeface="Calibri Light"/>
              </a:rPr>
              <a:t>Special Characters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9" name="PlaceHolder 2"/>
          <p:cNvSpPr>
            <a:spLocks noGrp="1"/>
          </p:cNvSpPr>
          <p:nvPr>
            <p:ph type="sldNum" idx="48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C1D7BCB-D476-469A-BC22-465EDB282DA4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550" name="Group 4"/>
          <p:cNvGrpSpPr/>
          <p:nvPr/>
        </p:nvGrpSpPr>
        <p:grpSpPr>
          <a:xfrm>
            <a:off x="3205080" y="1554480"/>
            <a:ext cx="5781600" cy="4218480"/>
            <a:chOff x="3205080" y="1554480"/>
            <a:chExt cx="5781600" cy="4218480"/>
          </a:xfrm>
        </p:grpSpPr>
        <p:sp>
          <p:nvSpPr>
            <p:cNvPr id="551" name="Text Box 4"/>
            <p:cNvSpPr/>
            <p:nvPr/>
          </p:nvSpPr>
          <p:spPr>
            <a:xfrm>
              <a:off x="3528000" y="1821240"/>
              <a:ext cx="778320" cy="3951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defTabSz="914400">
                <a:lnSpc>
                  <a:spcPct val="100000"/>
                </a:lnSpc>
                <a:spcBef>
                  <a:spcPts val="1701"/>
                </a:spcBef>
                <a:tabLst>
                  <a:tab algn="l" pos="72396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\n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spcBef>
                  <a:spcPts val="1701"/>
                </a:spcBef>
                <a:tabLst>
                  <a:tab algn="l" pos="72396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\r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spcBef>
                  <a:spcPts val="1701"/>
                </a:spcBef>
                <a:tabLst>
                  <a:tab algn="l" pos="72396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\t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spcBef>
                  <a:spcPts val="1701"/>
                </a:spcBef>
                <a:tabLst>
                  <a:tab algn="l" pos="72396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\\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spcBef>
                  <a:spcPts val="1701"/>
                </a:spcBef>
                <a:tabLst>
                  <a:tab algn="l" pos="72396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\'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spcBef>
                  <a:spcPts val="1701"/>
                </a:spcBef>
                <a:tabLst>
                  <a:tab algn="l" pos="72396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\"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spcBef>
                  <a:spcPts val="1701"/>
                </a:spcBef>
                <a:tabLst>
                  <a:tab algn="l" pos="72396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\###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spcBef>
                  <a:spcPts val="1701"/>
                </a:spcBef>
                <a:tabLst>
                  <a:tab algn="l" pos="72396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\u####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2" name="Text Box 5"/>
            <p:cNvSpPr/>
            <p:nvPr/>
          </p:nvSpPr>
          <p:spPr>
            <a:xfrm>
              <a:off x="4890960" y="1821240"/>
              <a:ext cx="3907080" cy="3951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defTabSz="914400">
                <a:lnSpc>
                  <a:spcPct val="100000"/>
                </a:lnSpc>
                <a:spcBef>
                  <a:spcPts val="1701"/>
                </a:spcBef>
                <a:tabLst>
                  <a:tab algn="l" pos="723960"/>
                  <a:tab algn="l" pos="1447920"/>
                  <a:tab algn="l" pos="2171880"/>
                  <a:tab algn="l" pos="2895480"/>
                  <a:tab algn="l" pos="3619440"/>
                  <a:tab algn="l" pos="434340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Newline (linefeed character)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spcBef>
                  <a:spcPts val="1701"/>
                </a:spcBef>
                <a:tabLst>
                  <a:tab algn="l" pos="723960"/>
                  <a:tab algn="l" pos="1447920"/>
                  <a:tab algn="l" pos="2171880"/>
                  <a:tab algn="l" pos="2895480"/>
                  <a:tab algn="l" pos="3619440"/>
                  <a:tab algn="l" pos="434340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Return (carriage return character)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spcBef>
                  <a:spcPts val="1701"/>
                </a:spcBef>
                <a:tabLst>
                  <a:tab algn="l" pos="723960"/>
                  <a:tab algn="l" pos="1447920"/>
                  <a:tab algn="l" pos="2171880"/>
                  <a:tab algn="l" pos="2895480"/>
                  <a:tab algn="l" pos="3619440"/>
                  <a:tab algn="l" pos="434340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Horizontal Tab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spcBef>
                  <a:spcPts val="1701"/>
                </a:spcBef>
                <a:tabLst>
                  <a:tab algn="l" pos="723960"/>
                  <a:tab algn="l" pos="1447920"/>
                  <a:tab algn="l" pos="2171880"/>
                  <a:tab algn="l" pos="2895480"/>
                  <a:tab algn="l" pos="3619440"/>
                  <a:tab algn="l" pos="434340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Back slash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spcBef>
                  <a:spcPts val="1701"/>
                </a:spcBef>
                <a:tabLst>
                  <a:tab algn="l" pos="723960"/>
                  <a:tab algn="l" pos="1447920"/>
                  <a:tab algn="l" pos="2171880"/>
                  <a:tab algn="l" pos="2895480"/>
                  <a:tab algn="l" pos="3619440"/>
                  <a:tab algn="l" pos="434340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Single Quote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spcBef>
                  <a:spcPts val="1701"/>
                </a:spcBef>
                <a:tabLst>
                  <a:tab algn="l" pos="723960"/>
                  <a:tab algn="l" pos="1447920"/>
                  <a:tab algn="l" pos="2171880"/>
                  <a:tab algn="l" pos="2895480"/>
                  <a:tab algn="l" pos="3619440"/>
                  <a:tab algn="l" pos="434340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Double Quote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spcBef>
                  <a:spcPts val="1701"/>
                </a:spcBef>
                <a:tabLst>
                  <a:tab algn="l" pos="723960"/>
                  <a:tab algn="l" pos="1447920"/>
                  <a:tab algn="l" pos="2171880"/>
                  <a:tab algn="l" pos="2895480"/>
                  <a:tab algn="l" pos="3619440"/>
                  <a:tab algn="l" pos="434340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Octal represented by octal number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spcBef>
                  <a:spcPts val="1701"/>
                </a:spcBef>
                <a:tabLst>
                  <a:tab algn="l" pos="723960"/>
                  <a:tab algn="l" pos="1447920"/>
                  <a:tab algn="l" pos="2171880"/>
                  <a:tab algn="l" pos="2895480"/>
                  <a:tab algn="l" pos="3619440"/>
                  <a:tab algn="l" pos="434340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Unicode character (hex)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3" name="Line 6"/>
            <p:cNvSpPr/>
            <p:nvPr/>
          </p:nvSpPr>
          <p:spPr>
            <a:xfrm>
              <a:off x="4573440" y="1554480"/>
              <a:ext cx="360" cy="4192560"/>
            </a:xfrm>
            <a:prstGeom prst="line">
              <a:avLst/>
            </a:prstGeom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CA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54" name="Line 7"/>
            <p:cNvSpPr/>
            <p:nvPr/>
          </p:nvSpPr>
          <p:spPr>
            <a:xfrm>
              <a:off x="3205080" y="1627200"/>
              <a:ext cx="5781600" cy="360"/>
            </a:xfrm>
            <a:prstGeom prst="line">
              <a:avLst/>
            </a:prstGeom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CA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lt1"/>
                </a:solidFill>
                <a:latin typeface="Calibri Light"/>
              </a:rPr>
              <a:t>Expressions (x = y)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54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Expressions evaluate to a result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Operators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Arithmetic (+, -, *, /, %)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Assignment (=, +=, -=, *=, /=)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Increment and decrement (++, --)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relational operators (==, !=, &lt;, &lt;=, &gt;, &gt;=)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logical operators (||, &amp;&amp;)  (note: logical or, logical and)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sldNum" idx="49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FD57836-568A-4111-84FB-8ED70C24BC5E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lt1"/>
                </a:solidFill>
                <a:latin typeface="Calibri Light"/>
              </a:rPr>
              <a:t>Operator Precedence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 type="sldNum" idx="50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07DD868-C619-46A8-9399-991870B8ADB6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0" name="Text Box 2"/>
          <p:cNvSpPr/>
          <p:nvPr/>
        </p:nvSpPr>
        <p:spPr>
          <a:xfrm>
            <a:off x="1960560" y="1141560"/>
            <a:ext cx="79196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rial"/>
              </a:rPr>
              <a:t>Order</a:t>
            </a:r>
            <a:r>
              <a:rPr b="0" lang="en-GB" sz="2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2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2400" spc="-1" strike="noStrike">
                <a:solidFill>
                  <a:schemeClr val="dk1"/>
                </a:solidFill>
                <a:latin typeface="Arial"/>
              </a:rPr>
              <a:t>Operators</a:t>
            </a:r>
            <a:r>
              <a:rPr b="0" lang="en-GB" sz="2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2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2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2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2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2400" spc="-1" strike="noStrike">
                <a:solidFill>
                  <a:schemeClr val="dk1"/>
                </a:solidFill>
                <a:latin typeface="Arial"/>
              </a:rPr>
              <a:t>Name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Text Box 4"/>
          <p:cNvSpPr/>
          <p:nvPr/>
        </p:nvSpPr>
        <p:spPr>
          <a:xfrm>
            <a:off x="2009880" y="1711440"/>
            <a:ext cx="8372880" cy="38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1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.   []  (parameters)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array indexes, params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2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++  --  !   ~   instanceof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unary operators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3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new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     (type)expr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creation and cast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4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*     /     %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multiply and divide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5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+   - 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addition and subtraction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6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&lt;&lt;   &gt;&gt;   &gt;&gt;&gt;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bitwise shifts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7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&lt;   &gt;   &lt;=   &gt;=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relational operators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8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!=   ==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equality operators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9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&amp;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bitwise and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10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^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bitwise xor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11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|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bitwise or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12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&amp;&amp;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logical and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13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||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logical or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14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?: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             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conditional (ternary) operator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15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=   +=  -=  *=  /=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assignment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2" name="Line 5"/>
          <p:cNvSpPr/>
          <p:nvPr/>
        </p:nvSpPr>
        <p:spPr>
          <a:xfrm>
            <a:off x="1676160" y="1562040"/>
            <a:ext cx="8204400" cy="36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CA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3" name="Line 6"/>
          <p:cNvSpPr/>
          <p:nvPr/>
        </p:nvSpPr>
        <p:spPr>
          <a:xfrm>
            <a:off x="2911320" y="1126800"/>
            <a:ext cx="360" cy="442296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CA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4" name="Line 7"/>
          <p:cNvSpPr/>
          <p:nvPr/>
        </p:nvSpPr>
        <p:spPr>
          <a:xfrm>
            <a:off x="6588000" y="1150920"/>
            <a:ext cx="360" cy="442260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CA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5" name="Text Box 8"/>
          <p:cNvSpPr/>
          <p:nvPr/>
        </p:nvSpPr>
        <p:spPr>
          <a:xfrm>
            <a:off x="970560" y="5659560"/>
            <a:ext cx="10527120" cy="91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Note: two operators of the same precedence will be evaluated based on their associativity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Usually, associativity is evaluated from left to right.  Associativity of assignment is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right to left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lt1"/>
                </a:solidFill>
                <a:latin typeface="Calibri Light"/>
              </a:rPr>
              <a:t>Assignment Operators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54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Java also defines assignment operators which have an implied mathematical function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Be aware of the precedence issues: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Assignment ALWAYS has the lowest precedence.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 type="sldNum" idx="51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87752C0-6E35-423E-AD25-D4689DF3E400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9" name="Text Box 4"/>
          <p:cNvSpPr/>
          <p:nvPr/>
        </p:nvSpPr>
        <p:spPr>
          <a:xfrm>
            <a:off x="2831400" y="2042640"/>
            <a:ext cx="2590560" cy="152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x = x + 1;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x = x + y + 5;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x = x * (z * 50);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x = x / 10;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</a:tabLst>
            </a:pP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Text Box 5"/>
          <p:cNvSpPr/>
          <p:nvPr/>
        </p:nvSpPr>
        <p:spPr>
          <a:xfrm>
            <a:off x="6126480" y="2042640"/>
            <a:ext cx="1828440" cy="122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x += 1;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x += y + 5;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x </a:t>
            </a: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*= </a:t>
            </a: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z * 50;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</a:tabLst>
            </a:pP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x /= </a:t>
            </a: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10;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Text Box 7"/>
          <p:cNvSpPr/>
          <p:nvPr/>
        </p:nvSpPr>
        <p:spPr>
          <a:xfrm>
            <a:off x="1520640" y="4765320"/>
            <a:ext cx="792468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x *= y + 5;</a:t>
            </a: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  </a:t>
            </a: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does not equal  </a:t>
            </a: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x = x * y + 5;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</a:tabLst>
            </a:pP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instead, it equals</a:t>
            </a: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x = x * (y + 5);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Overview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800" spc="-1" strike="noStrike">
                <a:solidFill>
                  <a:schemeClr val="dk1"/>
                </a:solidFill>
                <a:latin typeface="Calibri"/>
              </a:rPr>
              <a:t>Variables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800" spc="-1" strike="noStrike">
                <a:solidFill>
                  <a:schemeClr val="dk1"/>
                </a:solidFill>
                <a:latin typeface="Calibri"/>
              </a:rPr>
              <a:t>Types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800" spc="-1" strike="noStrike">
                <a:solidFill>
                  <a:schemeClr val="dk1"/>
                </a:solidFill>
                <a:latin typeface="Calibri"/>
              </a:rPr>
              <a:t>Expressions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800" spc="-1" strike="noStrike">
                <a:solidFill>
                  <a:schemeClr val="dk1"/>
                </a:solidFill>
                <a:latin typeface="Calibri"/>
              </a:rPr>
              <a:t>Operators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800" spc="-1" strike="noStrike">
                <a:solidFill>
                  <a:schemeClr val="dk1"/>
                </a:solidFill>
                <a:latin typeface="Calibri"/>
              </a:rPr>
              <a:t>Narrow/Widening Conversions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sldNum" idx="34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EB5071E-BFDB-41E1-8B51-6AFE22B0A00D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lt1"/>
                </a:solidFill>
                <a:latin typeface="Calibri Light"/>
              </a:rPr>
              <a:t>Increment and Decrement Operators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54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++ or --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For each, there is a prefix and postfix notation: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x++ (postfix increment : x is incremented by 1)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++x (prefix increment : x is incremented by 1)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x-- (postfix decrement : x is decremented by 1)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--x (prefix decrement : x is decremented by 1)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Often used when accessing array indices: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sldNum" idx="52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E34B040-4833-4C8B-B076-797088686C71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5" name="Text Box 4"/>
          <p:cNvSpPr/>
          <p:nvPr/>
        </p:nvSpPr>
        <p:spPr>
          <a:xfrm>
            <a:off x="2521800" y="4532040"/>
            <a:ext cx="5030280" cy="152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int[] grades = {96, 74, 88, 56};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int index = 0;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int firstGrade = grades[index++];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lt1"/>
                </a:solidFill>
                <a:latin typeface="Calibri Light"/>
              </a:rPr>
              <a:t>Type Conversions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7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54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8" name="PlaceHolder 3"/>
          <p:cNvSpPr>
            <a:spLocks noGrp="1"/>
          </p:cNvSpPr>
          <p:nvPr>
            <p:ph type="sldNum" idx="53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210AE16-5028-4CAD-94F3-29306AEBC4D3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9" name="Text Box 4"/>
          <p:cNvSpPr/>
          <p:nvPr/>
        </p:nvSpPr>
        <p:spPr>
          <a:xfrm>
            <a:off x="2892240" y="1442880"/>
            <a:ext cx="7011360" cy="152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int x;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long y;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[... x and y are initialized with some values]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</a:tabLst>
            </a:pP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int z = x + y;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lt1"/>
                </a:solidFill>
                <a:latin typeface="Calibri Light"/>
              </a:rPr>
              <a:t>Narrowing Conversion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54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 narrowing conversion occurs when a value stored in a larger space is converted to a type of a smaller space.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Information may be lost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Never occurs automatically.  Must be explicitly requested by the programmer using a cast.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sldNum" idx="54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E696D25-9B21-434D-87B6-B04989459719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3" name="Text Box 4"/>
          <p:cNvSpPr/>
          <p:nvPr/>
        </p:nvSpPr>
        <p:spPr>
          <a:xfrm>
            <a:off x="2892240" y="1442880"/>
            <a:ext cx="7011360" cy="152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int x;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long y;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[... x and y are initialized with some values]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</a:tabLst>
            </a:pP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int z = (int) (x + y);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Rectangle 3"/>
          <p:cNvSpPr/>
          <p:nvPr/>
        </p:nvSpPr>
        <p:spPr>
          <a:xfrm>
            <a:off x="4050720" y="2526840"/>
            <a:ext cx="825480" cy="589680"/>
          </a:xfrm>
          <a:prstGeom prst="rect">
            <a:avLst/>
          </a:prstGeom>
          <a:noFill/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CA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85" name="TextBox 4"/>
          <p:cNvSpPr/>
          <p:nvPr/>
        </p:nvSpPr>
        <p:spPr>
          <a:xfrm>
            <a:off x="4267080" y="3148560"/>
            <a:ext cx="11304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CA" sz="1800" spc="-1" strike="noStrike">
                <a:solidFill>
                  <a:schemeClr val="dk1"/>
                </a:solidFill>
                <a:latin typeface="Calibri"/>
              </a:rPr>
              <a:t>Cast to int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lt1"/>
                </a:solidFill>
                <a:latin typeface="Calibri Light"/>
              </a:rPr>
              <a:t>Widening Conversion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7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54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 widening conversion occurs when a value stored in a smaller space is converted to a type of a larger space.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There will never be a loss of information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Widening conversions occur automatically when needed.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8" name="PlaceHolder 3"/>
          <p:cNvSpPr>
            <a:spLocks noGrp="1"/>
          </p:cNvSpPr>
          <p:nvPr>
            <p:ph type="sldNum" idx="55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57892C7-367B-4A83-8E0D-CAAA428476DE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9" name="Text Box 4"/>
          <p:cNvSpPr/>
          <p:nvPr/>
        </p:nvSpPr>
        <p:spPr>
          <a:xfrm>
            <a:off x="2892240" y="1442880"/>
            <a:ext cx="7011360" cy="152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int x;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long y;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[... x and y are initialized with some values]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</a:tabLst>
            </a:pP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long z = x;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lt1"/>
                </a:solidFill>
                <a:latin typeface="Calibri Light"/>
              </a:rPr>
              <a:t>Conversions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54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Narrowing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Widening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sldNum" idx="56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7F1B737-67B5-4A58-B8AA-9344FA191BE3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593" name="Group 4"/>
          <p:cNvGrpSpPr/>
          <p:nvPr/>
        </p:nvGrpSpPr>
        <p:grpSpPr>
          <a:xfrm>
            <a:off x="3296880" y="4183200"/>
            <a:ext cx="7435800" cy="2155680"/>
            <a:chOff x="3296880" y="4183200"/>
            <a:chExt cx="7435800" cy="2155680"/>
          </a:xfrm>
        </p:grpSpPr>
        <p:sp>
          <p:nvSpPr>
            <p:cNvPr id="594" name="Text Box 5"/>
            <p:cNvSpPr/>
            <p:nvPr/>
          </p:nvSpPr>
          <p:spPr>
            <a:xfrm>
              <a:off x="3620880" y="4183200"/>
              <a:ext cx="1606320" cy="30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Original Type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5" name="Text Box 6"/>
            <p:cNvSpPr/>
            <p:nvPr/>
          </p:nvSpPr>
          <p:spPr>
            <a:xfrm>
              <a:off x="5719680" y="4183200"/>
              <a:ext cx="3273120" cy="30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Automatically converted to: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6" name="Text Box 7"/>
            <p:cNvSpPr/>
            <p:nvPr/>
          </p:nvSpPr>
          <p:spPr>
            <a:xfrm>
              <a:off x="3573360" y="4753080"/>
              <a:ext cx="1606320" cy="1524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byte (8 bits)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char (16 bits)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short (16 bits)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int (32 bits)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float (32 bits)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7" name="Text Box 8"/>
            <p:cNvSpPr/>
            <p:nvPr/>
          </p:nvSpPr>
          <p:spPr>
            <a:xfrm>
              <a:off x="5756040" y="4753080"/>
              <a:ext cx="4365360" cy="1524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char, short, int, long, float or double 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int, long, float, or double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int, long, float, or double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long, float, double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double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8" name="Line 9"/>
            <p:cNvSpPr/>
            <p:nvPr/>
          </p:nvSpPr>
          <p:spPr>
            <a:xfrm>
              <a:off x="3296880" y="4593960"/>
              <a:ext cx="7435800" cy="360"/>
            </a:xfrm>
            <a:prstGeom prst="line">
              <a:avLst/>
            </a:prstGeom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CA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99" name="Line 10"/>
            <p:cNvSpPr/>
            <p:nvPr/>
          </p:nvSpPr>
          <p:spPr>
            <a:xfrm>
              <a:off x="5466960" y="4219560"/>
              <a:ext cx="360" cy="2119320"/>
            </a:xfrm>
            <a:prstGeom prst="line">
              <a:avLst/>
            </a:prstGeom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CA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600" name="Text Box 4"/>
          <p:cNvSpPr/>
          <p:nvPr/>
        </p:nvSpPr>
        <p:spPr>
          <a:xfrm>
            <a:off x="3620880" y="1101960"/>
            <a:ext cx="1606320" cy="30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Original Type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Text Box 5"/>
          <p:cNvSpPr/>
          <p:nvPr/>
        </p:nvSpPr>
        <p:spPr>
          <a:xfrm>
            <a:off x="5719680" y="1101600"/>
            <a:ext cx="3273120" cy="30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Narrowing conversions to: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2" name="Text Box 6"/>
          <p:cNvSpPr/>
          <p:nvPr/>
        </p:nvSpPr>
        <p:spPr>
          <a:xfrm>
            <a:off x="3573360" y="1596960"/>
            <a:ext cx="1821960" cy="182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char (16 bits)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short (16 bits)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int (32 bits)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long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float (32 bits)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double (32 bits)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Text Box 7"/>
          <p:cNvSpPr/>
          <p:nvPr/>
        </p:nvSpPr>
        <p:spPr>
          <a:xfrm>
            <a:off x="5756040" y="1596960"/>
            <a:ext cx="4881240" cy="182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byte or short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byte or char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byte, char, or short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byte, char, short, or int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byte, char, short, int, or long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byte, char, short, int, long, or float 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4" name="Line 8"/>
          <p:cNvSpPr/>
          <p:nvPr/>
        </p:nvSpPr>
        <p:spPr>
          <a:xfrm>
            <a:off x="3296880" y="1529280"/>
            <a:ext cx="7435800" cy="36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CA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5" name="Line 9"/>
          <p:cNvSpPr/>
          <p:nvPr/>
        </p:nvSpPr>
        <p:spPr>
          <a:xfrm>
            <a:off x="5466960" y="1019880"/>
            <a:ext cx="1440" cy="293184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CA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Comments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sldNum" idx="35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2646A6D-1074-41B4-802E-3134BDFA6482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8" name="AutoShape 1"/>
          <p:cNvSpPr/>
          <p:nvPr/>
        </p:nvSpPr>
        <p:spPr>
          <a:xfrm>
            <a:off x="1570680" y="1650960"/>
            <a:ext cx="8746920" cy="4038120"/>
          </a:xfrm>
          <a:prstGeom prst="roundRect">
            <a:avLst>
              <a:gd name="adj" fmla="val 42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2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439" name="Text Box 5"/>
          <p:cNvSpPr/>
          <p:nvPr/>
        </p:nvSpPr>
        <p:spPr>
          <a:xfrm>
            <a:off x="1722960" y="1803240"/>
            <a:ext cx="8507160" cy="38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// line comment.  All text from the first // to the end of the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// line is a comment.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/* C-Style Comment.  These comments can span multiple lines.  The compiler ignores all text up until */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/** Javadoc comment.  The compiler ignores this text too. However, the javadoc program looks for these comments and interprets tags for documentation generation purposes: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@author Craig Schock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@version 1.7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@see java.lang.Object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*/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JavaDoc Settings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7839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@see class-name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@see full-class-name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@see full-class-name#method-name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@version text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(class def only)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@author text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(class def only)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@param parameter-name description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(method def only)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@return description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(method def only)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@exception full-class-name description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(method def only)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@deprecated explanation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@since version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sldNum" idx="36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EBC9F68-C838-4A8A-BE0C-F2A36441866A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Variable Declarations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Like most compiled languages, variables must be declared before they can be used.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All variables have a type which is enforced by the compiler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sldNum" idx="37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C6BA8EE-B5D1-4FC3-9814-7C1CAFC48FD3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6" name="AutoShape 1"/>
          <p:cNvSpPr/>
          <p:nvPr/>
        </p:nvSpPr>
        <p:spPr>
          <a:xfrm>
            <a:off x="1446840" y="3026520"/>
            <a:ext cx="8827560" cy="634680"/>
          </a:xfrm>
          <a:prstGeom prst="roundRect">
            <a:avLst>
              <a:gd name="adj" fmla="val 250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2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447" name="Text Box 5"/>
          <p:cNvSpPr/>
          <p:nvPr/>
        </p:nvSpPr>
        <p:spPr>
          <a:xfrm>
            <a:off x="1651680" y="3201120"/>
            <a:ext cx="8230680" cy="30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type variable-name [= value][,variable-name[= value]];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AutoShape 8"/>
          <p:cNvSpPr/>
          <p:nvPr/>
        </p:nvSpPr>
        <p:spPr>
          <a:xfrm>
            <a:off x="3846240" y="4235400"/>
            <a:ext cx="3188880" cy="1810800"/>
          </a:xfrm>
          <a:prstGeom prst="roundRect">
            <a:avLst>
              <a:gd name="adj" fmla="val 106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2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449" name="Text Box 9"/>
          <p:cNvSpPr/>
          <p:nvPr/>
        </p:nvSpPr>
        <p:spPr>
          <a:xfrm>
            <a:off x="4016160" y="4384080"/>
            <a:ext cx="2895120" cy="143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  <a:spcBef>
                <a:spcPts val="564"/>
              </a:spcBef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int total;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564"/>
              </a:spcBef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float xValue = 0.0;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564"/>
              </a:spcBef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boolean isFinished;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564"/>
              </a:spcBef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String name;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Types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In a variable declaration, the type can be: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 fundamental data type (not objects)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GB" sz="2400" spc="-1" strike="noStrike">
                <a:solidFill>
                  <a:schemeClr val="dk1"/>
                </a:solidFill>
                <a:latin typeface="Calibri"/>
              </a:rPr>
              <a:t>byte, char, short, int, long, float, double, and boolean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 class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9144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Integer, Double, String, …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an array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9144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double[], char[], …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9144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All primitive types in Java have a defined size (in bits).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Each primitive type has a defined set of values and behaviours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sldNum" idx="38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4C3838C-FDF9-47CF-B6B7-D57D516E3E12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Boolean Type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sldNum" idx="39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EF257FD-EA32-4E40-B0A7-9C46A7597340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6" name="AutoShape 8"/>
          <p:cNvSpPr/>
          <p:nvPr/>
        </p:nvSpPr>
        <p:spPr>
          <a:xfrm>
            <a:off x="3837960" y="1799280"/>
            <a:ext cx="3771720" cy="943560"/>
          </a:xfrm>
          <a:prstGeom prst="roundRect">
            <a:avLst>
              <a:gd name="adj" fmla="val 106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2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457" name="Text Box 9"/>
          <p:cNvSpPr/>
          <p:nvPr/>
        </p:nvSpPr>
        <p:spPr>
          <a:xfrm>
            <a:off x="3942720" y="1885680"/>
            <a:ext cx="348912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ct val="100000"/>
              </a:lnSpc>
              <a:spcBef>
                <a:spcPts val="564"/>
              </a:spcBef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boolean test1 = true;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564"/>
              </a:spcBef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Boolean test2 = false;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Integral Types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There are NO unsigned types in Java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sldNum" idx="40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E68E0FB-CDAB-4157-A106-1D0335D5EE11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461" name="Group 3"/>
          <p:cNvGrpSpPr/>
          <p:nvPr/>
        </p:nvGrpSpPr>
        <p:grpSpPr>
          <a:xfrm>
            <a:off x="2051640" y="2370960"/>
            <a:ext cx="8141040" cy="2964600"/>
            <a:chOff x="2051640" y="2370960"/>
            <a:chExt cx="8141040" cy="2964600"/>
          </a:xfrm>
        </p:grpSpPr>
        <p:sp>
          <p:nvSpPr>
            <p:cNvPr id="462" name="Text Box 4"/>
            <p:cNvSpPr/>
            <p:nvPr/>
          </p:nvSpPr>
          <p:spPr>
            <a:xfrm>
              <a:off x="2072160" y="2370960"/>
              <a:ext cx="1081440" cy="36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2400" spc="-1" strike="noStrike">
                  <a:solidFill>
                    <a:schemeClr val="dk1"/>
                  </a:solidFill>
                  <a:latin typeface="Arial"/>
                </a:rPr>
                <a:t>Type</a:t>
              </a:r>
              <a:endParaRPr b="0" lang="en-CA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3" name="Text Box 5"/>
            <p:cNvSpPr/>
            <p:nvPr/>
          </p:nvSpPr>
          <p:spPr>
            <a:xfrm>
              <a:off x="3584880" y="2370960"/>
              <a:ext cx="1013040" cy="36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2400" spc="-1" strike="noStrike">
                  <a:solidFill>
                    <a:schemeClr val="dk1"/>
                  </a:solidFill>
                  <a:latin typeface="Arial"/>
                </a:rPr>
                <a:t>Size</a:t>
              </a:r>
              <a:endParaRPr b="0" lang="en-CA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4" name="Text Box 6"/>
            <p:cNvSpPr/>
            <p:nvPr/>
          </p:nvSpPr>
          <p:spPr>
            <a:xfrm>
              <a:off x="5215680" y="2370960"/>
              <a:ext cx="1317600" cy="36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2400" spc="-1" strike="noStrike">
                  <a:solidFill>
                    <a:schemeClr val="dk1"/>
                  </a:solidFill>
                  <a:latin typeface="Arial"/>
                </a:rPr>
                <a:t>Range</a:t>
              </a:r>
              <a:endParaRPr b="0" lang="en-CA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5" name="Text Box 7"/>
            <p:cNvSpPr/>
            <p:nvPr/>
          </p:nvSpPr>
          <p:spPr>
            <a:xfrm>
              <a:off x="2051640" y="2953440"/>
              <a:ext cx="1043280" cy="187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1412"/>
                </a:spcBef>
                <a:tabLst>
                  <a:tab algn="l" pos="0"/>
                </a:tabLst>
              </a:pP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byte</a:t>
              </a:r>
              <a:endParaRPr b="0" lang="en-CA" sz="22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1412"/>
                </a:spcBef>
                <a:tabLst>
                  <a:tab algn="l" pos="0"/>
                </a:tabLst>
              </a:pP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short</a:t>
              </a:r>
              <a:endParaRPr b="0" lang="en-CA" sz="22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1412"/>
                </a:spcBef>
                <a:tabLst>
                  <a:tab algn="l" pos="0"/>
                </a:tabLst>
              </a:pP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int</a:t>
              </a:r>
              <a:endParaRPr b="0" lang="en-CA" sz="22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1412"/>
                </a:spcBef>
                <a:tabLst>
                  <a:tab algn="l" pos="0"/>
                </a:tabLst>
              </a:pP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long</a:t>
              </a:r>
              <a:endParaRPr b="0" lang="en-CA" sz="2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6" name="Text Box 8"/>
            <p:cNvSpPr/>
            <p:nvPr/>
          </p:nvSpPr>
          <p:spPr>
            <a:xfrm>
              <a:off x="3540960" y="2953440"/>
              <a:ext cx="1245960" cy="187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1412"/>
                </a:spcBef>
                <a:tabLst>
                  <a:tab algn="l" pos="0"/>
                </a:tabLst>
              </a:pP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8 bits</a:t>
              </a:r>
              <a:endParaRPr b="0" lang="en-CA" sz="22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1412"/>
                </a:spcBef>
                <a:tabLst>
                  <a:tab algn="l" pos="0"/>
                </a:tabLst>
              </a:pP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16 bits</a:t>
              </a:r>
              <a:endParaRPr b="0" lang="en-CA" sz="22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1412"/>
                </a:spcBef>
                <a:tabLst>
                  <a:tab algn="l" pos="0"/>
                </a:tabLst>
              </a:pP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32 bits</a:t>
              </a:r>
              <a:endParaRPr b="0" lang="en-CA" sz="22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1412"/>
                </a:spcBef>
                <a:tabLst>
                  <a:tab algn="l" pos="0"/>
                </a:tabLst>
              </a:pP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64 bits</a:t>
              </a:r>
              <a:endParaRPr b="0" lang="en-CA" sz="2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7" name="Text Box 9"/>
            <p:cNvSpPr/>
            <p:nvPr/>
          </p:nvSpPr>
          <p:spPr>
            <a:xfrm>
              <a:off x="5225040" y="2942280"/>
              <a:ext cx="4967640" cy="2393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1412"/>
                </a:spcBef>
                <a:tabLst>
                  <a:tab algn="l" pos="0"/>
                </a:tabLst>
              </a:pP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-128  through +127</a:t>
              </a:r>
              <a:endParaRPr b="0" lang="en-CA" sz="22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1412"/>
                </a:spcBef>
                <a:tabLst>
                  <a:tab algn="l" pos="0"/>
                </a:tabLst>
              </a:pP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-32768 through +32767</a:t>
              </a:r>
              <a:endParaRPr b="0" lang="en-CA" sz="22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1412"/>
                </a:spcBef>
                <a:tabLst>
                  <a:tab algn="l" pos="0"/>
                </a:tabLst>
              </a:pP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-2147483648 through +2147483647 </a:t>
              </a:r>
              <a:endParaRPr b="0" lang="en-CA" sz="22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1412"/>
                </a:spcBef>
                <a:tabLst>
                  <a:tab algn="l" pos="0"/>
                </a:tabLst>
              </a:pP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-9223372036854775808 through</a:t>
              </a:r>
              <a:endParaRPr b="0" lang="en-CA" sz="22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1412"/>
                </a:spcBef>
                <a:tabLst>
                  <a:tab algn="l" pos="0"/>
                </a:tabLst>
              </a:pP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	</a:t>
              </a: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+9223372036854775807</a:t>
              </a:r>
              <a:endParaRPr b="0" lang="en-CA" sz="2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8" name="Line 10"/>
            <p:cNvSpPr/>
            <p:nvPr/>
          </p:nvSpPr>
          <p:spPr>
            <a:xfrm>
              <a:off x="2064240" y="2842200"/>
              <a:ext cx="8062920" cy="360"/>
            </a:xfrm>
            <a:prstGeom prst="line">
              <a:avLst/>
            </a:prstGeom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CA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69" name="Line 11"/>
            <p:cNvSpPr/>
            <p:nvPr/>
          </p:nvSpPr>
          <p:spPr>
            <a:xfrm>
              <a:off x="2064240" y="3378960"/>
              <a:ext cx="8062920" cy="360"/>
            </a:xfrm>
            <a:prstGeom prst="line">
              <a:avLst/>
            </a:prstGeom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CA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70" name="Line 12"/>
            <p:cNvSpPr/>
            <p:nvPr/>
          </p:nvSpPr>
          <p:spPr>
            <a:xfrm>
              <a:off x="2064240" y="3915360"/>
              <a:ext cx="8062920" cy="360"/>
            </a:xfrm>
            <a:prstGeom prst="line">
              <a:avLst/>
            </a:prstGeom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CA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71" name="Line 13"/>
            <p:cNvSpPr/>
            <p:nvPr/>
          </p:nvSpPr>
          <p:spPr>
            <a:xfrm>
              <a:off x="2064240" y="4452120"/>
              <a:ext cx="8062920" cy="360"/>
            </a:xfrm>
            <a:prstGeom prst="line">
              <a:avLst/>
            </a:prstGeom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CA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72" name="Line 14"/>
            <p:cNvSpPr/>
            <p:nvPr/>
          </p:nvSpPr>
          <p:spPr>
            <a:xfrm>
              <a:off x="3305880" y="2378880"/>
              <a:ext cx="360" cy="2644560"/>
            </a:xfrm>
            <a:prstGeom prst="line">
              <a:avLst/>
            </a:prstGeom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CA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73" name="Line 15"/>
            <p:cNvSpPr/>
            <p:nvPr/>
          </p:nvSpPr>
          <p:spPr>
            <a:xfrm>
              <a:off x="4953600" y="2378880"/>
              <a:ext cx="360" cy="2644560"/>
            </a:xfrm>
            <a:prstGeom prst="line">
              <a:avLst/>
            </a:prstGeom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CA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Floating-point Types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Floating point numbers are not accurate.  They are an approximation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Floats store 7 significant digits.  Doubles store 15.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Use BigDecimal for precision: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 u="sng">
                <a:solidFill>
                  <a:schemeClr val="dk1"/>
                </a:solidFill>
                <a:uFillTx/>
                <a:latin typeface="Calibri"/>
                <a:hlinkClick r:id="rId1"/>
              </a:rPr>
              <a:t>https://docs.oracle.com/javase/8/docs/api/java/math/BigDecimal.html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sldNum" idx="41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FA67B60-37A4-4708-BCB7-0F6F0AB82FE6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477" name="Group 4"/>
          <p:cNvGrpSpPr/>
          <p:nvPr/>
        </p:nvGrpSpPr>
        <p:grpSpPr>
          <a:xfrm>
            <a:off x="2007720" y="3884760"/>
            <a:ext cx="8119440" cy="1634760"/>
            <a:chOff x="2007720" y="3884760"/>
            <a:chExt cx="8119440" cy="1634760"/>
          </a:xfrm>
        </p:grpSpPr>
        <p:sp>
          <p:nvSpPr>
            <p:cNvPr id="478" name="Text Box 4"/>
            <p:cNvSpPr/>
            <p:nvPr/>
          </p:nvSpPr>
          <p:spPr>
            <a:xfrm>
              <a:off x="2072160" y="3884760"/>
              <a:ext cx="1081440" cy="36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2400" spc="-1" strike="noStrike">
                  <a:solidFill>
                    <a:schemeClr val="dk1"/>
                  </a:solidFill>
                  <a:latin typeface="Arial"/>
                </a:rPr>
                <a:t>Type</a:t>
              </a:r>
              <a:endParaRPr b="0" lang="en-CA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9" name="Text Box 5"/>
            <p:cNvSpPr/>
            <p:nvPr/>
          </p:nvSpPr>
          <p:spPr>
            <a:xfrm>
              <a:off x="3584880" y="3884760"/>
              <a:ext cx="1013040" cy="36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2400" spc="-1" strike="noStrike">
                  <a:solidFill>
                    <a:schemeClr val="dk1"/>
                  </a:solidFill>
                  <a:latin typeface="Arial"/>
                </a:rPr>
                <a:t>Size</a:t>
              </a:r>
              <a:endParaRPr b="0" lang="en-CA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0" name="Text Box 6"/>
            <p:cNvSpPr/>
            <p:nvPr/>
          </p:nvSpPr>
          <p:spPr>
            <a:xfrm>
              <a:off x="5215680" y="3884760"/>
              <a:ext cx="1317600" cy="36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2400" spc="-1" strike="noStrike">
                  <a:solidFill>
                    <a:schemeClr val="dk1"/>
                  </a:solidFill>
                  <a:latin typeface="Arial"/>
                </a:rPr>
                <a:t>Range</a:t>
              </a:r>
              <a:endParaRPr b="0" lang="en-CA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1" name="Text Box 7"/>
            <p:cNvSpPr/>
            <p:nvPr/>
          </p:nvSpPr>
          <p:spPr>
            <a:xfrm>
              <a:off x="2007720" y="4467240"/>
              <a:ext cx="1261440" cy="84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1412"/>
                </a:spcBef>
                <a:tabLst>
                  <a:tab algn="l" pos="0"/>
                </a:tabLst>
              </a:pP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float</a:t>
              </a:r>
              <a:endParaRPr b="0" lang="en-CA" sz="22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1412"/>
                </a:spcBef>
                <a:tabLst>
                  <a:tab algn="l" pos="0"/>
                </a:tabLst>
              </a:pP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double</a:t>
              </a:r>
              <a:endParaRPr b="0" lang="en-CA" sz="2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2" name="Text Box 8"/>
            <p:cNvSpPr/>
            <p:nvPr/>
          </p:nvSpPr>
          <p:spPr>
            <a:xfrm>
              <a:off x="3496680" y="4467240"/>
              <a:ext cx="1245960" cy="84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1412"/>
                </a:spcBef>
                <a:tabLst>
                  <a:tab algn="l" pos="0"/>
                </a:tabLst>
              </a:pP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32 bits</a:t>
              </a:r>
              <a:endParaRPr b="0" lang="en-CA" sz="22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1412"/>
                </a:spcBef>
                <a:tabLst>
                  <a:tab algn="l" pos="0"/>
                </a:tabLst>
              </a:pP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64 bits</a:t>
              </a:r>
              <a:endParaRPr b="0" lang="en-CA" sz="2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3" name="Text Box 9"/>
            <p:cNvSpPr/>
            <p:nvPr/>
          </p:nvSpPr>
          <p:spPr>
            <a:xfrm>
              <a:off x="5180760" y="4456080"/>
              <a:ext cx="4173480" cy="84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1412"/>
                </a:spcBef>
                <a:tabLst>
                  <a:tab algn="l" pos="0"/>
                </a:tabLst>
              </a:pP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-3.4 * 10     through  +3.4 * 10</a:t>
              </a:r>
              <a:endParaRPr b="0" lang="en-CA" sz="22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1412"/>
                </a:spcBef>
                <a:tabLst>
                  <a:tab algn="l" pos="0"/>
                </a:tabLst>
              </a:pP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-1.7 * 10      through +1.7 * 10 </a:t>
              </a:r>
              <a:endParaRPr b="0" lang="en-CA" sz="2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4" name="Line 10"/>
            <p:cNvSpPr/>
            <p:nvPr/>
          </p:nvSpPr>
          <p:spPr>
            <a:xfrm>
              <a:off x="2064240" y="4356000"/>
              <a:ext cx="8062920" cy="360"/>
            </a:xfrm>
            <a:prstGeom prst="line">
              <a:avLst/>
            </a:prstGeom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CA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85" name="Line 11"/>
            <p:cNvSpPr/>
            <p:nvPr/>
          </p:nvSpPr>
          <p:spPr>
            <a:xfrm>
              <a:off x="2064240" y="4892400"/>
              <a:ext cx="8062920" cy="360"/>
            </a:xfrm>
            <a:prstGeom prst="line">
              <a:avLst/>
            </a:prstGeom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CA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86" name="Line 12"/>
            <p:cNvSpPr/>
            <p:nvPr/>
          </p:nvSpPr>
          <p:spPr>
            <a:xfrm>
              <a:off x="2064240" y="5429160"/>
              <a:ext cx="8062920" cy="360"/>
            </a:xfrm>
            <a:prstGeom prst="line">
              <a:avLst/>
            </a:prstGeom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CA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87" name="Line 13"/>
            <p:cNvSpPr/>
            <p:nvPr/>
          </p:nvSpPr>
          <p:spPr>
            <a:xfrm>
              <a:off x="3305880" y="3890880"/>
              <a:ext cx="360" cy="1628640"/>
            </a:xfrm>
            <a:prstGeom prst="line">
              <a:avLst/>
            </a:prstGeom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CA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88" name="Line 14"/>
            <p:cNvSpPr/>
            <p:nvPr/>
          </p:nvSpPr>
          <p:spPr>
            <a:xfrm>
              <a:off x="4953600" y="3890880"/>
              <a:ext cx="360" cy="1628640"/>
            </a:xfrm>
            <a:prstGeom prst="line">
              <a:avLst/>
            </a:prstGeom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CA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89" name="Text Box 15"/>
            <p:cNvSpPr/>
            <p:nvPr/>
          </p:nvSpPr>
          <p:spPr>
            <a:xfrm>
              <a:off x="8892000" y="4433760"/>
              <a:ext cx="170280" cy="183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GB" sz="1200" spc="-1" strike="noStrike">
                  <a:solidFill>
                    <a:schemeClr val="dk1"/>
                  </a:solidFill>
                  <a:latin typeface="Arial"/>
                </a:rPr>
                <a:t>38</a:t>
              </a:r>
              <a:endParaRPr b="0" lang="en-CA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0" name="Text Box 16"/>
            <p:cNvSpPr/>
            <p:nvPr/>
          </p:nvSpPr>
          <p:spPr>
            <a:xfrm>
              <a:off x="6453720" y="4433760"/>
              <a:ext cx="170280" cy="183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GB" sz="1200" spc="-1" strike="noStrike">
                  <a:solidFill>
                    <a:schemeClr val="dk1"/>
                  </a:solidFill>
                  <a:latin typeface="Arial"/>
                </a:rPr>
                <a:t>38</a:t>
              </a:r>
              <a:endParaRPr b="0" lang="en-CA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1" name="Text Box 17"/>
            <p:cNvSpPr/>
            <p:nvPr/>
          </p:nvSpPr>
          <p:spPr>
            <a:xfrm>
              <a:off x="6453360" y="4967280"/>
              <a:ext cx="255600" cy="183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GB" sz="1200" spc="-1" strike="noStrike">
                  <a:solidFill>
                    <a:schemeClr val="dk1"/>
                  </a:solidFill>
                  <a:latin typeface="Arial"/>
                </a:rPr>
                <a:t>308</a:t>
              </a:r>
              <a:endParaRPr b="0" lang="en-CA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2" name="Text Box 18"/>
            <p:cNvSpPr/>
            <p:nvPr/>
          </p:nvSpPr>
          <p:spPr>
            <a:xfrm>
              <a:off x="8891640" y="4967280"/>
              <a:ext cx="255600" cy="183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GB" sz="1200" spc="-1" strike="noStrike">
                  <a:solidFill>
                    <a:schemeClr val="dk1"/>
                  </a:solidFill>
                  <a:latin typeface="Arial"/>
                </a:rPr>
                <a:t>308</a:t>
              </a:r>
              <a:endParaRPr b="0" lang="en-CA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23778</TotalTime>
  <Application>LibreOffice/7.6.3.2$Windows_X86_64 LibreOffice_project/29d686fea9f6705b262d369fede658f824154cc0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2016-10-21T00:49:29Z</dcterms:created>
  <dc:creator>Gregory</dc:creator>
  <dc:description/>
  <dc:language>en-CA</dc:language>
  <cp:lastModifiedBy/>
  <dcterms:modified xsi:type="dcterms:W3CDTF">2024-01-15T13:01:05Z</dcterms:modified>
  <cp:revision>199</cp:revision>
  <dc:subject/>
  <dc:title>Eye-tracking for Neuroscience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</vt:r8>
  </property>
  <property fmtid="{D5CDD505-2E9C-101B-9397-08002B2CF9AE}" pid="3" name="PresentationFormat">
    <vt:lpwstr>Widescreen</vt:lpwstr>
  </property>
  <property fmtid="{D5CDD505-2E9C-101B-9397-08002B2CF9AE}" pid="4" name="Slides">
    <vt:r8>24</vt:r8>
  </property>
</Properties>
</file>