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93DC339-7F48-49BF-99C5-25087BA67E69}" type="slidenum"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Multi-instrument / Multi-instrument Inter-process (minus the)-with Eye Trackers-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C8B5E93-63B8-4B04-AA57-3B45F5227E1B}" type="slidenum">
              <a:rPr b="0" lang="en-CA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CA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29E316F-0ADD-45DB-B4E2-0B838D1F618A}" type="slidenum">
              <a:rPr b="0" lang="en-CA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9B4559-1619-4B39-8CE5-3A230C9B04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995C39-9779-4D4A-8447-8335DF23B9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3DAE2B-896A-4C7D-8DDF-61B3E9C44C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19616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751880" y="1168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4080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19616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751880" y="3441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BBD055-3458-41BD-8A26-35B910807F5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914C19-AC28-4F4E-BD51-DD84868768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BD84BD-8E16-488B-9259-003D4EA552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6A6C69-C6F4-49DE-88B3-B595D7CBE0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9D45BB-8706-4341-B88F-27EF432492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0" y="-15732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A7CA53-EC32-4959-9415-928EEDFA18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3A54E2-251E-4585-8EE9-66F4EF96A8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28920" y="3441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0E3B9A-05E5-4B5A-A748-23360018C1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28920" y="1168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40800" y="3441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9E0E4F-0868-4FB0-B49B-A1F1360CF5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"/>
          <p:cNvPicPr/>
          <p:nvPr/>
        </p:nvPicPr>
        <p:blipFill>
          <a:blip r:embed="rId2"/>
          <a:stretch/>
        </p:blipFill>
        <p:spPr>
          <a:xfrm>
            <a:off x="11158560" y="0"/>
            <a:ext cx="837720" cy="8863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lt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9756000" y="6575400"/>
            <a:ext cx="15973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lt1"/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52560" y="6573960"/>
            <a:ext cx="2985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&lt;footer&gt;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86F577F-FA22-4EB1-A0BD-F2C9F15B563C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docs.oracle.com/en/java/javase/17/docs/api/java.base/java/util/Formatter.html#syntax" TargetMode="External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7"/>
          <p:cNvSpPr/>
          <p:nvPr/>
        </p:nvSpPr>
        <p:spPr>
          <a:xfrm>
            <a:off x="-291960" y="-254160"/>
            <a:ext cx="12601080" cy="2578680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CA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2440" y="10800"/>
            <a:ext cx="9143640" cy="191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CA" sz="6000" spc="-1" strike="noStrike">
                <a:solidFill>
                  <a:schemeClr val="lt1"/>
                </a:solidFill>
                <a:latin typeface="Calibri Light"/>
              </a:rPr>
              <a:t>Strings &amp; Arrays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306440" y="1172160"/>
            <a:ext cx="9575280" cy="565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CS321: Advanced Programming Techniques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Prof: Gregory Mierzwinski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Date: January 14</a:t>
            </a:r>
            <a:r>
              <a:rPr b="0" lang="en-CA" sz="2400" spc="-1" strike="noStrike" baseline="30000">
                <a:solidFill>
                  <a:schemeClr val="dk1"/>
                </a:solidFill>
                <a:latin typeface="Calibri"/>
              </a:rPr>
              <a:t>th</a:t>
            </a:r>
            <a:r>
              <a:rPr b="0" lang="en-CA" sz="2400" spc="-1" strike="noStrike">
                <a:solidFill>
                  <a:schemeClr val="dk1"/>
                </a:solidFill>
                <a:latin typeface="Calibri"/>
              </a:rPr>
              <a:t>, 2022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Picture 8" descr="http://osiris.ubishops.ca/~alussier/images/transparentlogo_bu.png"/>
          <p:cNvPicPr/>
          <p:nvPr/>
        </p:nvPicPr>
        <p:blipFill>
          <a:blip r:embed="rId1"/>
          <a:stretch/>
        </p:blipFill>
        <p:spPr>
          <a:xfrm>
            <a:off x="3210480" y="4847400"/>
            <a:ext cx="4770000" cy="167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Arrays in Java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9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An array is a collection of elements where each element is the same type.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Element type can be primitive or Object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Each element is a single value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length of the array is set when it is created.  It cannot change.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Individual array elements are accessed via an index.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Array index numbering starts at 0.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Arrays are Objects in Java. However they differ at the low-level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5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98503D3-5E9D-4353-8552-FC793EF93D1C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Creating Arrays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9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Creating an array is a 2 step process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It must be declared (declaration does not specify size)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It must be created  (ie. memory must be allocated for the array)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16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99F5D43-DA7E-4E62-BDA8-E78643C5FFB1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AutoShape 4"/>
          <p:cNvSpPr/>
          <p:nvPr/>
        </p:nvSpPr>
        <p:spPr>
          <a:xfrm>
            <a:off x="4903920" y="2494080"/>
            <a:ext cx="2507760" cy="431280"/>
          </a:xfrm>
          <a:prstGeom prst="roundRect">
            <a:avLst>
              <a:gd name="adj" fmla="val 366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08" name="Text Box 5"/>
          <p:cNvSpPr/>
          <p:nvPr/>
        </p:nvSpPr>
        <p:spPr>
          <a:xfrm>
            <a:off x="4981680" y="2585880"/>
            <a:ext cx="2506320" cy="5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type[] arrayName;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 Box 6"/>
          <p:cNvSpPr/>
          <p:nvPr/>
        </p:nvSpPr>
        <p:spPr>
          <a:xfrm>
            <a:off x="2919240" y="2598840"/>
            <a:ext cx="211320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declaration syntax: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 Box 7"/>
          <p:cNvSpPr/>
          <p:nvPr/>
        </p:nvSpPr>
        <p:spPr>
          <a:xfrm>
            <a:off x="4787640" y="3290760"/>
            <a:ext cx="264204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note the location of the []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Line 8"/>
          <p:cNvSpPr/>
          <p:nvPr/>
        </p:nvSpPr>
        <p:spPr>
          <a:xfrm flipH="1" flipV="1">
            <a:off x="5483160" y="2873160"/>
            <a:ext cx="123840" cy="432000"/>
          </a:xfrm>
          <a:prstGeom prst="line">
            <a:avLst/>
          </a:prstGeom>
          <a:ln w="9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AutoShape 9"/>
          <p:cNvSpPr/>
          <p:nvPr/>
        </p:nvSpPr>
        <p:spPr>
          <a:xfrm>
            <a:off x="2048040" y="4446720"/>
            <a:ext cx="7238520" cy="2096640"/>
          </a:xfrm>
          <a:prstGeom prst="roundRect">
            <a:avLst>
              <a:gd name="adj" fmla="val 74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13" name="Text Box 10"/>
          <p:cNvSpPr/>
          <p:nvPr/>
        </p:nvSpPr>
        <p:spPr>
          <a:xfrm>
            <a:off x="2240280" y="4664160"/>
            <a:ext cx="7343280" cy="23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int[] grades;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// declaration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grades = new int[5];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// Create array.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// specify size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// assign new array to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// array variable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Creating Arrays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9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When an array is created, all of its elements are automatically initialized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0 for integral types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0.0 for floating point types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false for boolean types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null for object types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7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AC6416D-6F63-46C7-B29F-71FCAB969966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17" name="Group 3"/>
          <p:cNvGrpSpPr/>
          <p:nvPr/>
        </p:nvGrpSpPr>
        <p:grpSpPr>
          <a:xfrm>
            <a:off x="2512080" y="2888280"/>
            <a:ext cx="7691040" cy="3686040"/>
            <a:chOff x="2512080" y="2888280"/>
            <a:chExt cx="7691040" cy="3686040"/>
          </a:xfrm>
        </p:grpSpPr>
        <p:sp>
          <p:nvSpPr>
            <p:cNvPr id="118" name="AutoShape 1"/>
            <p:cNvSpPr/>
            <p:nvPr/>
          </p:nvSpPr>
          <p:spPr>
            <a:xfrm>
              <a:off x="2512080" y="3736080"/>
              <a:ext cx="3877920" cy="566280"/>
            </a:xfrm>
            <a:prstGeom prst="roundRect">
              <a:avLst>
                <a:gd name="adj" fmla="val 278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19" name="Text Box 2"/>
            <p:cNvSpPr/>
            <p:nvPr/>
          </p:nvSpPr>
          <p:spPr>
            <a:xfrm>
              <a:off x="2713680" y="3915720"/>
              <a:ext cx="3582720" cy="58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int[] grades = new int[5];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20" name="Group 6"/>
            <p:cNvGrpSpPr/>
            <p:nvPr/>
          </p:nvGrpSpPr>
          <p:grpSpPr>
            <a:xfrm>
              <a:off x="9375120" y="3220200"/>
              <a:ext cx="672840" cy="3354120"/>
              <a:chOff x="9375120" y="3220200"/>
              <a:chExt cx="672840" cy="3354120"/>
            </a:xfrm>
          </p:grpSpPr>
          <p:sp>
            <p:nvSpPr>
              <p:cNvPr id="121" name="AutoShape 7"/>
              <p:cNvSpPr/>
              <p:nvPr/>
            </p:nvSpPr>
            <p:spPr>
              <a:xfrm>
                <a:off x="9375120" y="3220200"/>
                <a:ext cx="672840" cy="671040"/>
              </a:xfrm>
              <a:prstGeom prst="roundRect">
                <a:avLst>
                  <a:gd name="adj" fmla="val 231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2400" spc="-1" strike="noStrike">
                  <a:solidFill>
                    <a:schemeClr val="dk1"/>
                  </a:solidFill>
                  <a:latin typeface="Times New Roman"/>
                </a:endParaRPr>
              </a:p>
            </p:txBody>
          </p:sp>
          <p:sp>
            <p:nvSpPr>
              <p:cNvPr id="122" name="AutoShape 8"/>
              <p:cNvSpPr/>
              <p:nvPr/>
            </p:nvSpPr>
            <p:spPr>
              <a:xfrm>
                <a:off x="9375120" y="3883680"/>
                <a:ext cx="672840" cy="671040"/>
              </a:xfrm>
              <a:prstGeom prst="roundRect">
                <a:avLst>
                  <a:gd name="adj" fmla="val 231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2400" spc="-1" strike="noStrike">
                  <a:solidFill>
                    <a:schemeClr val="dk1"/>
                  </a:solidFill>
                  <a:latin typeface="Times New Roman"/>
                </a:endParaRPr>
              </a:p>
            </p:txBody>
          </p:sp>
          <p:sp>
            <p:nvSpPr>
              <p:cNvPr id="123" name="AutoShape 9"/>
              <p:cNvSpPr/>
              <p:nvPr/>
            </p:nvSpPr>
            <p:spPr>
              <a:xfrm>
                <a:off x="9375120" y="4556880"/>
                <a:ext cx="672840" cy="669600"/>
              </a:xfrm>
              <a:prstGeom prst="roundRect">
                <a:avLst>
                  <a:gd name="adj" fmla="val 236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2400" spc="-1" strike="noStrike">
                  <a:solidFill>
                    <a:schemeClr val="dk1"/>
                  </a:solidFill>
                  <a:latin typeface="Times New Roman"/>
                </a:endParaRPr>
              </a:p>
            </p:txBody>
          </p:sp>
          <p:sp>
            <p:nvSpPr>
              <p:cNvPr id="124" name="AutoShape 10"/>
              <p:cNvSpPr/>
              <p:nvPr/>
            </p:nvSpPr>
            <p:spPr>
              <a:xfrm>
                <a:off x="9375120" y="5230080"/>
                <a:ext cx="672840" cy="669600"/>
              </a:xfrm>
              <a:prstGeom prst="roundRect">
                <a:avLst>
                  <a:gd name="adj" fmla="val 236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2400" spc="-1" strike="noStrike">
                  <a:solidFill>
                    <a:schemeClr val="dk1"/>
                  </a:solidFill>
                  <a:latin typeface="Times New Roman"/>
                </a:endParaRPr>
              </a:p>
            </p:txBody>
          </p:sp>
          <p:sp>
            <p:nvSpPr>
              <p:cNvPr id="125" name="AutoShape 11"/>
              <p:cNvSpPr/>
              <p:nvPr/>
            </p:nvSpPr>
            <p:spPr>
              <a:xfrm>
                <a:off x="9375120" y="5904720"/>
                <a:ext cx="672840" cy="669600"/>
              </a:xfrm>
              <a:prstGeom prst="roundRect">
                <a:avLst>
                  <a:gd name="adj" fmla="val 236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n-US" sz="2400" spc="-1" strike="noStrike">
                  <a:solidFill>
                    <a:schemeClr val="dk1"/>
                  </a:solidFill>
                  <a:latin typeface="Times New Roman"/>
                </a:endParaRPr>
              </a:p>
            </p:txBody>
          </p:sp>
        </p:grpSp>
        <p:sp>
          <p:nvSpPr>
            <p:cNvPr id="126" name="Text Box 12"/>
            <p:cNvSpPr/>
            <p:nvPr/>
          </p:nvSpPr>
          <p:spPr>
            <a:xfrm>
              <a:off x="9439920" y="6057000"/>
              <a:ext cx="5605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0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Text Box 13"/>
            <p:cNvSpPr/>
            <p:nvPr/>
          </p:nvSpPr>
          <p:spPr>
            <a:xfrm>
              <a:off x="9439920" y="5398200"/>
              <a:ext cx="5605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0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Text Box 14"/>
            <p:cNvSpPr/>
            <p:nvPr/>
          </p:nvSpPr>
          <p:spPr>
            <a:xfrm>
              <a:off x="9439920" y="4739400"/>
              <a:ext cx="5605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0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Text Box 15"/>
            <p:cNvSpPr/>
            <p:nvPr/>
          </p:nvSpPr>
          <p:spPr>
            <a:xfrm>
              <a:off x="9439920" y="4080600"/>
              <a:ext cx="5605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0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Text Box 16"/>
            <p:cNvSpPr/>
            <p:nvPr/>
          </p:nvSpPr>
          <p:spPr>
            <a:xfrm>
              <a:off x="9439920" y="3421800"/>
              <a:ext cx="5605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0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Text Box 17"/>
            <p:cNvSpPr/>
            <p:nvPr/>
          </p:nvSpPr>
          <p:spPr>
            <a:xfrm>
              <a:off x="8812800" y="6076080"/>
              <a:ext cx="5605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4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Text Box 18"/>
            <p:cNvSpPr/>
            <p:nvPr/>
          </p:nvSpPr>
          <p:spPr>
            <a:xfrm>
              <a:off x="8812800" y="5417280"/>
              <a:ext cx="5605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3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Text Box 19"/>
            <p:cNvSpPr/>
            <p:nvPr/>
          </p:nvSpPr>
          <p:spPr>
            <a:xfrm>
              <a:off x="8812800" y="4758480"/>
              <a:ext cx="5605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2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Text Box 20"/>
            <p:cNvSpPr/>
            <p:nvPr/>
          </p:nvSpPr>
          <p:spPr>
            <a:xfrm>
              <a:off x="8812800" y="4099680"/>
              <a:ext cx="5605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1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Text Box 21"/>
            <p:cNvSpPr/>
            <p:nvPr/>
          </p:nvSpPr>
          <p:spPr>
            <a:xfrm>
              <a:off x="8812800" y="3440880"/>
              <a:ext cx="56052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Arial"/>
                </a:rPr>
                <a:t>0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Text Box 22"/>
            <p:cNvSpPr/>
            <p:nvPr/>
          </p:nvSpPr>
          <p:spPr>
            <a:xfrm>
              <a:off x="6744960" y="3417120"/>
              <a:ext cx="1570680" cy="24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array indices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Line 23"/>
            <p:cNvSpPr/>
            <p:nvPr/>
          </p:nvSpPr>
          <p:spPr>
            <a:xfrm>
              <a:off x="8165160" y="3556440"/>
              <a:ext cx="781200" cy="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8" name="Text Box 24"/>
            <p:cNvSpPr/>
            <p:nvPr/>
          </p:nvSpPr>
          <p:spPr>
            <a:xfrm>
              <a:off x="3471120" y="6091920"/>
              <a:ext cx="3951360" cy="24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Note: maximum array index is length -1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Line 25"/>
            <p:cNvSpPr/>
            <p:nvPr/>
          </p:nvSpPr>
          <p:spPr>
            <a:xfrm>
              <a:off x="7374600" y="6201360"/>
              <a:ext cx="1581120" cy="36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40" name="Line 26"/>
            <p:cNvSpPr/>
            <p:nvPr/>
          </p:nvSpPr>
          <p:spPr>
            <a:xfrm flipH="1" flipV="1">
              <a:off x="4852080" y="4158360"/>
              <a:ext cx="704880" cy="1923840"/>
            </a:xfrm>
            <a:prstGeom prst="line">
              <a:avLst/>
            </a:prstGeom>
            <a:ln w="9360">
              <a:solidFill>
                <a:srgbClr val="000000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CA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41" name="Text Box 27"/>
            <p:cNvSpPr/>
            <p:nvPr/>
          </p:nvSpPr>
          <p:spPr>
            <a:xfrm>
              <a:off x="9164160" y="2888280"/>
              <a:ext cx="1038960" cy="244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600" spc="-1" strike="noStrike">
                  <a:solidFill>
                    <a:schemeClr val="dk1"/>
                  </a:solidFill>
                  <a:latin typeface="Arial"/>
                </a:rPr>
                <a:t>grades</a:t>
              </a:r>
              <a:endParaRPr b="0" lang="en-CA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Initializing and Using Arrays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9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Because array elements are initialized to 0, the array should be initialized with usable values before the array is used.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This can be done with a loop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Arrays have a length attribute which can be used for bounds checking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Elements are accessed using an index and []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18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02E68EA-D5A2-469E-87FD-48A81BA29812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45" name="Group 4"/>
          <p:cNvGrpSpPr/>
          <p:nvPr/>
        </p:nvGrpSpPr>
        <p:grpSpPr>
          <a:xfrm>
            <a:off x="3038400" y="3380400"/>
            <a:ext cx="6240240" cy="2187360"/>
            <a:chOff x="3038400" y="3380400"/>
            <a:chExt cx="6240240" cy="2187360"/>
          </a:xfrm>
        </p:grpSpPr>
        <p:sp>
          <p:nvSpPr>
            <p:cNvPr id="146" name="AutoShape 5"/>
            <p:cNvSpPr/>
            <p:nvPr/>
          </p:nvSpPr>
          <p:spPr>
            <a:xfrm>
              <a:off x="3038400" y="3380400"/>
              <a:ext cx="6240240" cy="2187360"/>
            </a:xfrm>
            <a:prstGeom prst="roundRect">
              <a:avLst>
                <a:gd name="adj" fmla="val 69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47" name="Text Box 6"/>
            <p:cNvSpPr/>
            <p:nvPr/>
          </p:nvSpPr>
          <p:spPr>
            <a:xfrm>
              <a:off x="3314520" y="3612240"/>
              <a:ext cx="5400360" cy="1813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int[] sequence = new int[5];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for (int i=0; i&lt; sequence.length; i++)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{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sequence[i] = i * 25;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}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8" name="Text Box 7"/>
          <p:cNvSpPr/>
          <p:nvPr/>
        </p:nvSpPr>
        <p:spPr>
          <a:xfrm>
            <a:off x="7085880" y="5722200"/>
            <a:ext cx="3084120" cy="5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array length: ensures loop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won't go past end of the array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Line 8"/>
          <p:cNvSpPr/>
          <p:nvPr/>
        </p:nvSpPr>
        <p:spPr>
          <a:xfrm flipH="1" flipV="1">
            <a:off x="6073560" y="4502880"/>
            <a:ext cx="1219320" cy="1218960"/>
          </a:xfrm>
          <a:prstGeom prst="line">
            <a:avLst/>
          </a:prstGeom>
          <a:ln w="9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0" name="Text Box 9"/>
          <p:cNvSpPr/>
          <p:nvPr/>
        </p:nvSpPr>
        <p:spPr>
          <a:xfrm>
            <a:off x="3100680" y="5920560"/>
            <a:ext cx="3862800" cy="5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Array element being accessed.  In this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case, it is being assigned a value.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Line 10"/>
          <p:cNvSpPr/>
          <p:nvPr/>
        </p:nvSpPr>
        <p:spPr>
          <a:xfrm flipV="1">
            <a:off x="4473360" y="5112360"/>
            <a:ext cx="360" cy="838080"/>
          </a:xfrm>
          <a:prstGeom prst="line">
            <a:avLst/>
          </a:prstGeom>
          <a:ln w="9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Using initializer lists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9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Another way of initializing lists is by using initializer lists.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array is automatically created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array size is computed from the number of items in the list.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19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3B21DD4-EB30-4F55-9E28-5A2A091E14C0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55" name="Group 4"/>
          <p:cNvGrpSpPr/>
          <p:nvPr/>
        </p:nvGrpSpPr>
        <p:grpSpPr>
          <a:xfrm>
            <a:off x="2952000" y="3820320"/>
            <a:ext cx="6159240" cy="501120"/>
            <a:chOff x="2952000" y="3820320"/>
            <a:chExt cx="6159240" cy="501120"/>
          </a:xfrm>
        </p:grpSpPr>
        <p:sp>
          <p:nvSpPr>
            <p:cNvPr id="156" name="AutoShape 5"/>
            <p:cNvSpPr/>
            <p:nvPr/>
          </p:nvSpPr>
          <p:spPr>
            <a:xfrm>
              <a:off x="2952000" y="3820320"/>
              <a:ext cx="6159240" cy="501120"/>
            </a:xfrm>
            <a:prstGeom prst="roundRect">
              <a:avLst>
                <a:gd name="adj" fmla="val 315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57" name="Text Box 6"/>
            <p:cNvSpPr/>
            <p:nvPr/>
          </p:nvSpPr>
          <p:spPr>
            <a:xfrm>
              <a:off x="3224880" y="3967920"/>
              <a:ext cx="5330520" cy="27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int[] grades = {100, 96, 78, 86, 93};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8" name="Group 7"/>
          <p:cNvGrpSpPr/>
          <p:nvPr/>
        </p:nvGrpSpPr>
        <p:grpSpPr>
          <a:xfrm>
            <a:off x="3309120" y="2610720"/>
            <a:ext cx="5573160" cy="658440"/>
            <a:chOff x="3309120" y="2610720"/>
            <a:chExt cx="5573160" cy="658440"/>
          </a:xfrm>
        </p:grpSpPr>
        <p:sp>
          <p:nvSpPr>
            <p:cNvPr id="159" name="AutoShape 8"/>
            <p:cNvSpPr/>
            <p:nvPr/>
          </p:nvSpPr>
          <p:spPr>
            <a:xfrm>
              <a:off x="3309120" y="2610720"/>
              <a:ext cx="5409720" cy="363240"/>
            </a:xfrm>
            <a:prstGeom prst="roundRect">
              <a:avLst>
                <a:gd name="adj" fmla="val 431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60" name="Text Box 9"/>
            <p:cNvSpPr/>
            <p:nvPr/>
          </p:nvSpPr>
          <p:spPr>
            <a:xfrm>
              <a:off x="3477240" y="2687040"/>
              <a:ext cx="5405040" cy="58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type[] arrayName = {initializer_list};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1" name="AutoShape 10"/>
          <p:cNvSpPr/>
          <p:nvPr/>
        </p:nvSpPr>
        <p:spPr>
          <a:xfrm>
            <a:off x="2952000" y="4512600"/>
            <a:ext cx="6159240" cy="1633320"/>
          </a:xfrm>
          <a:prstGeom prst="roundRect">
            <a:avLst>
              <a:gd name="adj" fmla="val 93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62" name="Text Box 11"/>
          <p:cNvSpPr/>
          <p:nvPr/>
        </p:nvSpPr>
        <p:spPr>
          <a:xfrm>
            <a:off x="3226680" y="4707720"/>
            <a:ext cx="5646240" cy="11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String[] colours = {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"Red", "Orange",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"Yellow", "Green",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"Blue", "Indigo",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"Violet"}; 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Array Bounds Checking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9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Whenever and array is accessed, the index is checked to ensure that it within the bounds of the array.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Attempts to access an array element outside the bounds of the array will cause an ArrayIndexOutOfBounds exception to be thrown.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20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5F24869-0F60-4ECA-8B05-D6867E2553DC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66" name="Group 4"/>
          <p:cNvGrpSpPr/>
          <p:nvPr/>
        </p:nvGrpSpPr>
        <p:grpSpPr>
          <a:xfrm>
            <a:off x="2127960" y="3232800"/>
            <a:ext cx="7935840" cy="2833200"/>
            <a:chOff x="2127960" y="3232800"/>
            <a:chExt cx="7935840" cy="2833200"/>
          </a:xfrm>
        </p:grpSpPr>
        <p:sp>
          <p:nvSpPr>
            <p:cNvPr id="167" name="AutoShape 5"/>
            <p:cNvSpPr/>
            <p:nvPr/>
          </p:nvSpPr>
          <p:spPr>
            <a:xfrm>
              <a:off x="2127960" y="3232800"/>
              <a:ext cx="7898400" cy="2833200"/>
            </a:xfrm>
            <a:prstGeom prst="roundRect">
              <a:avLst>
                <a:gd name="adj" fmla="val 74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68" name="Text Box 6"/>
            <p:cNvSpPr/>
            <p:nvPr/>
          </p:nvSpPr>
          <p:spPr>
            <a:xfrm>
              <a:off x="2514600" y="3523680"/>
              <a:ext cx="7549200" cy="1813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int[] sequence = new int[5];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sequence[0] = 50;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// ok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sequence[1] = 60;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// ok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sequence[-1] = 100;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// Exception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sequence[5] = 30;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// Exception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The main() method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9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You may recall that the main method takes an array of String objects as a parameter.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This array of Strings holds the command line parameters which were passed to the java program when it was started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21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CCA0E5-C6D2-4D1F-AEC0-9ECBB0E39F9F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72" name="Group 4"/>
          <p:cNvGrpSpPr/>
          <p:nvPr/>
        </p:nvGrpSpPr>
        <p:grpSpPr>
          <a:xfrm>
            <a:off x="2156400" y="3212280"/>
            <a:ext cx="8097480" cy="2776320"/>
            <a:chOff x="2156400" y="3212280"/>
            <a:chExt cx="8097480" cy="2776320"/>
          </a:xfrm>
        </p:grpSpPr>
        <p:sp>
          <p:nvSpPr>
            <p:cNvPr id="173" name="AutoShape 5"/>
            <p:cNvSpPr/>
            <p:nvPr/>
          </p:nvSpPr>
          <p:spPr>
            <a:xfrm>
              <a:off x="2156400" y="3212280"/>
              <a:ext cx="8097480" cy="2776320"/>
            </a:xfrm>
            <a:prstGeom prst="roundRect">
              <a:avLst>
                <a:gd name="adj" fmla="val 56"/>
              </a:avLst>
            </a:prstGeom>
            <a:solidFill>
              <a:srgbClr val="ffffcc"/>
            </a:solidFill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74" name="Text Box 6"/>
            <p:cNvSpPr/>
            <p:nvPr/>
          </p:nvSpPr>
          <p:spPr>
            <a:xfrm>
              <a:off x="2759760" y="3535920"/>
              <a:ext cx="7005240" cy="2334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Courier New"/>
                </a:rPr>
                <a:t>public class HelloWorld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Courier New"/>
                </a:rPr>
                <a:t>{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2000" spc="-1" strike="noStrike">
                  <a:solidFill>
                    <a:schemeClr val="dk1"/>
                  </a:solidFill>
                  <a:latin typeface="Courier New"/>
                </a:rPr>
                <a:t>public static void main(String[] args)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2000" spc="-1" strike="noStrike">
                  <a:solidFill>
                    <a:schemeClr val="dk1"/>
                  </a:solidFill>
                  <a:latin typeface="Courier New"/>
                </a:rPr>
                <a:t>{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20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2000" spc="-1" strike="noStrike">
                  <a:solidFill>
                    <a:schemeClr val="dk1"/>
                  </a:solidFill>
                  <a:latin typeface="Courier New"/>
                </a:rPr>
                <a:t>System.out.println("Hello World");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2000" spc="-1" strike="noStrike">
                  <a:solidFill>
                    <a:schemeClr val="dk1"/>
                  </a:solidFill>
                  <a:latin typeface="Courier New"/>
                </a:rPr>
                <a:t>}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2000" spc="-1" strike="noStrike">
                  <a:solidFill>
                    <a:schemeClr val="dk1"/>
                  </a:solidFill>
                  <a:latin typeface="Courier New"/>
                </a:rPr>
                <a:t>}</a:t>
              </a:r>
              <a:endParaRPr b="0" lang="en-CA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5" name="Text Box 7"/>
          <p:cNvSpPr/>
          <p:nvPr/>
        </p:nvSpPr>
        <p:spPr>
          <a:xfrm>
            <a:off x="4900320" y="6049080"/>
            <a:ext cx="401832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Array holding command line parameters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Line 8"/>
          <p:cNvSpPr/>
          <p:nvPr/>
        </p:nvSpPr>
        <p:spPr>
          <a:xfrm flipH="1" flipV="1">
            <a:off x="6442560" y="4542480"/>
            <a:ext cx="83880" cy="1481040"/>
          </a:xfrm>
          <a:prstGeom prst="line">
            <a:avLst/>
          </a:prstGeom>
          <a:ln w="9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Command line parameters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9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sldNum" idx="22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F693FDB-37D6-4C1D-AEE3-20F55D558A03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80" name="Group 3"/>
          <p:cNvGrpSpPr/>
          <p:nvPr/>
        </p:nvGrpSpPr>
        <p:grpSpPr>
          <a:xfrm>
            <a:off x="3738960" y="3017880"/>
            <a:ext cx="672840" cy="3354120"/>
            <a:chOff x="3738960" y="3017880"/>
            <a:chExt cx="672840" cy="3354120"/>
          </a:xfrm>
        </p:grpSpPr>
        <p:sp>
          <p:nvSpPr>
            <p:cNvPr id="181" name="AutoShape 4"/>
            <p:cNvSpPr/>
            <p:nvPr/>
          </p:nvSpPr>
          <p:spPr>
            <a:xfrm>
              <a:off x="3738960" y="3017880"/>
              <a:ext cx="672840" cy="669600"/>
            </a:xfrm>
            <a:prstGeom prst="roundRect">
              <a:avLst>
                <a:gd name="adj" fmla="val 236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82" name="AutoShape 5"/>
            <p:cNvSpPr/>
            <p:nvPr/>
          </p:nvSpPr>
          <p:spPr>
            <a:xfrm>
              <a:off x="3738960" y="3683160"/>
              <a:ext cx="672840" cy="669600"/>
            </a:xfrm>
            <a:prstGeom prst="roundRect">
              <a:avLst>
                <a:gd name="adj" fmla="val 236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83" name="AutoShape 6"/>
            <p:cNvSpPr/>
            <p:nvPr/>
          </p:nvSpPr>
          <p:spPr>
            <a:xfrm>
              <a:off x="3738960" y="4356000"/>
              <a:ext cx="672840" cy="669600"/>
            </a:xfrm>
            <a:prstGeom prst="roundRect">
              <a:avLst>
                <a:gd name="adj" fmla="val 236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84" name="AutoShape 7"/>
            <p:cNvSpPr/>
            <p:nvPr/>
          </p:nvSpPr>
          <p:spPr>
            <a:xfrm>
              <a:off x="3738960" y="5029200"/>
              <a:ext cx="672840" cy="669600"/>
            </a:xfrm>
            <a:prstGeom prst="roundRect">
              <a:avLst>
                <a:gd name="adj" fmla="val 236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85" name="AutoShape 8"/>
            <p:cNvSpPr/>
            <p:nvPr/>
          </p:nvSpPr>
          <p:spPr>
            <a:xfrm>
              <a:off x="3738960" y="5702400"/>
              <a:ext cx="672840" cy="669600"/>
            </a:xfrm>
            <a:prstGeom prst="roundRect">
              <a:avLst>
                <a:gd name="adj" fmla="val 236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</p:grpSp>
      <p:sp>
        <p:nvSpPr>
          <p:cNvPr id="186" name="Text Box 9"/>
          <p:cNvSpPr/>
          <p:nvPr/>
        </p:nvSpPr>
        <p:spPr>
          <a:xfrm>
            <a:off x="3176640" y="5875200"/>
            <a:ext cx="56052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4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 Box 10"/>
          <p:cNvSpPr/>
          <p:nvPr/>
        </p:nvSpPr>
        <p:spPr>
          <a:xfrm>
            <a:off x="3176640" y="5216400"/>
            <a:ext cx="56052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3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 Box 11"/>
          <p:cNvSpPr/>
          <p:nvPr/>
        </p:nvSpPr>
        <p:spPr>
          <a:xfrm>
            <a:off x="3176640" y="4557600"/>
            <a:ext cx="56052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2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 Box 12"/>
          <p:cNvSpPr/>
          <p:nvPr/>
        </p:nvSpPr>
        <p:spPr>
          <a:xfrm>
            <a:off x="3176640" y="3898800"/>
            <a:ext cx="56052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1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 Box 13"/>
          <p:cNvSpPr/>
          <p:nvPr/>
        </p:nvSpPr>
        <p:spPr>
          <a:xfrm>
            <a:off x="3176640" y="3240000"/>
            <a:ext cx="56052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chemeClr val="dk1"/>
                </a:solidFill>
                <a:latin typeface="Arial"/>
              </a:rPr>
              <a:t>0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 Box 14"/>
          <p:cNvSpPr/>
          <p:nvPr/>
        </p:nvSpPr>
        <p:spPr>
          <a:xfrm>
            <a:off x="3669480" y="2600280"/>
            <a:ext cx="81324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args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Text Box 15"/>
          <p:cNvSpPr/>
          <p:nvPr/>
        </p:nvSpPr>
        <p:spPr>
          <a:xfrm>
            <a:off x="3902760" y="1936800"/>
            <a:ext cx="460512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chemeClr val="dk1"/>
                </a:solidFill>
                <a:latin typeface="Arial"/>
              </a:rPr>
              <a:t>java HelloWorld This is a test, Jim</a:t>
            </a:r>
            <a:endParaRPr b="0" lang="en-CA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Text Box 16"/>
          <p:cNvSpPr/>
          <p:nvPr/>
        </p:nvSpPr>
        <p:spPr>
          <a:xfrm>
            <a:off x="5059080" y="3154320"/>
            <a:ext cx="94752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chemeClr val="dk1"/>
                </a:solidFill>
                <a:latin typeface="Arial"/>
              </a:rPr>
              <a:t>This</a:t>
            </a:r>
            <a:endParaRPr b="0" lang="en-CA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 Box 17"/>
          <p:cNvSpPr/>
          <p:nvPr/>
        </p:nvSpPr>
        <p:spPr>
          <a:xfrm>
            <a:off x="5788080" y="3825720"/>
            <a:ext cx="62136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chemeClr val="dk1"/>
                </a:solidFill>
                <a:latin typeface="Arial"/>
              </a:rPr>
              <a:t>is</a:t>
            </a:r>
            <a:endParaRPr b="0" lang="en-CA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Text Box 18"/>
          <p:cNvSpPr/>
          <p:nvPr/>
        </p:nvSpPr>
        <p:spPr>
          <a:xfrm>
            <a:off x="7490880" y="5865840"/>
            <a:ext cx="85320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chemeClr val="dk1"/>
                </a:solidFill>
                <a:latin typeface="Arial"/>
              </a:rPr>
              <a:t>Jim</a:t>
            </a:r>
            <a:endParaRPr b="0" lang="en-CA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 Box 19"/>
          <p:cNvSpPr/>
          <p:nvPr/>
        </p:nvSpPr>
        <p:spPr>
          <a:xfrm>
            <a:off x="6433200" y="4514760"/>
            <a:ext cx="57420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chemeClr val="dk1"/>
                </a:solidFill>
                <a:latin typeface="Arial"/>
              </a:rPr>
              <a:t>a</a:t>
            </a:r>
            <a:endParaRPr b="0" lang="en-CA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 Box 20"/>
          <p:cNvSpPr/>
          <p:nvPr/>
        </p:nvSpPr>
        <p:spPr>
          <a:xfrm>
            <a:off x="6834600" y="5184720"/>
            <a:ext cx="947520" cy="33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2200" spc="-1" strike="noStrike">
                <a:solidFill>
                  <a:schemeClr val="dk1"/>
                </a:solidFill>
                <a:latin typeface="Arial"/>
              </a:rPr>
              <a:t>test,</a:t>
            </a:r>
            <a:endParaRPr b="0" lang="en-CA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Line 21"/>
          <p:cNvSpPr/>
          <p:nvPr/>
        </p:nvSpPr>
        <p:spPr>
          <a:xfrm flipH="1">
            <a:off x="5747040" y="2247840"/>
            <a:ext cx="695520" cy="923760"/>
          </a:xfrm>
          <a:prstGeom prst="line">
            <a:avLst/>
          </a:prstGeom>
          <a:ln w="9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9" name="Line 22"/>
          <p:cNvSpPr/>
          <p:nvPr/>
        </p:nvSpPr>
        <p:spPr>
          <a:xfrm flipH="1">
            <a:off x="6080400" y="2239920"/>
            <a:ext cx="771480" cy="1576080"/>
          </a:xfrm>
          <a:prstGeom prst="line">
            <a:avLst/>
          </a:prstGeom>
          <a:ln w="9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0" name="Line 23"/>
          <p:cNvSpPr/>
          <p:nvPr/>
        </p:nvSpPr>
        <p:spPr>
          <a:xfrm flipH="1">
            <a:off x="6747120" y="2277720"/>
            <a:ext cx="333360" cy="2221200"/>
          </a:xfrm>
          <a:prstGeom prst="line">
            <a:avLst/>
          </a:prstGeom>
          <a:ln w="9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1" name="Line 24"/>
          <p:cNvSpPr/>
          <p:nvPr/>
        </p:nvSpPr>
        <p:spPr>
          <a:xfrm flipH="1">
            <a:off x="7347240" y="2306520"/>
            <a:ext cx="114480" cy="2876400"/>
          </a:xfrm>
          <a:prstGeom prst="line">
            <a:avLst/>
          </a:prstGeom>
          <a:ln w="9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2" name="Line 25"/>
          <p:cNvSpPr/>
          <p:nvPr/>
        </p:nvSpPr>
        <p:spPr>
          <a:xfrm flipH="1">
            <a:off x="7938000" y="2259000"/>
            <a:ext cx="133200" cy="3597120"/>
          </a:xfrm>
          <a:prstGeom prst="line">
            <a:avLst/>
          </a:prstGeom>
          <a:ln w="9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3" name="Line 26"/>
          <p:cNvSpPr/>
          <p:nvPr/>
        </p:nvSpPr>
        <p:spPr>
          <a:xfrm>
            <a:off x="4051800" y="3344760"/>
            <a:ext cx="1114200" cy="360"/>
          </a:xfrm>
          <a:prstGeom prst="line">
            <a:avLst/>
          </a:prstGeom>
          <a:ln w="9360">
            <a:solidFill>
              <a:srgbClr val="000000"/>
            </a:solidFill>
            <a:round/>
            <a:headEnd len="lg" type="triangle" w="lg"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4" name="Line 27"/>
          <p:cNvSpPr/>
          <p:nvPr/>
        </p:nvSpPr>
        <p:spPr>
          <a:xfrm>
            <a:off x="4051800" y="3998880"/>
            <a:ext cx="1838160" cy="360"/>
          </a:xfrm>
          <a:prstGeom prst="line">
            <a:avLst/>
          </a:prstGeom>
          <a:ln w="9360">
            <a:solidFill>
              <a:srgbClr val="000000"/>
            </a:solidFill>
            <a:round/>
            <a:headEnd len="lg" type="triangle" w="lg"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5" name="Line 28"/>
          <p:cNvSpPr/>
          <p:nvPr/>
        </p:nvSpPr>
        <p:spPr>
          <a:xfrm>
            <a:off x="4051800" y="4740120"/>
            <a:ext cx="2476440" cy="360"/>
          </a:xfrm>
          <a:prstGeom prst="line">
            <a:avLst/>
          </a:prstGeom>
          <a:ln w="9360">
            <a:solidFill>
              <a:srgbClr val="000000"/>
            </a:solidFill>
            <a:round/>
            <a:headEnd len="lg" type="triangle" w="lg"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6" name="Line 29"/>
          <p:cNvSpPr/>
          <p:nvPr/>
        </p:nvSpPr>
        <p:spPr>
          <a:xfrm>
            <a:off x="4051800" y="5394240"/>
            <a:ext cx="2886120" cy="360"/>
          </a:xfrm>
          <a:prstGeom prst="line">
            <a:avLst/>
          </a:prstGeom>
          <a:ln w="9360">
            <a:solidFill>
              <a:srgbClr val="000000"/>
            </a:solidFill>
            <a:round/>
            <a:headEnd len="lg" type="triangle" w="lg"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7" name="Line 30"/>
          <p:cNvSpPr/>
          <p:nvPr/>
        </p:nvSpPr>
        <p:spPr>
          <a:xfrm>
            <a:off x="4051800" y="6076800"/>
            <a:ext cx="3484440" cy="360"/>
          </a:xfrm>
          <a:prstGeom prst="line">
            <a:avLst/>
          </a:prstGeom>
          <a:ln w="9360">
            <a:solidFill>
              <a:srgbClr val="000000"/>
            </a:solidFill>
            <a:round/>
            <a:headEnd len="lg" type="triangle" w="lg"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8" name="Text Box 31"/>
          <p:cNvSpPr/>
          <p:nvPr/>
        </p:nvSpPr>
        <p:spPr>
          <a:xfrm>
            <a:off x="3024360" y="1168560"/>
            <a:ext cx="435816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name of class containing the main() method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Line 32"/>
          <p:cNvSpPr/>
          <p:nvPr/>
        </p:nvSpPr>
        <p:spPr>
          <a:xfrm>
            <a:off x="5080320" y="1392120"/>
            <a:ext cx="76320" cy="549360"/>
          </a:xfrm>
          <a:prstGeom prst="line">
            <a:avLst/>
          </a:prstGeom>
          <a:ln w="9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Multi-dimensional Arrays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9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Arrays with multiple dimensions can also be created.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They are created and initialized in the same way as single dimensioned arrays.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23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0EA6144-10C1-46B9-9F4C-24F150B8DA30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AutoShape 4"/>
          <p:cNvSpPr/>
          <p:nvPr/>
        </p:nvSpPr>
        <p:spPr>
          <a:xfrm>
            <a:off x="2164680" y="2381760"/>
            <a:ext cx="2808000" cy="431280"/>
          </a:xfrm>
          <a:prstGeom prst="roundRect">
            <a:avLst>
              <a:gd name="adj" fmla="val 366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14" name="Text Box 5"/>
          <p:cNvSpPr/>
          <p:nvPr/>
        </p:nvSpPr>
        <p:spPr>
          <a:xfrm>
            <a:off x="2242440" y="2473560"/>
            <a:ext cx="294912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type[][] arrayName;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 Box 6"/>
          <p:cNvSpPr/>
          <p:nvPr/>
        </p:nvSpPr>
        <p:spPr>
          <a:xfrm>
            <a:off x="122760" y="2437200"/>
            <a:ext cx="211320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declaration syntax: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 Box 7"/>
          <p:cNvSpPr/>
          <p:nvPr/>
        </p:nvSpPr>
        <p:spPr>
          <a:xfrm>
            <a:off x="2000160" y="3246840"/>
            <a:ext cx="361440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Arial"/>
              </a:rPr>
              <a:t>each [] indicates another dimension</a:t>
            </a:r>
            <a:endParaRPr b="0" lang="en-CA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Line 8"/>
          <p:cNvSpPr/>
          <p:nvPr/>
        </p:nvSpPr>
        <p:spPr>
          <a:xfrm flipH="1" flipV="1">
            <a:off x="3094560" y="2759400"/>
            <a:ext cx="123840" cy="431640"/>
          </a:xfrm>
          <a:prstGeom prst="line">
            <a:avLst/>
          </a:prstGeom>
          <a:ln w="9360">
            <a:solidFill>
              <a:srgbClr val="000000"/>
            </a:solidFill>
            <a:round/>
            <a:tailEnd len="lg" type="triangle" w="lg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8" name="AutoShape 9"/>
          <p:cNvSpPr/>
          <p:nvPr/>
        </p:nvSpPr>
        <p:spPr>
          <a:xfrm>
            <a:off x="6216120" y="2048400"/>
            <a:ext cx="5137560" cy="1442520"/>
          </a:xfrm>
          <a:prstGeom prst="roundRect">
            <a:avLst>
              <a:gd name="adj" fmla="val 106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19" name="Text Box 10"/>
          <p:cNvSpPr/>
          <p:nvPr/>
        </p:nvSpPr>
        <p:spPr>
          <a:xfrm>
            <a:off x="6447960" y="2164320"/>
            <a:ext cx="5805720" cy="11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int[][] grades = new int[20][5];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for(int i = 0; i&lt; 20; i++)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for(int j = 0; j&lt;5; j++)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grades[i][j] = 100;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AutoShape 12"/>
          <p:cNvSpPr/>
          <p:nvPr/>
        </p:nvSpPr>
        <p:spPr>
          <a:xfrm>
            <a:off x="2164680" y="5239800"/>
            <a:ext cx="7707960" cy="1134720"/>
          </a:xfrm>
          <a:prstGeom prst="roundRect">
            <a:avLst>
              <a:gd name="adj" fmla="val 139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21" name="Text Box 13"/>
          <p:cNvSpPr/>
          <p:nvPr/>
        </p:nvSpPr>
        <p:spPr>
          <a:xfrm>
            <a:off x="2395440" y="5362200"/>
            <a:ext cx="7476840" cy="116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String[][] colours = 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{{"Red", "Green", "Blue"},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{"Cyan", "Magenta", "Yellow"},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  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{"Russet", "Mauve", "Orange"}};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Methods/Functions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9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24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33FA996-CE2A-4942-8C8A-1AF25E63C56F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AutoShape 9"/>
          <p:cNvSpPr/>
          <p:nvPr/>
        </p:nvSpPr>
        <p:spPr>
          <a:xfrm>
            <a:off x="1599480" y="922680"/>
            <a:ext cx="8915760" cy="565092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26" name="Text Box 10"/>
          <p:cNvSpPr/>
          <p:nvPr/>
        </p:nvSpPr>
        <p:spPr>
          <a:xfrm>
            <a:off x="2002680" y="980280"/>
            <a:ext cx="8186400" cy="550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public class Main {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public static int[][] zipAndFlip(int[] arr1, int[] arr2) {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int[][] zippedArr = new int[arr1.length][2];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for (int i = 0; i &lt; arr1.length; i++) {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zippedArr[i][0] = arr1[i];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zippedArr[i][1] = arr2[i];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arr1[i] = zippedArr[i][1];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arr2[i] = zippedArr[i][0];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}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return zippedArr;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}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public static void main(String[] args) {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int[] a1 = {1,2,3,4}, a2 = {4,3,2,1};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     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int[][] result = zipAndFlip(a1, a2);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	</a:t>
            </a: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}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  <a:p>
            <a:pPr marL="209520" indent="-209520" defTabSz="914400">
              <a:lnSpc>
                <a:spcPct val="100000"/>
              </a:lnSpc>
              <a:spcBef>
                <a:spcPts val="264"/>
              </a:spcBef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Courier New"/>
              </a:rPr>
              <a:t>}</a:t>
            </a:r>
            <a:endParaRPr b="0" lang="en-C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Overview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Strings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StringBuffer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A" sz="2800" spc="-1" strike="noStrike">
                <a:solidFill>
                  <a:schemeClr val="dk1"/>
                </a:solidFill>
                <a:latin typeface="Calibri"/>
              </a:rPr>
              <a:t>Arrays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7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99075BD-367E-48D8-B555-1E133CBAE81C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2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Creating String Objects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9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4983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Normally, objects in Java are created with the new keyword.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However, String objects can be created "implicitly":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Strings can also be created using the + operator.  The + operator, when applied to Strings means concatenation.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8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5DC391-5741-4AC0-A115-161A0334C3B5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3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8" name="Group 4"/>
          <p:cNvGrpSpPr/>
          <p:nvPr/>
        </p:nvGrpSpPr>
        <p:grpSpPr>
          <a:xfrm>
            <a:off x="4016520" y="1810080"/>
            <a:ext cx="4660560" cy="1020240"/>
            <a:chOff x="4016520" y="1810080"/>
            <a:chExt cx="4660560" cy="1020240"/>
          </a:xfrm>
        </p:grpSpPr>
        <p:sp>
          <p:nvSpPr>
            <p:cNvPr id="59" name="AutoShape 5"/>
            <p:cNvSpPr/>
            <p:nvPr/>
          </p:nvSpPr>
          <p:spPr>
            <a:xfrm>
              <a:off x="4016520" y="1810080"/>
              <a:ext cx="4660560" cy="1020240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60" name="Text Box 6"/>
            <p:cNvSpPr/>
            <p:nvPr/>
          </p:nvSpPr>
          <p:spPr>
            <a:xfrm>
              <a:off x="4121280" y="1892520"/>
              <a:ext cx="4447800" cy="58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String name;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name = new String("Craig");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1" name="Group 7"/>
          <p:cNvGrpSpPr/>
          <p:nvPr/>
        </p:nvGrpSpPr>
        <p:grpSpPr>
          <a:xfrm>
            <a:off x="4016520" y="3614760"/>
            <a:ext cx="4660560" cy="1020240"/>
            <a:chOff x="4016520" y="3614760"/>
            <a:chExt cx="4660560" cy="1020240"/>
          </a:xfrm>
        </p:grpSpPr>
        <p:sp>
          <p:nvSpPr>
            <p:cNvPr id="62" name="AutoShape 8"/>
            <p:cNvSpPr/>
            <p:nvPr/>
          </p:nvSpPr>
          <p:spPr>
            <a:xfrm>
              <a:off x="4016520" y="3614760"/>
              <a:ext cx="4660560" cy="1020240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63" name="Text Box 9"/>
            <p:cNvSpPr/>
            <p:nvPr/>
          </p:nvSpPr>
          <p:spPr>
            <a:xfrm>
              <a:off x="4123080" y="3697200"/>
              <a:ext cx="4447800" cy="58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String name;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name = "Craig";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4" name="Group 10"/>
          <p:cNvGrpSpPr/>
          <p:nvPr/>
        </p:nvGrpSpPr>
        <p:grpSpPr>
          <a:xfrm>
            <a:off x="1821240" y="5568120"/>
            <a:ext cx="8841960" cy="779040"/>
            <a:chOff x="1821240" y="5568120"/>
            <a:chExt cx="8841960" cy="779040"/>
          </a:xfrm>
        </p:grpSpPr>
        <p:sp>
          <p:nvSpPr>
            <p:cNvPr id="65" name="AutoShape 11"/>
            <p:cNvSpPr/>
            <p:nvPr/>
          </p:nvSpPr>
          <p:spPr>
            <a:xfrm>
              <a:off x="1821240" y="5568120"/>
              <a:ext cx="8795880" cy="779040"/>
            </a:xfrm>
            <a:prstGeom prst="roundRect">
              <a:avLst>
                <a:gd name="adj" fmla="val 199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66" name="Text Box 12"/>
            <p:cNvSpPr/>
            <p:nvPr/>
          </p:nvSpPr>
          <p:spPr>
            <a:xfrm>
              <a:off x="2030760" y="5690520"/>
              <a:ext cx="8632440" cy="58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int age = 21;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String message = "Craig wishes he was " + age + " years old";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Creating String Objects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9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Using format specifiers: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Find more information here: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https://docs.oracle.com/en/java/javase/17/docs/api/java.base/java/util/Formatter.html#syntax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9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2457DBB-AECB-4730-B79F-4DE39BD1172F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4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70" name="Group 7"/>
          <p:cNvGrpSpPr/>
          <p:nvPr/>
        </p:nvGrpSpPr>
        <p:grpSpPr>
          <a:xfrm>
            <a:off x="560520" y="2061360"/>
            <a:ext cx="10716840" cy="1447200"/>
            <a:chOff x="560520" y="2061360"/>
            <a:chExt cx="10716840" cy="1447200"/>
          </a:xfrm>
        </p:grpSpPr>
        <p:sp>
          <p:nvSpPr>
            <p:cNvPr id="71" name="AutoShape 8"/>
            <p:cNvSpPr/>
            <p:nvPr/>
          </p:nvSpPr>
          <p:spPr>
            <a:xfrm>
              <a:off x="560520" y="2061360"/>
              <a:ext cx="10716840" cy="1365120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72" name="Text Box 9"/>
            <p:cNvSpPr/>
            <p:nvPr/>
          </p:nvSpPr>
          <p:spPr>
            <a:xfrm>
              <a:off x="804960" y="2310480"/>
              <a:ext cx="10227600" cy="1198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String fmt1 = String.format(“The meaning of life is %s”, (int) ‘*’);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String fmt2 = String.format(“Lunch costs $%3.2f”, 10.24);  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  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Common String Methods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9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String class has many methods.  The most commonly used are: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length() - returns the number of characters in the String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charAt() - returns the character at the specified index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equals() - returns true if two strings have equal contents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compareTo() -returns 0 if equal, -# if one String is "less than”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other, +# if one String is "greater than" the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other.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indexOf() - returns the index of specified String or character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substring() -returns a portion of the String's text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toUpperCase(), toLowerCase() - converts the String to upper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or lower case characters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10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F76759-8316-4F13-A015-F1E34821DFEF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5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String Examples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9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11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FFDE4B7-386B-4CBA-9C93-FC91712961C3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6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79" name="Group 3"/>
          <p:cNvGrpSpPr/>
          <p:nvPr/>
        </p:nvGrpSpPr>
        <p:grpSpPr>
          <a:xfrm>
            <a:off x="2259720" y="978120"/>
            <a:ext cx="7671960" cy="5578200"/>
            <a:chOff x="2259720" y="978120"/>
            <a:chExt cx="7671960" cy="5578200"/>
          </a:xfrm>
        </p:grpSpPr>
        <p:sp>
          <p:nvSpPr>
            <p:cNvPr id="80" name="AutoShape 3"/>
            <p:cNvSpPr/>
            <p:nvPr/>
          </p:nvSpPr>
          <p:spPr>
            <a:xfrm>
              <a:off x="2272680" y="978120"/>
              <a:ext cx="7640280" cy="1693440"/>
            </a:xfrm>
            <a:prstGeom prst="roundRect">
              <a:avLst>
                <a:gd name="adj" fmla="val 9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81" name="Text Box 4"/>
            <p:cNvSpPr/>
            <p:nvPr/>
          </p:nvSpPr>
          <p:spPr>
            <a:xfrm>
              <a:off x="2378880" y="1062000"/>
              <a:ext cx="7552800" cy="150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String name = "Craig";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String name2 = "Craig";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if (name.equals(name2))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System.out.println("The names are the same");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AutoShape 5"/>
            <p:cNvSpPr/>
            <p:nvPr/>
          </p:nvSpPr>
          <p:spPr>
            <a:xfrm>
              <a:off x="2272680" y="2806560"/>
              <a:ext cx="7638840" cy="740880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83" name="Text Box 6"/>
            <p:cNvSpPr/>
            <p:nvPr/>
          </p:nvSpPr>
          <p:spPr>
            <a:xfrm>
              <a:off x="2445480" y="2912760"/>
              <a:ext cx="7273440" cy="582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String name = "Craig Schock";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int lastNameIndex = name.indexOf("Schock");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AutoShape 7"/>
            <p:cNvSpPr/>
            <p:nvPr/>
          </p:nvSpPr>
          <p:spPr>
            <a:xfrm>
              <a:off x="2259720" y="3698640"/>
              <a:ext cx="7643520" cy="2827080"/>
            </a:xfrm>
            <a:prstGeom prst="roundRect">
              <a:avLst>
                <a:gd name="adj" fmla="val 56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85" name="Text Box 8"/>
            <p:cNvSpPr/>
            <p:nvPr/>
          </p:nvSpPr>
          <p:spPr>
            <a:xfrm>
              <a:off x="2421720" y="3819240"/>
              <a:ext cx="5900400" cy="273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String grade = "B+";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double gpa = 0.0;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if (grade.charAt(0) == 'B')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gpa = 3.0;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if (grade.charAt(1) == '+')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	</a:t>
              </a: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gpa = gpa + 0.3;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Testing Strings for Equality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9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Important note:  The == operator cannot be used to test String objects for equality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Variables of type String are references to objects (ie. memory addresses)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Comparing two String objects using == actually compares their memory addresses.  Two separate String objects may contain the equivalent text, but reside at different memory locations.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Use the equals method to test for equality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12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3C889B-F49B-49BF-9A07-DC2770FF3BB4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The StringBuffer Class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9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8192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StringBuffer objects are similar to String objects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Strings are immutable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StringBuffers are mutable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StringBuffer class defines methods for modifying the String value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insert()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append()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setLength()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To clear a StringBuffer, set it's length to 0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13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CB5F9C3-8098-48AC-A1EC-1AD79CF59549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92" name="Group 4"/>
          <p:cNvGrpSpPr/>
          <p:nvPr/>
        </p:nvGrpSpPr>
        <p:grpSpPr>
          <a:xfrm>
            <a:off x="2237760" y="5321160"/>
            <a:ext cx="7716240" cy="1176120"/>
            <a:chOff x="2237760" y="5321160"/>
            <a:chExt cx="7716240" cy="1176120"/>
          </a:xfrm>
        </p:grpSpPr>
        <p:sp>
          <p:nvSpPr>
            <p:cNvPr id="93" name="AutoShape 5"/>
            <p:cNvSpPr/>
            <p:nvPr/>
          </p:nvSpPr>
          <p:spPr>
            <a:xfrm>
              <a:off x="2237760" y="5321160"/>
              <a:ext cx="7640280" cy="1176120"/>
            </a:xfrm>
            <a:prstGeom prst="roundRect">
              <a:avLst>
                <a:gd name="adj" fmla="val 134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94" name="Text Box 6"/>
            <p:cNvSpPr/>
            <p:nvPr/>
          </p:nvSpPr>
          <p:spPr>
            <a:xfrm>
              <a:off x="2401200" y="5435640"/>
              <a:ext cx="7552800" cy="890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StringBuffer nameBuffer = new StringBuffer("Joe");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[...]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nameBuffer.setLength(0);  // clear StringBuffer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0" y="-1573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CA" sz="4400" spc="-1" strike="noStrike">
                <a:solidFill>
                  <a:schemeClr val="lt1"/>
                </a:solidFill>
                <a:latin typeface="Calibri Light"/>
              </a:rPr>
              <a:t>StringBuffer Example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40800" y="1168560"/>
            <a:ext cx="10515240" cy="439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14"/>
          </p:nvPr>
        </p:nvSpPr>
        <p:spPr>
          <a:xfrm>
            <a:off x="11353680" y="6573960"/>
            <a:ext cx="798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CA" sz="1200" spc="-1" strike="noStrike">
                <a:solidFill>
                  <a:schemeClr val="lt1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102BE2A-B88C-49D7-8BF4-C58E6B284716}" type="slidenum">
              <a:rPr b="0" lang="en-CA" sz="1200" spc="-1" strike="noStrike">
                <a:solidFill>
                  <a:schemeClr val="lt1"/>
                </a:solidFill>
                <a:latin typeface="Calibri"/>
              </a:rPr>
              <a:t>&lt;number&gt;</a:t>
            </a:fld>
            <a:r>
              <a:rPr b="0" lang="en-CA" sz="1200" spc="-1" strike="noStrike">
                <a:solidFill>
                  <a:schemeClr val="lt1"/>
                </a:solidFill>
                <a:latin typeface="Calibri"/>
              </a:rPr>
              <a:t> 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98" name="Group 3"/>
          <p:cNvGrpSpPr/>
          <p:nvPr/>
        </p:nvGrpSpPr>
        <p:grpSpPr>
          <a:xfrm>
            <a:off x="1631160" y="1631160"/>
            <a:ext cx="8929440" cy="2239560"/>
            <a:chOff x="1631160" y="1631160"/>
            <a:chExt cx="8929440" cy="2239560"/>
          </a:xfrm>
        </p:grpSpPr>
        <p:sp>
          <p:nvSpPr>
            <p:cNvPr id="99" name="AutoShape 4"/>
            <p:cNvSpPr/>
            <p:nvPr/>
          </p:nvSpPr>
          <p:spPr>
            <a:xfrm>
              <a:off x="1631160" y="1631160"/>
              <a:ext cx="8929440" cy="2239560"/>
            </a:xfrm>
            <a:prstGeom prst="roundRect">
              <a:avLst>
                <a:gd name="adj" fmla="val 69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2400" spc="-1" strike="noStrike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100" name="Text Box 5"/>
            <p:cNvSpPr/>
            <p:nvPr/>
          </p:nvSpPr>
          <p:spPr>
            <a:xfrm>
              <a:off x="1831320" y="1836000"/>
              <a:ext cx="8632440" cy="1813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StringBuffer sql = new StringBuffer();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sql.setLength(0);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sql.append("Select * from Employee");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sql.append(" where Employee_ID = " + employeeId);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209520" indent="-209520" defTabSz="914400">
                <a:lnSpc>
                  <a:spcPct val="100000"/>
                </a:lnSpc>
                <a:spcBef>
                  <a:spcPts val="264"/>
                </a:spcBef>
                <a:tabLst>
                  <a:tab algn="l" pos="0"/>
                </a:tabLst>
              </a:pPr>
              <a:r>
                <a:rPr b="0" lang="en-GB" sz="1800" spc="-1" strike="noStrike">
                  <a:solidFill>
                    <a:schemeClr val="dk1"/>
                  </a:solidFill>
                  <a:latin typeface="Courier New"/>
                </a:rPr>
                <a:t>sql.append(" and Employee_name = '" + employeeName + "'");</a:t>
              </a:r>
              <a:endParaRPr b="0" lang="en-CA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CS321: Advanced Programming Techniques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24946</TotalTime>
  <Application>LibreOffice/7.6.3.2$Windows_X86_64 LibreOffice_project/29d686fea9f6705b262d369fede658f824154cc0</Application>
  <AppVersion>15.0000</AppVersion>
  <Words>1711</Words>
  <Paragraphs>297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2016-10-21T00:49:29Z</dcterms:created>
  <dc:creator>Gregory</dc:creator>
  <dc:description/>
  <dc:language>en-CA</dc:language>
  <cp:lastModifiedBy/>
  <dcterms:modified xsi:type="dcterms:W3CDTF">2024-01-13T12:22:47Z</dcterms:modified>
  <cp:revision>212</cp:revision>
  <dc:subject/>
  <dc:title>Eye-tracking for Neuroscience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19</vt:i4>
  </property>
</Properties>
</file>