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5312" autoAdjust="0"/>
  </p:normalViewPr>
  <p:slideViewPr>
    <p:cSldViewPr snapToGrid="0">
      <p:cViewPr varScale="1">
        <p:scale>
          <a:sx n="97" d="100"/>
          <a:sy n="97" d="100"/>
        </p:scale>
        <p:origin x="11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t>2022-02-05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Multi-instrument</a:t>
            </a:r>
            <a:r>
              <a:rPr lang="en-CA" baseline="0" dirty="0"/>
              <a:t> / Multi-instrument Inter-process (minus the)-with Eye Trackers-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CA" dirty="0"/>
              <a:t>UML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1172305"/>
            <a:ext cx="9575800" cy="5659285"/>
          </a:xfrm>
        </p:spPr>
        <p:txBody>
          <a:bodyPr>
            <a:normAutofit/>
          </a:bodyPr>
          <a:lstStyle/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r>
              <a:rPr lang="en-CA" dirty="0"/>
              <a:t>Date: January 31, 2022</a:t>
            </a:r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077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UML</a:t>
            </a:r>
          </a:p>
          <a:p>
            <a:r>
              <a:rPr lang="en-CA" dirty="0"/>
              <a:t>Git</a:t>
            </a:r>
          </a:p>
          <a:p>
            <a:r>
              <a:rPr lang="en-CA" dirty="0" err="1"/>
              <a:t>Github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45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Short Summary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99753"/>
          </a:xfrm>
        </p:spPr>
        <p:txBody>
          <a:bodyPr>
            <a:normAutofit/>
          </a:bodyPr>
          <a:lstStyle/>
          <a:p>
            <a:r>
              <a:rPr lang="en-US" dirty="0"/>
              <a:t>Used to visually model, and design your code before you code it.</a:t>
            </a:r>
          </a:p>
          <a:p>
            <a:endParaRPr lang="en-US" dirty="0"/>
          </a:p>
          <a:p>
            <a:r>
              <a:rPr lang="en-US" dirty="0"/>
              <a:t>Provides standardized notation.</a:t>
            </a:r>
          </a:p>
          <a:p>
            <a:endParaRPr lang="en-US" dirty="0"/>
          </a:p>
          <a:p>
            <a:r>
              <a:rPr lang="en-US" dirty="0"/>
              <a:t>Can be useful to convey complex ideas to fellow developers.</a:t>
            </a:r>
          </a:p>
          <a:p>
            <a:endParaRPr lang="en-US" dirty="0"/>
          </a:p>
          <a:p>
            <a:r>
              <a:rPr lang="en-US" dirty="0"/>
              <a:t>The concepts here are useful to remember for your class designs even if you don’t use UML.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20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has 9 kinds of diagrams</a:t>
            </a:r>
            <a:endParaRPr lang="en-CA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B4373F-F08A-4952-B888-9A62A10F9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 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3D51EB0-CD8D-4598-BBEA-27B52F6D62D4}"/>
              </a:ext>
            </a:extLst>
          </p:cNvPr>
          <p:cNvSpPr txBox="1">
            <a:spLocks noChangeArrowheads="1"/>
          </p:cNvSpPr>
          <p:nvPr/>
        </p:nvSpPr>
        <p:spPr>
          <a:xfrm>
            <a:off x="1804219" y="1470819"/>
            <a:ext cx="8915400" cy="45751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Class Diagram</a:t>
            </a:r>
          </a:p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Object Diagram</a:t>
            </a:r>
          </a:p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Component Diagram</a:t>
            </a:r>
          </a:p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en-US"/>
              <a:t>Deployment Diagram</a:t>
            </a:r>
          </a:p>
          <a:p>
            <a:pPr marL="569913" indent="-569913"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altLang="en-US"/>
          </a:p>
          <a:p>
            <a:pPr marL="569913" indent="-569913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/>
              <a:t>Use Case Diagram</a:t>
            </a:r>
          </a:p>
          <a:p>
            <a:pPr marL="569913" indent="-569913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/>
              <a:t>Sequence Diagram</a:t>
            </a:r>
          </a:p>
          <a:p>
            <a:pPr marL="569913" indent="-569913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/>
              <a:t>Collaboration Diagram</a:t>
            </a:r>
          </a:p>
          <a:p>
            <a:pPr marL="569913" indent="-569913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/>
              <a:t>Statechart Diagram</a:t>
            </a:r>
          </a:p>
          <a:p>
            <a:pPr marL="569913" indent="-569913">
              <a:spcBef>
                <a:spcPct val="0"/>
              </a:spcBef>
              <a:buClr>
                <a:srgbClr val="008000"/>
              </a:buClr>
              <a:buFont typeface="Wingdings" panose="05000000000000000000" pitchFamily="2" charset="2"/>
              <a:buNone/>
            </a:pPr>
            <a:r>
              <a:rPr lang="en-US" altLang="en-US"/>
              <a:t>Activity Diagram</a:t>
            </a:r>
            <a:endParaRPr lang="en-US" altLang="en-US" dirty="0"/>
          </a:p>
        </p:txBody>
      </p:sp>
      <p:sp>
        <p:nvSpPr>
          <p:cNvPr id="11" name="AutoShape 4">
            <a:extLst>
              <a:ext uri="{FF2B5EF4-FFF2-40B4-BE49-F238E27FC236}">
                <a16:creationId xmlns:a16="http://schemas.microsoft.com/office/drawing/2014/main" id="{8F4E8C4C-F94C-46F2-A33D-9621E0E4E28E}"/>
              </a:ext>
            </a:extLst>
          </p:cNvPr>
          <p:cNvSpPr>
            <a:spLocks/>
          </p:cNvSpPr>
          <p:nvPr/>
        </p:nvSpPr>
        <p:spPr bwMode="auto">
          <a:xfrm>
            <a:off x="5350464" y="1922464"/>
            <a:ext cx="838200" cy="1143000"/>
          </a:xfrm>
          <a:prstGeom prst="rightBrace">
            <a:avLst>
              <a:gd name="adj1" fmla="val 11364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3A0298B4-2E59-466B-B0C9-8214F7B70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6585" y="2350294"/>
            <a:ext cx="3784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762000">
              <a:defRPr/>
            </a:pPr>
            <a:r>
              <a:rPr 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Structural Diagrams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2FD6867E-889C-4457-82A1-0F3AF276F40C}"/>
              </a:ext>
            </a:extLst>
          </p:cNvPr>
          <p:cNvSpPr>
            <a:spLocks/>
          </p:cNvSpPr>
          <p:nvPr/>
        </p:nvSpPr>
        <p:spPr bwMode="auto">
          <a:xfrm>
            <a:off x="5309419" y="3302794"/>
            <a:ext cx="685800" cy="1676400"/>
          </a:xfrm>
          <a:prstGeom prst="rightBrace">
            <a:avLst>
              <a:gd name="adj1" fmla="val 20370"/>
              <a:gd name="adj2" fmla="val 50000"/>
            </a:avLst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11088539-2713-417A-BFE1-5258D2622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7219" y="4506120"/>
            <a:ext cx="38750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defTabSz="762000">
              <a:defRPr/>
            </a:pPr>
            <a:r>
              <a:rPr lang="en-US" sz="3200" b="1" dirty="0">
                <a:solidFill>
                  <a:srgbClr val="008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charset="0"/>
                <a:ea typeface="+mn-ea"/>
              </a:rPr>
              <a:t>Behavioral Diagrams</a:t>
            </a:r>
          </a:p>
        </p:txBody>
      </p:sp>
      <p:sp>
        <p:nvSpPr>
          <p:cNvPr id="16" name="AutoShape 4">
            <a:extLst>
              <a:ext uri="{FF2B5EF4-FFF2-40B4-BE49-F238E27FC236}">
                <a16:creationId xmlns:a16="http://schemas.microsoft.com/office/drawing/2014/main" id="{D06E9E26-8DA8-4013-8829-975BB23A918E}"/>
              </a:ext>
            </a:extLst>
          </p:cNvPr>
          <p:cNvSpPr>
            <a:spLocks/>
          </p:cNvSpPr>
          <p:nvPr/>
        </p:nvSpPr>
        <p:spPr bwMode="auto">
          <a:xfrm>
            <a:off x="5559952" y="2068513"/>
            <a:ext cx="838200" cy="1143000"/>
          </a:xfrm>
          <a:prstGeom prst="rightBrace">
            <a:avLst>
              <a:gd name="adj1" fmla="val 1136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B4518025-17EB-4CCC-B482-7D82D35D62C9}"/>
              </a:ext>
            </a:extLst>
          </p:cNvPr>
          <p:cNvSpPr>
            <a:spLocks/>
          </p:cNvSpPr>
          <p:nvPr/>
        </p:nvSpPr>
        <p:spPr bwMode="auto">
          <a:xfrm>
            <a:off x="5636152" y="3957639"/>
            <a:ext cx="685800" cy="1676400"/>
          </a:xfrm>
          <a:prstGeom prst="rightBrace">
            <a:avLst>
              <a:gd name="adj1" fmla="val 2037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05123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5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70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 advAuto="0"/>
      <p:bldP spid="11" grpId="0" animBg="1"/>
      <p:bldP spid="13" grpId="0" autoUpdateAnimBg="0"/>
      <p:bldP spid="14" grpId="0" animBg="1"/>
      <p:bldP spid="15" grpId="0" autoUpdateAnimBg="0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</a:t>
            </a:r>
            <a:r>
              <a:rPr lang="en-US" altLang="en-US" dirty="0"/>
              <a:t>Static VS Dynamic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5541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Static Diagrams </a:t>
            </a:r>
          </a:p>
          <a:p>
            <a:pPr lvl="1"/>
            <a:r>
              <a:rPr lang="en-US" dirty="0"/>
              <a:t>show the relationships between classes and objects in the design </a:t>
            </a:r>
          </a:p>
          <a:p>
            <a:pPr lvl="1"/>
            <a:r>
              <a:rPr lang="en-US" dirty="0"/>
              <a:t>   have no time element </a:t>
            </a:r>
          </a:p>
          <a:p>
            <a:pPr lvl="2"/>
            <a:r>
              <a:rPr lang="en-US" dirty="0"/>
              <a:t>   Static Diagrams </a:t>
            </a:r>
          </a:p>
          <a:p>
            <a:pPr lvl="2"/>
            <a:r>
              <a:rPr lang="en-US" dirty="0"/>
              <a:t>             Class Diagram </a:t>
            </a:r>
          </a:p>
          <a:p>
            <a:pPr lvl="2"/>
            <a:r>
              <a:rPr lang="en-US" dirty="0"/>
              <a:t>               Object Diagram </a:t>
            </a:r>
          </a:p>
          <a:p>
            <a:pPr lvl="2"/>
            <a:r>
              <a:rPr lang="en-US" dirty="0"/>
              <a:t>               Deployment Diagram </a:t>
            </a:r>
          </a:p>
          <a:p>
            <a:endParaRPr lang="en-US" dirty="0"/>
          </a:p>
          <a:p>
            <a:r>
              <a:rPr lang="en-US" dirty="0"/>
              <a:t>  Dynamic Diagrams </a:t>
            </a:r>
          </a:p>
          <a:p>
            <a:pPr lvl="1"/>
            <a:r>
              <a:rPr lang="en-US" dirty="0"/>
              <a:t>   show how the elements of the system interact with each other </a:t>
            </a:r>
          </a:p>
          <a:p>
            <a:pPr lvl="1"/>
            <a:r>
              <a:rPr lang="en-US" dirty="0"/>
              <a:t>   have a time dependency </a:t>
            </a:r>
          </a:p>
          <a:p>
            <a:pPr lvl="2"/>
            <a:r>
              <a:rPr lang="en-US" dirty="0"/>
              <a:t>   Dynamic Diagrams </a:t>
            </a:r>
          </a:p>
          <a:p>
            <a:pPr lvl="3"/>
            <a:r>
              <a:rPr lang="en-US" dirty="0"/>
              <a:t>               Sequence Diagram </a:t>
            </a:r>
          </a:p>
          <a:p>
            <a:pPr lvl="3"/>
            <a:r>
              <a:rPr lang="en-US" dirty="0"/>
              <a:t>               Collaboration Diagram </a:t>
            </a:r>
          </a:p>
          <a:p>
            <a:pPr lvl="3"/>
            <a:r>
              <a:rPr lang="en-US" dirty="0"/>
              <a:t>               State Diagram </a:t>
            </a:r>
          </a:p>
          <a:p>
            <a:pPr lvl="3"/>
            <a:r>
              <a:rPr lang="en-US" dirty="0"/>
              <a:t>               Activity Diagram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4159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UML Relationships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55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AF0DBD9-D611-4119-B91F-DDA7AB3E9C70}"/>
              </a:ext>
            </a:extLst>
          </p:cNvPr>
          <p:cNvSpPr txBox="1">
            <a:spLocks noChangeArrowheads="1"/>
          </p:cNvSpPr>
          <p:nvPr/>
        </p:nvSpPr>
        <p:spPr>
          <a:xfrm>
            <a:off x="1035526" y="1407652"/>
            <a:ext cx="8305800" cy="4419600"/>
          </a:xfrm>
          <a:prstGeom prst="rect">
            <a:avLst/>
          </a:prstGeom>
          <a:ln w="12700" cap="flat">
            <a:solidFill>
              <a:schemeClr val="bg1"/>
            </a:solidFill>
            <a:prstDash val="dash"/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000">
                <a:solidFill>
                  <a:srgbClr val="F80000"/>
                </a:solidFill>
              </a:rPr>
              <a:t>dependency</a:t>
            </a:r>
            <a:r>
              <a:rPr lang="en-US" altLang="en-US" sz="2000"/>
              <a:t> 		</a:t>
            </a:r>
            <a:r>
              <a:rPr lang="en-US" altLang="en-US" sz="2000">
                <a:solidFill>
                  <a:srgbClr val="FF0000"/>
                </a:solidFill>
              </a:rPr>
              <a:t>“A uses B”</a:t>
            </a:r>
            <a:endParaRPr lang="en-US" altLang="en-US" sz="2000"/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a change in the specification of B may affect A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dashed arrow, with optional name </a:t>
            </a:r>
          </a:p>
          <a:p>
            <a:pPr marL="342900" indent="-342900"/>
            <a:endParaRPr lang="en-US" altLang="en-US" sz="2000">
              <a:solidFill>
                <a:srgbClr val="F80000"/>
              </a:solidFill>
            </a:endParaRPr>
          </a:p>
          <a:p>
            <a:pPr marL="342900" indent="-342900"/>
            <a:r>
              <a:rPr lang="en-US" altLang="en-US" sz="2000">
                <a:solidFill>
                  <a:srgbClr val="F80000"/>
                </a:solidFill>
              </a:rPr>
              <a:t>generalization</a:t>
            </a:r>
            <a:r>
              <a:rPr lang="en-US" altLang="en-US" sz="2000"/>
              <a:t>		</a:t>
            </a:r>
            <a:r>
              <a:rPr lang="en-US" altLang="en-US" sz="2000">
                <a:solidFill>
                  <a:srgbClr val="FF0000"/>
                </a:solidFill>
              </a:rPr>
              <a:t>“B inherits from A”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B is a general thing, A is a more specific thing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solid directed line, large open arrow head</a:t>
            </a:r>
          </a:p>
          <a:p>
            <a:pPr marL="342900" indent="-342900"/>
            <a:endParaRPr lang="en-US" altLang="en-US" sz="2000">
              <a:solidFill>
                <a:srgbClr val="F80000"/>
              </a:solidFill>
            </a:endParaRPr>
          </a:p>
          <a:p>
            <a:pPr marL="342900" indent="-342900"/>
            <a:r>
              <a:rPr lang="en-US" altLang="en-US" sz="2000">
                <a:solidFill>
                  <a:srgbClr val="F80000"/>
                </a:solidFill>
              </a:rPr>
              <a:t>association</a:t>
            </a:r>
            <a:r>
              <a:rPr lang="en-US" altLang="en-US" sz="2000"/>
              <a:t>		</a:t>
            </a:r>
            <a:r>
              <a:rPr lang="en-US" altLang="en-US" sz="2000">
                <a:solidFill>
                  <a:srgbClr val="FF0000"/>
                </a:solidFill>
              </a:rPr>
              <a:t>“B is part of A”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structural relationships</a:t>
            </a:r>
          </a:p>
          <a:p>
            <a:pPr lvl="1"/>
            <a:r>
              <a:rPr lang="en-US" altLang="en-US" sz="1800">
                <a:ea typeface="ＭＳ Ｐゴシック" panose="020B0600070205080204" pitchFamily="34" charset="-128"/>
              </a:rPr>
              <a:t>solid line, with optional name, direction indicator</a:t>
            </a:r>
            <a:endParaRPr lang="en-US" altLang="en-US" sz="1600">
              <a:solidFill>
                <a:schemeClr val="tx2"/>
              </a:solidFill>
              <a:ea typeface="ＭＳ Ｐゴシック" panose="020B0600070205080204" pitchFamily="34" charset="-128"/>
            </a:endParaRPr>
          </a:p>
          <a:p>
            <a:pPr marL="342900" indent="-342900"/>
            <a:endParaRPr lang="en-US" altLang="en-US" sz="1400" dirty="0">
              <a:solidFill>
                <a:schemeClr val="tx2"/>
              </a:solidFill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A67CABD1-85E7-491C-A010-1E16302471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4713749"/>
            <a:ext cx="1524000" cy="0"/>
          </a:xfrm>
          <a:prstGeom prst="line">
            <a:avLst/>
          </a:prstGeom>
          <a:noFill/>
          <a:ln w="38100">
            <a:solidFill>
              <a:srgbClr val="99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5452870E-A382-4BA5-A833-EEDAC3AED2C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3430639"/>
            <a:ext cx="1676400" cy="0"/>
          </a:xfrm>
          <a:prstGeom prst="line">
            <a:avLst/>
          </a:prstGeom>
          <a:noFill/>
          <a:ln w="12700">
            <a:solidFill>
              <a:srgbClr val="02030E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4FEEA0CF-88DC-45B0-BEC3-1E0F49A3D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1970549"/>
            <a:ext cx="1828800" cy="0"/>
          </a:xfrm>
          <a:prstGeom prst="line">
            <a:avLst/>
          </a:prstGeom>
          <a:noFill/>
          <a:ln w="12700">
            <a:solidFill>
              <a:srgbClr val="02030E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7179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55418"/>
          </a:xfrm>
        </p:spPr>
        <p:txBody>
          <a:bodyPr>
            <a:normAutofit/>
          </a:bodyPr>
          <a:lstStyle/>
          <a:p>
            <a:r>
              <a:rPr lang="en-US" dirty="0"/>
              <a:t> An aggregation is a kind of  association denoting </a:t>
            </a:r>
          </a:p>
          <a:p>
            <a:pPr lvl="1"/>
            <a:r>
              <a:rPr lang="en-US" dirty="0"/>
              <a:t>   a ‘part of’ (or 'has-a' ) relationship between</a:t>
            </a:r>
          </a:p>
          <a:p>
            <a:pPr lvl="1"/>
            <a:r>
              <a:rPr lang="en-US" dirty="0"/>
              <a:t>   the objects of the respective classes.</a:t>
            </a:r>
          </a:p>
          <a:p>
            <a:r>
              <a:rPr lang="en-US" dirty="0"/>
              <a:t>Aggregation may be shared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4955E63-53A8-4D1B-8C79-2FE2A8708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3136490"/>
            <a:ext cx="784860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450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55418"/>
          </a:xfrm>
        </p:spPr>
        <p:txBody>
          <a:bodyPr>
            <a:normAutofit/>
          </a:bodyPr>
          <a:lstStyle/>
          <a:p>
            <a:r>
              <a:rPr lang="en-US" dirty="0"/>
              <a:t>Composition is a type of aggregation which links the lifetimes of the aggregate and its parts.</a:t>
            </a:r>
          </a:p>
          <a:p>
            <a:pPr lvl="1"/>
            <a:r>
              <a:rPr lang="en-US" dirty="0"/>
              <a:t> In other words:</a:t>
            </a:r>
            <a:br>
              <a:rPr lang="en-US" dirty="0"/>
            </a:br>
            <a:r>
              <a:rPr lang="en-US" dirty="0"/>
              <a:t> The parts cannot exist if the aggregate no longer exists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 An entity can exist as part of only one aggregate</a:t>
            </a:r>
          </a:p>
          <a:p>
            <a:endParaRPr lang="en-US" dirty="0"/>
          </a:p>
          <a:p>
            <a:r>
              <a:rPr lang="en-US" dirty="0"/>
              <a:t>This is the “strong” has-a  association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880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055418"/>
          </a:xfrm>
        </p:spPr>
        <p:txBody>
          <a:bodyPr>
            <a:normAutofit/>
          </a:bodyPr>
          <a:lstStyle/>
          <a:p>
            <a:r>
              <a:rPr lang="en-US" dirty="0"/>
              <a:t>Composition Means ... </a:t>
            </a:r>
          </a:p>
          <a:p>
            <a:pPr lvl="1"/>
            <a:r>
              <a:rPr lang="en-US" dirty="0"/>
              <a:t>the contained item is part of the containing item </a:t>
            </a:r>
          </a:p>
          <a:p>
            <a:pPr lvl="1"/>
            <a:r>
              <a:rPr lang="en-US" dirty="0"/>
              <a:t>the contained item's lifetime is controlled by the containing item </a:t>
            </a:r>
          </a:p>
          <a:p>
            <a:pPr lvl="1"/>
            <a:r>
              <a:rPr lang="en-US" dirty="0"/>
              <a:t>the containing item is responsible for deleting the contained item (i.e.   ownership) 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CA" dirty="0"/>
              <a:t>Winter 2022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C2F68B8-DBF2-46DB-9477-312F343054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1916" y="3687097"/>
            <a:ext cx="3810000" cy="2301875"/>
          </a:xfrm>
          <a:prstGeom prst="rect">
            <a:avLst/>
          </a:prstGeom>
          <a:noFill/>
          <a:ln w="127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class Telephone {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	// …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 private Speaker </a:t>
            </a:r>
            <a:r>
              <a:rPr lang="en-US" altLang="en-US" sz="1600" b="1" dirty="0" err="1">
                <a:solidFill>
                  <a:srgbClr val="333300"/>
                </a:solidFill>
                <a:latin typeface="Courier New" panose="02070309020205020404" pitchFamily="49" charset="0"/>
              </a:rPr>
              <a:t>itsSpeaker</a:t>
            </a:r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 private Microphone </a:t>
            </a:r>
            <a:r>
              <a:rPr lang="en-US" altLang="en-US" sz="1600" b="1" dirty="0" err="1">
                <a:solidFill>
                  <a:srgbClr val="333300"/>
                </a:solidFill>
                <a:latin typeface="Courier New" panose="02070309020205020404" pitchFamily="49" charset="0"/>
              </a:rPr>
              <a:t>itsMic</a:t>
            </a:r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 private Dialer </a:t>
            </a:r>
            <a:r>
              <a:rPr lang="en-US" altLang="en-US" sz="1600" b="1" dirty="0" err="1">
                <a:solidFill>
                  <a:srgbClr val="333300"/>
                </a:solidFill>
                <a:latin typeface="Courier New" panose="02070309020205020404" pitchFamily="49" charset="0"/>
              </a:rPr>
              <a:t>itsDialer</a:t>
            </a:r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 private Button </a:t>
            </a:r>
            <a:r>
              <a:rPr lang="en-US" altLang="en-US" sz="1600" b="1" dirty="0" err="1">
                <a:solidFill>
                  <a:srgbClr val="333300"/>
                </a:solidFill>
                <a:latin typeface="Courier New" panose="02070309020205020404" pitchFamily="49" charset="0"/>
              </a:rPr>
              <a:t>itsButtons</a:t>
            </a:r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[];</a:t>
            </a:r>
          </a:p>
          <a:p>
            <a:r>
              <a:rPr lang="en-US" altLang="en-US" sz="1600" b="1" dirty="0">
                <a:solidFill>
                  <a:srgbClr val="333300"/>
                </a:solidFill>
                <a:latin typeface="Courier New" panose="02070309020205020404" pitchFamily="49" charset="0"/>
              </a:rPr>
              <a:t>}</a:t>
            </a:r>
            <a:r>
              <a:rPr lang="en-US" altLang="en-US" dirty="0"/>
              <a:t>  }                                         }</a:t>
            </a:r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AC0353F0-9EB6-4270-B1BB-E4986E204E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5716" y="3382297"/>
            <a:ext cx="0" cy="2743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CA"/>
          </a:p>
        </p:txBody>
      </p:sp>
      <p:pic>
        <p:nvPicPr>
          <p:cNvPr id="9" name="Picture 7" descr="composition">
            <a:extLst>
              <a:ext uri="{FF2B5EF4-FFF2-40B4-BE49-F238E27FC236}">
                <a16:creationId xmlns:a16="http://schemas.microsoft.com/office/drawing/2014/main" id="{F63FD8D9-C954-4DC7-82D1-34A1DCC0D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916" y="3687097"/>
            <a:ext cx="4724400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8757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21381</TotalTime>
  <Words>482</Words>
  <Application>Microsoft Office PowerPoint</Application>
  <PresentationFormat>Widescreen</PresentationFormat>
  <Paragraphs>116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UML Overview</vt:lpstr>
      <vt:lpstr>Overview</vt:lpstr>
      <vt:lpstr>UML Short Summary</vt:lpstr>
      <vt:lpstr>UML has 9 kinds of diagrams</vt:lpstr>
      <vt:lpstr>UML Static VS Dynamic</vt:lpstr>
      <vt:lpstr>Overview of UML Relationships</vt:lpstr>
      <vt:lpstr>Aggregation</vt:lpstr>
      <vt:lpstr>Composition</vt:lpstr>
      <vt:lpstr>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 Mierzwinski</cp:lastModifiedBy>
  <cp:revision>210</cp:revision>
  <dcterms:created xsi:type="dcterms:W3CDTF">2016-10-21T00:49:29Z</dcterms:created>
  <dcterms:modified xsi:type="dcterms:W3CDTF">2022-02-05T21:19:09Z</dcterms:modified>
</cp:coreProperties>
</file>