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Exceptions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</a:t>
            </a:r>
            <a:r>
              <a:rPr lang="en-CA" dirty="0" smtClean="0"/>
              <a:t>February 19, 2024</a:t>
            </a:r>
            <a:endParaRPr lang="en-CA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Exception hierarchy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Throwable</a:t>
            </a:r>
            <a:r>
              <a:rPr lang="en-US" altLang="en-US" dirty="0"/>
              <a:t>: the superclass of “throwable” objects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Error</a:t>
            </a:r>
            <a:r>
              <a:rPr lang="en-US" altLang="en-US" dirty="0">
                <a:ea typeface="ＭＳ Ｐゴシック" panose="020B0600070205080204" pitchFamily="34" charset="-128"/>
              </a:rPr>
              <a:t>: Usually should not be caught (instead, the bug that caused it should be fixed)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: A problem that must be caught</a:t>
            </a:r>
          </a:p>
          <a:p>
            <a:pPr lvl="2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RuntimeException</a:t>
            </a:r>
            <a:r>
              <a:rPr lang="en-US" altLang="en-US" dirty="0">
                <a:ea typeface="ＭＳ Ｐゴシック" panose="020B0600070205080204" pitchFamily="34" charset="-128"/>
              </a:rPr>
              <a:t>: A special subclass of Exception that does </a:t>
            </a:r>
            <a:r>
              <a:rPr lang="en-US" altLang="en-US" i="1" dirty="0">
                <a:ea typeface="ＭＳ Ｐゴシック" panose="020B0600070205080204" pitchFamily="34" charset="-128"/>
              </a:rPr>
              <a:t>not</a:t>
            </a:r>
            <a:r>
              <a:rPr lang="en-US" altLang="en-US" dirty="0">
                <a:ea typeface="ＭＳ Ｐゴシック" panose="020B0600070205080204" pitchFamily="34" charset="-128"/>
              </a:rPr>
              <a:t> need to be caught</a:t>
            </a:r>
          </a:p>
          <a:p>
            <a:r>
              <a:rPr lang="en-US" altLang="en-US" dirty="0"/>
              <a:t>Hence, it is the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s that are most important to us (since we have to do something about them)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Exception hierarchy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xmlns="" id="{A6C2DC35-7A22-4C37-BF8A-27901678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33716"/>
            <a:ext cx="4572000" cy="3351213"/>
            <a:chOff x="1536" y="1249"/>
            <a:chExt cx="2880" cy="2111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xmlns="" id="{3CE4CD09-6392-47B2-B9B1-BC0C9644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249"/>
              <a:ext cx="1342" cy="38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Throwable</a:t>
              </a:r>
            </a:p>
          </p:txBody>
        </p:sp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xmlns="" id="{7F779181-8D3F-4486-AFF4-6DF0571A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864" cy="33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Error</a:t>
              </a:r>
            </a:p>
          </p:txBody>
        </p:sp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xmlns="" id="{4B878B8A-CB2B-49DE-98E7-D0E0902F9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12"/>
              <a:ext cx="1200" cy="33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Exception</a:t>
              </a:r>
            </a:p>
          </p:txBody>
        </p:sp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xmlns="" id="{89E25E50-362C-4D40-8939-62173AB4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1632" cy="288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RuntimeException</a:t>
              </a: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xmlns="" id="{65B1F28A-A030-42CA-AAC2-9B5F00A62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632"/>
              <a:ext cx="672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xmlns="" id="{A58C06C0-6DF4-4DCF-A308-814758907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632"/>
              <a:ext cx="720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2E73FD8-2B03-4B19-BDC9-F64E05BF7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48"/>
              <a:ext cx="1104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xmlns="" id="{59DC51F1-C74B-4727-B023-5413C898AFCF}"/>
              </a:ext>
            </a:extLst>
          </p:cNvPr>
          <p:cNvGrpSpPr>
            <a:grpSpLocks/>
          </p:cNvGrpSpPr>
          <p:nvPr/>
        </p:nvGrpSpPr>
        <p:grpSpPr bwMode="auto">
          <a:xfrm>
            <a:off x="7581900" y="3814916"/>
            <a:ext cx="2476500" cy="990600"/>
            <a:chOff x="3912" y="2496"/>
            <a:chExt cx="1560" cy="624"/>
          </a:xfrm>
        </p:grpSpPr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xmlns="" id="{D3C379E2-7B49-4E10-BA02-E111CA05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3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Must be caught</a:t>
              </a:r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xmlns="" id="{C50C8802-B573-468F-B097-3C06467C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496"/>
              <a:ext cx="264" cy="512"/>
            </a:xfrm>
            <a:custGeom>
              <a:avLst/>
              <a:gdLst>
                <a:gd name="T0" fmla="*/ 216 w 264"/>
                <a:gd name="T1" fmla="*/ 480 h 512"/>
                <a:gd name="T2" fmla="*/ 72 w 264"/>
                <a:gd name="T3" fmla="*/ 480 h 512"/>
                <a:gd name="T4" fmla="*/ 24 w 264"/>
                <a:gd name="T5" fmla="*/ 288 h 512"/>
                <a:gd name="T6" fmla="*/ 216 w 264"/>
                <a:gd name="T7" fmla="*/ 144 h 512"/>
                <a:gd name="T8" fmla="*/ 264 w 264"/>
                <a:gd name="T9" fmla="*/ 0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512"/>
                <a:gd name="T17" fmla="*/ 264 w 264"/>
                <a:gd name="T18" fmla="*/ 512 h 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512">
                  <a:moveTo>
                    <a:pt x="216" y="480"/>
                  </a:moveTo>
                  <a:cubicBezTo>
                    <a:pt x="160" y="496"/>
                    <a:pt x="104" y="512"/>
                    <a:pt x="72" y="480"/>
                  </a:cubicBezTo>
                  <a:cubicBezTo>
                    <a:pt x="40" y="448"/>
                    <a:pt x="0" y="344"/>
                    <a:pt x="24" y="288"/>
                  </a:cubicBezTo>
                  <a:cubicBezTo>
                    <a:pt x="48" y="232"/>
                    <a:pt x="176" y="192"/>
                    <a:pt x="216" y="144"/>
                  </a:cubicBezTo>
                  <a:cubicBezTo>
                    <a:pt x="256" y="96"/>
                    <a:pt x="260" y="48"/>
                    <a:pt x="2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xmlns="" id="{B526F2DF-E5E4-4AB6-A532-07CD0E620D8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08566"/>
            <a:ext cx="2444750" cy="1362075"/>
            <a:chOff x="336" y="2492"/>
            <a:chExt cx="1540" cy="858"/>
          </a:xfrm>
        </p:grpSpPr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xmlns="" id="{6AB33E25-83A0-499B-AD5B-F4E84F52C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32"/>
              <a:ext cx="9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Need not be caught</a:t>
              </a:r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xmlns="" id="{4DA7B273-1B19-463E-A1AD-E21FB358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2492"/>
              <a:ext cx="525" cy="559"/>
            </a:xfrm>
            <a:custGeom>
              <a:avLst/>
              <a:gdLst>
                <a:gd name="T0" fmla="*/ 0 w 525"/>
                <a:gd name="T1" fmla="*/ 559 h 559"/>
                <a:gd name="T2" fmla="*/ 35 w 525"/>
                <a:gd name="T3" fmla="*/ 553 h 559"/>
                <a:gd name="T4" fmla="*/ 97 w 525"/>
                <a:gd name="T5" fmla="*/ 536 h 559"/>
                <a:gd name="T6" fmla="*/ 183 w 525"/>
                <a:gd name="T7" fmla="*/ 496 h 559"/>
                <a:gd name="T8" fmla="*/ 263 w 525"/>
                <a:gd name="T9" fmla="*/ 451 h 559"/>
                <a:gd name="T10" fmla="*/ 377 w 525"/>
                <a:gd name="T11" fmla="*/ 371 h 559"/>
                <a:gd name="T12" fmla="*/ 508 w 525"/>
                <a:gd name="T13" fmla="*/ 194 h 559"/>
                <a:gd name="T14" fmla="*/ 525 w 525"/>
                <a:gd name="T15" fmla="*/ 109 h 559"/>
                <a:gd name="T16" fmla="*/ 519 w 525"/>
                <a:gd name="T17" fmla="*/ 0 h 5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5"/>
                <a:gd name="T28" fmla="*/ 0 h 559"/>
                <a:gd name="T29" fmla="*/ 525 w 525"/>
                <a:gd name="T30" fmla="*/ 559 h 5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5" h="559">
                  <a:moveTo>
                    <a:pt x="0" y="559"/>
                  </a:moveTo>
                  <a:cubicBezTo>
                    <a:pt x="12" y="557"/>
                    <a:pt x="23" y="556"/>
                    <a:pt x="35" y="553"/>
                  </a:cubicBezTo>
                  <a:cubicBezTo>
                    <a:pt x="56" y="548"/>
                    <a:pt x="97" y="536"/>
                    <a:pt x="97" y="536"/>
                  </a:cubicBezTo>
                  <a:cubicBezTo>
                    <a:pt x="124" y="519"/>
                    <a:pt x="156" y="512"/>
                    <a:pt x="183" y="496"/>
                  </a:cubicBezTo>
                  <a:cubicBezTo>
                    <a:pt x="206" y="482"/>
                    <a:pt x="236" y="459"/>
                    <a:pt x="263" y="451"/>
                  </a:cubicBezTo>
                  <a:cubicBezTo>
                    <a:pt x="297" y="428"/>
                    <a:pt x="341" y="388"/>
                    <a:pt x="377" y="371"/>
                  </a:cubicBezTo>
                  <a:cubicBezTo>
                    <a:pt x="421" y="311"/>
                    <a:pt x="474" y="261"/>
                    <a:pt x="508" y="194"/>
                  </a:cubicBezTo>
                  <a:cubicBezTo>
                    <a:pt x="520" y="169"/>
                    <a:pt x="522" y="135"/>
                    <a:pt x="525" y="109"/>
                  </a:cubicBezTo>
                  <a:cubicBezTo>
                    <a:pt x="523" y="73"/>
                    <a:pt x="519" y="0"/>
                    <a:pt x="51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xmlns="" id="{12FC53C6-9FE2-46F4-9EA1-0DABD807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3109"/>
              <a:ext cx="667" cy="107"/>
            </a:xfrm>
            <a:custGeom>
              <a:avLst/>
              <a:gdLst>
                <a:gd name="T0" fmla="*/ 0 w 667"/>
                <a:gd name="T1" fmla="*/ 22 h 107"/>
                <a:gd name="T2" fmla="*/ 205 w 667"/>
                <a:gd name="T3" fmla="*/ 33 h 107"/>
                <a:gd name="T4" fmla="*/ 325 w 667"/>
                <a:gd name="T5" fmla="*/ 79 h 107"/>
                <a:gd name="T6" fmla="*/ 513 w 667"/>
                <a:gd name="T7" fmla="*/ 107 h 107"/>
                <a:gd name="T8" fmla="*/ 667 w 667"/>
                <a:gd name="T9" fmla="*/ 9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7"/>
                <a:gd name="T16" fmla="*/ 0 h 107"/>
                <a:gd name="T17" fmla="*/ 667 w 66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7" h="107">
                  <a:moveTo>
                    <a:pt x="0" y="22"/>
                  </a:moveTo>
                  <a:cubicBezTo>
                    <a:pt x="62" y="0"/>
                    <a:pt x="143" y="15"/>
                    <a:pt x="205" y="33"/>
                  </a:cubicBezTo>
                  <a:cubicBezTo>
                    <a:pt x="240" y="68"/>
                    <a:pt x="280" y="67"/>
                    <a:pt x="325" y="79"/>
                  </a:cubicBezTo>
                  <a:cubicBezTo>
                    <a:pt x="390" y="96"/>
                    <a:pt x="443" y="103"/>
                    <a:pt x="513" y="107"/>
                  </a:cubicBezTo>
                  <a:cubicBezTo>
                    <a:pt x="525" y="106"/>
                    <a:pt x="627" y="96"/>
                    <a:pt x="667" y="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few kinds of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sz="2400" dirty="0"/>
              <a:t>: a problem doing input/output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FileNotFoundException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no such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EOFException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tried to read past the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O</a:t>
            </a:r>
            <a:r>
              <a:rPr lang="en-US" altLang="en-US" sz="2000" dirty="0">
                <a:ea typeface="ＭＳ Ｐゴシック" panose="020B0600070205080204" pitchFamily="34" charset="-128"/>
              </a:rPr>
              <a:t>f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ile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NullPointerException</a:t>
            </a:r>
            <a:r>
              <a:rPr lang="en-US" altLang="en-US" sz="2400" dirty="0"/>
              <a:t>: tried to use a object that was actually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null</a:t>
            </a:r>
            <a:r>
              <a:rPr lang="en-US" altLang="en-US" sz="2400" dirty="0"/>
              <a:t> (this is a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RuntimeException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NumberFormatException</a:t>
            </a:r>
            <a:r>
              <a:rPr lang="en-US" altLang="en-US" sz="2400" dirty="0"/>
              <a:t>: tried to convert a non-numeric String to a number (this is a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RuntimeException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OutOfMemoryError</a:t>
            </a:r>
            <a:r>
              <a:rPr lang="en-US" altLang="en-US" sz="2400" dirty="0"/>
              <a:t>: the program has used all available memory (this is an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There are about 200 predefined Exception types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about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have two choices: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“catch” the exception and deal with 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Java’s exceptions, this is usually the better choice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“pass the buck” and let some other part of the program deal with 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is often better for exceptions that you create and throw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Exceptions should be handled by the part of the program that is best equipped to do the right thing about them</a:t>
            </a:r>
          </a:p>
          <a:p>
            <a:pPr lvl="1"/>
            <a:r>
              <a:rPr lang="en-US" altLang="en-US" dirty="0"/>
              <a:t>Example: The caller of the method may know what to do, but the method itself doesn’t.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about Exceptions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can catch exceptions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you catch an exception, you can try to repair the problem, or you can just print out information about what happened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can “pass the buck” by stating that the method in which the exception occurs “throws” the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Example: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openFile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(String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fileName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throws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Which of these you do depends on </a:t>
            </a:r>
            <a:r>
              <a:rPr lang="en-US" altLang="en-US" i="1" dirty="0"/>
              <a:t>whose responsibility it is</a:t>
            </a:r>
            <a:r>
              <a:rPr lang="en-US" altLang="en-US" dirty="0"/>
              <a:t> to do something about the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the method “knows” what to do, it should do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it should really be up to the user (the method caller) to decide what to do, then “pass the buck”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Put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try {...} </a:t>
            </a:r>
            <a:r>
              <a:rPr lang="en-US" altLang="en-US" sz="2400" dirty="0"/>
              <a:t>around any code that </a:t>
            </a:r>
            <a:r>
              <a:rPr lang="en-US" altLang="en-US" sz="2400" i="1" dirty="0"/>
              <a:t>might</a:t>
            </a:r>
            <a:r>
              <a:rPr lang="en-US" altLang="en-US" sz="2400" dirty="0"/>
              <a:t> throw an exception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syntax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requirement you cannot ignore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For each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sz="2400" dirty="0"/>
              <a:t> object that might be thrown, you must provide a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phrase: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(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exception_type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 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{...}</a:t>
            </a:r>
            <a:endParaRPr lang="en-US" altLang="en-US" sz="20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have as many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phrases as you need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 formal parameter that holds the exception object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send messages to this object and access its fields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5F646B1B-CB45-4B54-9051-53BB49DC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142" y="1084007"/>
            <a:ext cx="7391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576263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112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2557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6017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class Division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public static void main(String[] args)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int a, b, result;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Scanner input = new Scanner(System.in);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System.out.println("Input two integers");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a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b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// try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try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result  = a / b;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System.out.println("Result = " + result);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// catch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catch (ArithmeticException e)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System.out.println("Exception caught: Division by zero.");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After all the catch phrases, you can have an </a:t>
            </a:r>
            <a:r>
              <a:rPr lang="en-US" altLang="en-US" sz="2400" i="1" dirty="0"/>
              <a:t>optional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phrase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AnotherExceptionType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 { ... }</a:t>
            </a:r>
          </a:p>
          <a:p>
            <a:r>
              <a:rPr lang="en-US" altLang="en-US" sz="2400" dirty="0"/>
              <a:t>Whatever happens in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,</a:t>
            </a:r>
            <a:r>
              <a:rPr lang="en-US" altLang="en-US" sz="2400" i="1" dirty="0"/>
              <a:t> even if it does a </a:t>
            </a:r>
            <a:r>
              <a:rPr lang="en-US" altLang="en-US" sz="24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2400" i="1" dirty="0"/>
              <a:t> statement,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will be executed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If no exception occurs,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try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 exception does occur,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 appropriate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  <a:endParaRPr lang="en-US" altLang="en-US" sz="2000" dirty="0">
              <a:solidFill>
                <a:schemeClr val="accent2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the try statement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code in the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{...}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/>
              <a:t>part is executed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there are no problems,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phrases are skipped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an exception occurs, the program jumps </a:t>
            </a:r>
            <a:r>
              <a:rPr lang="en-US" altLang="en-US" sz="2400" i="1" dirty="0"/>
              <a:t>immediately</a:t>
            </a:r>
            <a:r>
              <a:rPr lang="en-US" altLang="en-US" sz="2400" dirty="0"/>
              <a:t> to the first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clause that can handle that exception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Whether or not an exception occurred,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is executed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Ordering the catch phrases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can be followed by many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dirty="0"/>
              <a:t>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first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can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 is the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will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Bad: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catch(Exception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This is bad because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is a subclass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, so any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will be handled by the </a:t>
            </a:r>
            <a:r>
              <a:rPr lang="en-US" altLang="en-US" i="1" dirty="0"/>
              <a:t>first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second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phrase can never be used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error</a:t>
            </a:r>
            <a:r>
              <a:rPr lang="en-US" altLang="en-US" dirty="0"/>
              <a:t> is a bug in your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dividing by zero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going outside the bounds of an array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trying to use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null</a:t>
            </a:r>
            <a:r>
              <a:rPr lang="en-US" altLang="en-US" dirty="0">
                <a:ea typeface="ＭＳ Ｐゴシック" panose="020B0600070205080204" pitchFamily="34" charset="-128"/>
              </a:rPr>
              <a:t> reference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exception</a:t>
            </a:r>
            <a:r>
              <a:rPr lang="en-US" altLang="en-US" dirty="0"/>
              <a:t> is a problem whose cause is outside your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trying to open a file that isn’t there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running out of memory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When you say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e)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dirty="0"/>
              <a:t> is a </a:t>
            </a:r>
            <a:r>
              <a:rPr lang="en-US" altLang="en-US" i="1" dirty="0"/>
              <a:t>formal parameter</a:t>
            </a:r>
            <a:r>
              <a:rPr lang="en-US" altLang="en-US" dirty="0"/>
              <a:t> of type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catch phrase is almost like a miniature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is an instance (object) of class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 objects have methods you can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Here’s an especially useful method that is defined for every exception type: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e.printStackTrace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prints out what the exception was, and how you got to the statement that caused it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printStackTrace</a:t>
            </a:r>
            <a:r>
              <a:rPr lang="en-US" alt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does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print on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System.out</a:t>
            </a:r>
            <a:r>
              <a:rPr lang="en-US" altLang="en-US" sz="2400" dirty="0"/>
              <a:t>, but on another stream,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System.err</a:t>
            </a:r>
            <a:endParaRPr lang="en-US" altLang="en-US" sz="2400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sz="2000" dirty="0" err="1" smtClean="0">
                <a:ea typeface="ＭＳ Ｐゴシック" panose="020B0600070205080204" pitchFamily="34" charset="-128"/>
              </a:rPr>
              <a:t>IntelliJ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writes this to the same Console window, but writes it in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From the command line: both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System.err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sent to the terminal window</a:t>
            </a:r>
          </a:p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b="1" i="1" dirty="0">
                <a:solidFill>
                  <a:schemeClr val="hlink"/>
                </a:solidFill>
              </a:rPr>
              <a:t>stream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prints on the given stream</a:t>
            </a:r>
          </a:p>
          <a:p>
            <a:pPr lvl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prints on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and this output is printed along with the “normal” output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your method uses code that might throw an exception, and you don’t want to handle the exception in this method, you can say that the method “throws” the exception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Example: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myGetLine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 ) throws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If you do this, then the method that calls this method must handle the exception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Exceptions are classes; you can create your own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/>
              <a:t>with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new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 types have two constructors: one with no parameters, and one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>
                <a:ea typeface="ＭＳ Ｐゴシック" panose="020B0600070205080204" pitchFamily="34" charset="-128"/>
              </a:rPr>
              <a:t> parameter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You can subclass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to create your own exception type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first, you should look through the predefined exceptions to see if there is already one that’s appropriate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Once you create an Exception, you can </a:t>
            </a:r>
            <a:r>
              <a:rPr lang="en-US" altLang="en-US" dirty="0">
                <a:solidFill>
                  <a:schemeClr val="tx2"/>
                </a:solidFill>
              </a:rPr>
              <a:t>throw</a:t>
            </a:r>
            <a:r>
              <a:rPr lang="en-US" altLang="en-US" dirty="0"/>
              <a:t> it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throw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data");</a:t>
            </a:r>
          </a:p>
          <a:p>
            <a:r>
              <a:rPr lang="en-US" altLang="en-US" dirty="0"/>
              <a:t>You don’t </a:t>
            </a:r>
            <a:r>
              <a:rPr lang="en-US" altLang="en-US" i="1" dirty="0"/>
              <a:t>have</a:t>
            </a:r>
            <a:r>
              <a:rPr lang="en-US" altLang="en-US" dirty="0"/>
              <a:t> to throw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; here’s another thing you can do with one: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data").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create an Exception?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you are writing methods for someone else to use, you want to do something reasonable if they use your methods incorrectly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Just doing the wrong thing isn’t very friendly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Remember, error messages are a good thing—much better than not having a clue what went wrong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Exceptions are even better than error messages, because they allow the user of your class to decide what to do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assert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 purpose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 is to document something you believe to be true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There are two forms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statement: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: 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By default, Java has assertions </a:t>
            </a:r>
            <a:r>
              <a:rPr lang="en-US" altLang="en-US" sz="2400" i="1" dirty="0"/>
              <a:t>disabled</a:t>
            </a:r>
            <a:r>
              <a:rPr lang="en-US" altLang="en-US" sz="2400" dirty="0"/>
              <a:t>—that is, it </a:t>
            </a:r>
            <a:r>
              <a:rPr lang="en-US" altLang="en-US" sz="2400" i="1" dirty="0"/>
              <a:t>ignores</a:t>
            </a:r>
            <a:r>
              <a:rPr lang="en-US" altLang="en-US" sz="2400" dirty="0"/>
              <a:t> them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To change this default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 Window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Preferences  Java  Installed JREs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Select the JRE you are using (should be 1.6.</a:t>
            </a:r>
            <a:r>
              <a:rPr lang="en-US" altLang="en-US" sz="18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something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Edit...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For Default VM Arguments, enter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–</a:t>
            </a:r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ea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(enable assertions)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OK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(twice) to finish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Assertions or Exceptions?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Exceptions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Are used to catch error conditions “from outside,”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such as </a:t>
            </a:r>
            <a:r>
              <a:rPr lang="en-US" altLang="en-US" sz="1800" dirty="0">
                <a:ea typeface="ＭＳ Ｐゴシック" panose="020B0600070205080204" pitchFamily="34" charset="-128"/>
              </a:rPr>
              <a:t>trying to read a file that doesn’t exist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Can also be used to check parameters, or the state of an object, to warn users of your class that they have done something wrong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000" dirty="0"/>
              <a:t> statement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Is used as “live” documentation, to specify something that you believe will always be true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If you can think of circumstances where it won’t be true, you should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ea typeface="ＭＳ Ｐゴシック" panose="020B0600070205080204" pitchFamily="34" charset="-128"/>
              </a:rPr>
              <a:t> be using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But because assert is easier than Exceptions, it can sometimes be used for error checking in your own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private</a:t>
            </a:r>
            <a:r>
              <a:rPr lang="en-US" altLang="en-US" sz="1800" dirty="0">
                <a:ea typeface="ＭＳ Ｐゴシック" panose="020B0600070205080204" pitchFamily="34" charset="-128"/>
              </a:rPr>
              <a:t> methods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Philosophy: You have to get your own class correct; you can’t expect other classes to be correct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Assertions are “internal;” Exceptions are “external”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886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error is a bug in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should be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An exception is a problem that your program may encounter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source of the problem is outside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exception is not the “normal” case, </a:t>
            </a:r>
            <a:r>
              <a:rPr lang="en-US" altLang="en-US" i="1" dirty="0">
                <a:ea typeface="ＭＳ Ｐゴシック" panose="020B0600070205080204" pitchFamily="34" charset="-128"/>
              </a:rPr>
              <a:t>but...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...your program must be prepared to deal with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not a formal distinction–it isn’t always clear whether something should be an error or an exception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Dealing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Most exceptions arise when you are handling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needed file may be missing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may not have permission to write a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file may be the wrong type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Exceptions may also arise when you use someone else’s classes (or they use yours)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might use a class incorrectly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Incorrect use should result in an exception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problem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Here’s what you might </a:t>
            </a:r>
            <a:r>
              <a:rPr lang="en-US" altLang="en-US" i="1" dirty="0"/>
              <a:t>like</a:t>
            </a:r>
            <a:r>
              <a:rPr lang="en-US" altLang="en-US" dirty="0"/>
              <a:t> to do: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open a file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read a line from the file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But here’s what you might </a:t>
            </a:r>
            <a:r>
              <a:rPr lang="en-US" altLang="en-US" i="1" dirty="0"/>
              <a:t>have</a:t>
            </a:r>
            <a:r>
              <a:rPr lang="en-US" altLang="en-US" dirty="0"/>
              <a:t> to do: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open a file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the file doesn’t exist,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you don’t have permission to use the file,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the file isn’t a text file,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read a line from the file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you couldn’t read a line,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etc., etc.</a:t>
            </a:r>
          </a:p>
          <a:p>
            <a:r>
              <a:rPr lang="en-US" altLang="en-US" dirty="0"/>
              <a:t>All this error checking really gets in the way of understanding the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approaches to error checking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Ignore all but the most important errors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cleaner, but the program will misbehave when it encounters an unusual error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Do something appropriate for every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cluttered, but the program works better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You might still forget some error conditions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Do the normal processing in one place, handle the errors in another (this is the Java way)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at least reasonably uncluttered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Java tries to ensure that you handle every error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Java provides a control structure, the try statement (also called the try-catch statement) to separate “normal” code from error handling:</a:t>
            </a:r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try {</a:t>
            </a:r>
            <a:br>
              <a:rPr lang="en-US" altLang="en-US" sz="2400" b="1" dirty="0"/>
            </a:br>
            <a:r>
              <a:rPr lang="en-US" altLang="en-US" sz="2400" b="1" dirty="0"/>
              <a:t>    do the “normal” code, ignoring possible exceptions</a:t>
            </a:r>
            <a:br>
              <a:rPr lang="en-US" altLang="en-US" sz="2400" b="1" dirty="0"/>
            </a:b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} catch (some exception) {</a:t>
            </a:r>
            <a:br>
              <a:rPr lang="en-US" altLang="en-US" sz="2400" b="1" dirty="0"/>
            </a:br>
            <a:r>
              <a:rPr lang="en-US" altLang="en-US" sz="2400" b="1" dirty="0"/>
              <a:t>    handle the exception</a:t>
            </a:r>
            <a:br>
              <a:rPr lang="en-US" altLang="en-US" sz="2400" b="1" dirty="0"/>
            </a:b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} catch (some other exception) {</a:t>
            </a:r>
            <a:br>
              <a:rPr lang="en-US" altLang="en-US" sz="2400" b="1" dirty="0"/>
            </a:br>
            <a:r>
              <a:rPr lang="en-US" altLang="en-US" sz="2400" b="1" dirty="0"/>
              <a:t>    handle the exception</a:t>
            </a:r>
            <a:br>
              <a:rPr lang="en-US" altLang="en-US" sz="2400" b="1" dirty="0"/>
            </a:b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handling is not optional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As in other languages, </a:t>
            </a:r>
            <a:r>
              <a:rPr lang="en-US" altLang="en-US" sz="2400" i="1" dirty="0"/>
              <a:t>errors</a:t>
            </a:r>
            <a:r>
              <a:rPr lang="en-US" altLang="en-US" sz="2400" dirty="0"/>
              <a:t> usually just cause your program to crash</a:t>
            </a:r>
          </a:p>
          <a:p>
            <a:r>
              <a:rPr lang="en-US" altLang="en-US" sz="2400" dirty="0"/>
              <a:t>Other languages leave it up to you whether you want to handle </a:t>
            </a:r>
            <a:r>
              <a:rPr lang="en-US" altLang="en-US" sz="2400" i="1" dirty="0"/>
              <a:t>exceptions</a:t>
            </a:r>
            <a:endParaRPr lang="en-US" altLang="en-US" sz="2400" dirty="0"/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There are a lot of sloppy programs in the world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It’s normal for human beings to be lazy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Java tries to </a:t>
            </a:r>
            <a:r>
              <a:rPr lang="en-US" altLang="en-US" sz="2400" i="1" dirty="0"/>
              <a:t>force</a:t>
            </a:r>
            <a:r>
              <a:rPr lang="en-US" altLang="en-US" sz="2400" dirty="0"/>
              <a:t> you to handle exceptions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sometimes a pain in the neck,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but...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result is almost always a better program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and Exception are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Java, an error doesn’t </a:t>
            </a:r>
            <a:r>
              <a:rPr lang="en-US" altLang="en-US" i="1" dirty="0"/>
              <a:t>necessarily</a:t>
            </a:r>
            <a:r>
              <a:rPr lang="en-US" altLang="en-US" dirty="0"/>
              <a:t> cause your program to crash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an </a:t>
            </a:r>
            <a:r>
              <a:rPr lang="en-US" altLang="en-US" i="1" dirty="0"/>
              <a:t>error</a:t>
            </a:r>
            <a:r>
              <a:rPr lang="en-US" altLang="en-US" dirty="0"/>
              <a:t> occurs, Java </a:t>
            </a:r>
            <a:r>
              <a:rPr lang="en-US" altLang="en-US" dirty="0">
                <a:solidFill>
                  <a:schemeClr val="tx2"/>
                </a:solidFill>
              </a:rPr>
              <a:t>throws</a:t>
            </a: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dirty="0"/>
              <a:t> object for you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this object to try to recover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i="1" dirty="0">
                <a:ea typeface="ＭＳ Ｐゴシック" panose="020B0600070205080204" pitchFamily="34" charset="-128"/>
              </a:rPr>
              <a:t>ignore</a:t>
            </a:r>
            <a:r>
              <a:rPr lang="en-US" altLang="en-US" dirty="0">
                <a:ea typeface="ＭＳ Ｐゴシック" panose="020B0600070205080204" pitchFamily="34" charset="-128"/>
              </a:rPr>
              <a:t> the error (the program will crash)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When an </a:t>
            </a:r>
            <a:r>
              <a:rPr lang="en-US" altLang="en-US" i="1" dirty="0"/>
              <a:t>exception</a:t>
            </a:r>
            <a:r>
              <a:rPr lang="en-US" altLang="en-US" dirty="0"/>
              <a:t> occurs, Java </a:t>
            </a:r>
            <a:r>
              <a:rPr lang="en-US" altLang="en-US" dirty="0">
                <a:solidFill>
                  <a:schemeClr val="tx2"/>
                </a:solidFill>
              </a:rPr>
              <a:t>throws</a:t>
            </a: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object for you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cannot ignore</a:t>
            </a:r>
            <a:r>
              <a:rPr lang="en-US" altLang="en-US" dirty="0">
                <a:ea typeface="ＭＳ Ｐゴシック" panose="020B0600070205080204" pitchFamily="34" charset="-128"/>
              </a:rPr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; you must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get a </a:t>
            </a:r>
            <a:r>
              <a:rPr lang="en-US" altLang="en-US" i="1" dirty="0">
                <a:ea typeface="ＭＳ Ｐゴシック" panose="020B0600070205080204" pitchFamily="34" charset="-128"/>
              </a:rPr>
              <a:t>compile-time error</a:t>
            </a:r>
            <a:r>
              <a:rPr lang="en-US" altLang="en-US" dirty="0">
                <a:ea typeface="ＭＳ Ｐゴシック" panose="020B0600070205080204" pitchFamily="34" charset="-128"/>
              </a:rPr>
              <a:t> if you forget to take care of any possible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22367</TotalTime>
  <Words>1898</Words>
  <Application>Microsoft Office PowerPoint</Application>
  <PresentationFormat>Custom</PresentationFormat>
  <Paragraphs>273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Exceptions</vt:lpstr>
      <vt:lpstr>Errors and Exceptions</vt:lpstr>
      <vt:lpstr>What to do about errors and exceptions</vt:lpstr>
      <vt:lpstr>Dealing with exceptions</vt:lpstr>
      <vt:lpstr>The problem with exceptions</vt:lpstr>
      <vt:lpstr>Three approaches to error checking</vt:lpstr>
      <vt:lpstr>The try statement</vt:lpstr>
      <vt:lpstr>Exception handling is not optional</vt:lpstr>
      <vt:lpstr>Error and Exception are Objects</vt:lpstr>
      <vt:lpstr>The Exception hierarchy</vt:lpstr>
      <vt:lpstr>The Exception hierarchy II</vt:lpstr>
      <vt:lpstr>A few kinds of Exceptions</vt:lpstr>
      <vt:lpstr>What to do about Exceptions</vt:lpstr>
      <vt:lpstr>What to do about Exceptions II</vt:lpstr>
      <vt:lpstr>How to use the try statement</vt:lpstr>
      <vt:lpstr>How to use the try statement</vt:lpstr>
      <vt:lpstr>finally</vt:lpstr>
      <vt:lpstr>How the try statement works</vt:lpstr>
      <vt:lpstr>Ordering the catch phrases</vt:lpstr>
      <vt:lpstr>Using the exception</vt:lpstr>
      <vt:lpstr>printStackTrace()</vt:lpstr>
      <vt:lpstr>Throwing an Exception</vt:lpstr>
      <vt:lpstr>Constructing an Exception</vt:lpstr>
      <vt:lpstr>Throwing an Exception</vt:lpstr>
      <vt:lpstr>Why create an Exception?</vt:lpstr>
      <vt:lpstr>The assert statement</vt:lpstr>
      <vt:lpstr>Assertions or Exceptions?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227</cp:revision>
  <dcterms:created xsi:type="dcterms:W3CDTF">2016-10-21T00:49:29Z</dcterms:created>
  <dcterms:modified xsi:type="dcterms:W3CDTF">2024-02-19T15:31:55Z</dcterms:modified>
</cp:coreProperties>
</file>