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331" r:id="rId3"/>
    <p:sldId id="332" r:id="rId4"/>
    <p:sldId id="333" r:id="rId5"/>
    <p:sldId id="3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43431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0241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15887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Testing, DRY, and SOLID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405435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Check the value you get from your method with the expected result: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(</a:t>
            </a:r>
            <a:r>
              <a:rPr lang="en-US" altLang="en-US" dirty="0" err="1">
                <a:ea typeface="ＭＳ Ｐゴシック" panose="020B0600070205080204" pitchFamily="34" charset="-128"/>
              </a:rPr>
              <a:t>myResult</a:t>
            </a:r>
            <a:r>
              <a:rPr lang="en-US" altLang="en-US" dirty="0">
                <a:ea typeface="ＭＳ Ｐゴシック" panose="020B0600070205080204" pitchFamily="34" charset="-128"/>
              </a:rPr>
              <a:t> != </a:t>
            </a:r>
            <a:r>
              <a:rPr lang="en-US" altLang="en-US" dirty="0" err="1">
                <a:ea typeface="ＭＳ Ｐゴシック" panose="020B0600070205080204" pitchFamily="34" charset="-128"/>
              </a:rPr>
              <a:t>expectedResult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marL="457200" lvl="1" indent="0">
              <a:buNone/>
            </a:pPr>
            <a:endParaRPr lang="en-US" altLang="en-US" sz="8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Alternatively, check the program output and add comments to ensure that we see the expected results</a:t>
            </a:r>
          </a:p>
          <a:p>
            <a:endParaRPr lang="en-US" altLang="en-US" sz="8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Don’t modify your program to make it easier to test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BAD: Returning things you want to test, but they have no use outside of those tests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Solution: </a:t>
            </a:r>
            <a:r>
              <a:rPr lang="en-US" altLang="en-US" dirty="0">
                <a:ea typeface="ＭＳ Ｐゴシック" panose="020B0600070205080204" pitchFamily="34" charset="-128"/>
              </a:rPr>
              <a:t>Find a better way to test it!</a:t>
            </a:r>
          </a:p>
          <a:p>
            <a:pPr lvl="1"/>
            <a:endParaRPr lang="en-US" altLang="en-US" sz="8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Don’t run heavy tests inside of your source code, separate tests from source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Simple assertions can still be helpful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0712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Larger Programs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you are dealing with large software projects that have a single entry-point (e.g. a GUI application), you can only test so much by running tests from that entry point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Unit Tests </a:t>
            </a:r>
            <a:r>
              <a:rPr lang="en-US" altLang="en-US" dirty="0">
                <a:ea typeface="ＭＳ Ｐゴシック" panose="020B0600070205080204" pitchFamily="34" charset="-128"/>
              </a:rPr>
              <a:t>resolve this by testing small/discrete parts of the program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Methods of a class would each have 1 or more unit tests</a:t>
            </a:r>
          </a:p>
          <a:p>
            <a:pPr marL="457200" lvl="1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Code Coverage</a:t>
            </a:r>
            <a:r>
              <a:rPr lang="en-US" altLang="en-US" dirty="0">
                <a:ea typeface="ＭＳ Ｐゴシック" panose="020B0600070205080204" pitchFamily="34" charset="-128"/>
              </a:rPr>
              <a:t> can help you understand where you have testing holes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Aim for 91-92% coverage </a:t>
            </a:r>
            <a:r>
              <a:rPr lang="en-US" altLang="en-US" dirty="0">
                <a:ea typeface="ＭＳ Ｐゴシック" panose="020B0600070205080204" pitchFamily="34" charset="-128"/>
              </a:rPr>
              <a:t>(why would having higher coverage not matter?)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9609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66323" cy="1325563"/>
          </a:xfrm>
        </p:spPr>
        <p:txBody>
          <a:bodyPr/>
          <a:lstStyle/>
          <a:p>
            <a:r>
              <a:rPr lang="en-US" dirty="0"/>
              <a:t>Rounding off OOP: Don’t Repeat Yourself (DRY)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8000" dirty="0">
                <a:ea typeface="ＭＳ Ｐゴシック" panose="020B0600070205080204" pitchFamily="34" charset="-128"/>
              </a:rPr>
              <a:t>DRY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Don’t Repeat Yourself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Short way of reminding yourself about reducing redundancy in your code (the primary essence of OOP)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83346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66323" cy="1325563"/>
          </a:xfrm>
        </p:spPr>
        <p:txBody>
          <a:bodyPr/>
          <a:lstStyle/>
          <a:p>
            <a:r>
              <a:rPr lang="en-US" dirty="0"/>
              <a:t>Rounding off OOP: SOLID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24232"/>
            <a:ext cx="10515600" cy="5933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000" dirty="0">
                <a:ea typeface="ＭＳ Ｐゴシック" panose="020B0600070205080204" pitchFamily="34" charset="-128"/>
              </a:rPr>
              <a:t>SOLID</a:t>
            </a:r>
          </a:p>
          <a:p>
            <a:pPr lvl="1"/>
            <a:r>
              <a:rPr lang="en-US" altLang="en-US" sz="3200" b="1" dirty="0">
                <a:ea typeface="ＭＳ Ｐゴシック" panose="020B0600070205080204" pitchFamily="34" charset="-128"/>
              </a:rPr>
              <a:t>S</a:t>
            </a:r>
            <a:r>
              <a:rPr lang="en-US" altLang="en-US" b="1" dirty="0">
                <a:ea typeface="ＭＳ Ｐゴシック" panose="020B0600070205080204" pitchFamily="34" charset="-128"/>
              </a:rPr>
              <a:t>ingle-responsibility principle: </a:t>
            </a:r>
            <a:r>
              <a:rPr lang="en-US" altLang="en-US" dirty="0">
                <a:ea typeface="ＭＳ Ｐゴシック" panose="020B0600070205080204" pitchFamily="34" charset="-128"/>
              </a:rPr>
              <a:t>All classes have a single responsibility in a program, and we use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encapsulation</a:t>
            </a:r>
            <a:r>
              <a:rPr lang="en-US" altLang="en-US" dirty="0">
                <a:ea typeface="ＭＳ Ｐゴシック" panose="020B0600070205080204" pitchFamily="34" charset="-128"/>
              </a:rPr>
              <a:t> to capture this concept.</a:t>
            </a:r>
          </a:p>
          <a:p>
            <a:pPr lvl="1"/>
            <a:r>
              <a:rPr lang="en-US" altLang="en-US" sz="3200" b="1" dirty="0">
                <a:ea typeface="ＭＳ Ｐゴシック" panose="020B0600070205080204" pitchFamily="34" charset="-128"/>
              </a:rPr>
              <a:t>O</a:t>
            </a:r>
            <a:r>
              <a:rPr lang="en-US" altLang="en-US" b="1" dirty="0">
                <a:ea typeface="ＭＳ Ｐゴシック" panose="020B0600070205080204" pitchFamily="34" charset="-128"/>
              </a:rPr>
              <a:t>pen–closed principle:</a:t>
            </a:r>
            <a:r>
              <a:rPr lang="en-US" altLang="en-US" dirty="0">
                <a:ea typeface="ＭＳ Ｐゴシック" panose="020B0600070205080204" pitchFamily="34" charset="-128"/>
              </a:rPr>
              <a:t> Classes are closed for modification, but open for extension. This is </a:t>
            </a:r>
            <a:r>
              <a:rPr lang="en-US" altLang="en-US" b="1" dirty="0">
                <a:ea typeface="ＭＳ Ｐゴシック" panose="020B0600070205080204" pitchFamily="34" charset="-128"/>
              </a:rPr>
              <a:t>inheritance</a:t>
            </a:r>
            <a:r>
              <a:rPr lang="en-US" altLang="en-US" dirty="0">
                <a:ea typeface="ＭＳ Ｐゴシック" panose="020B0600070205080204" pitchFamily="34" charset="-128"/>
              </a:rPr>
              <a:t> or what it allows us </a:t>
            </a:r>
            <a:r>
              <a:rPr lang="en-US" altLang="en-US">
                <a:ea typeface="ＭＳ Ｐゴシック" panose="020B0600070205080204" pitchFamily="34" charset="-128"/>
              </a:rPr>
              <a:t>to do.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3200" b="1" dirty="0" err="1">
                <a:ea typeface="ＭＳ Ｐゴシック" panose="020B0600070205080204" pitchFamily="34" charset="-128"/>
              </a:rPr>
              <a:t>L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iskov</a:t>
            </a:r>
            <a:r>
              <a:rPr lang="en-US" altLang="en-US" b="1" dirty="0">
                <a:ea typeface="ＭＳ Ｐゴシック" panose="020B0600070205080204" pitchFamily="34" charset="-128"/>
              </a:rPr>
              <a:t> substitution principle: </a:t>
            </a:r>
            <a:r>
              <a:rPr lang="en-US" altLang="en-US" dirty="0">
                <a:ea typeface="ＭＳ Ｐゴシック" panose="020B0600070205080204" pitchFamily="34" charset="-128"/>
              </a:rPr>
              <a:t>Subclasses are indistinguishable from parent classes. We can substitute a subclass object in place of a parent object and program correctness would be unchanged. </a:t>
            </a:r>
          </a:p>
          <a:p>
            <a:pPr lvl="1"/>
            <a:r>
              <a:rPr lang="en-US" altLang="en-US" sz="3200" b="1" dirty="0">
                <a:ea typeface="ＭＳ Ｐゴシック" panose="020B0600070205080204" pitchFamily="34" charset="-128"/>
              </a:rPr>
              <a:t>I</a:t>
            </a:r>
            <a:r>
              <a:rPr lang="en-US" altLang="en-US" b="1" dirty="0">
                <a:ea typeface="ＭＳ Ｐゴシック" panose="020B0600070205080204" pitchFamily="34" charset="-128"/>
              </a:rPr>
              <a:t>nterface segregation principle: </a:t>
            </a:r>
            <a:r>
              <a:rPr lang="en-US" altLang="en-US" dirty="0">
                <a:ea typeface="ＭＳ Ｐゴシック" panose="020B0600070205080204" pitchFamily="34" charset="-128"/>
              </a:rPr>
              <a:t>Code should not depend on code that it does not use. (e.g. writing a standalone program, then using a part of it in another program with imports). </a:t>
            </a:r>
            <a:r>
              <a:rPr lang="en-US" altLang="en-US" b="1" dirty="0">
                <a:ea typeface="ＭＳ Ｐゴシック" panose="020B0600070205080204" pitchFamily="34" charset="-128"/>
              </a:rPr>
              <a:t>Abstract Classes/Methods</a:t>
            </a:r>
            <a:r>
              <a:rPr lang="en-US" altLang="en-US" dirty="0">
                <a:ea typeface="ＭＳ Ｐゴシック" panose="020B0600070205080204" pitchFamily="34" charset="-128"/>
              </a:rPr>
              <a:t> help with this.</a:t>
            </a:r>
          </a:p>
          <a:p>
            <a:pPr lvl="1"/>
            <a:r>
              <a:rPr lang="en-US" altLang="en-US" sz="3200" b="1" dirty="0">
                <a:ea typeface="ＭＳ Ｐゴシック" panose="020B0600070205080204" pitchFamily="34" charset="-128"/>
              </a:rPr>
              <a:t>D</a:t>
            </a:r>
            <a:r>
              <a:rPr lang="en-US" altLang="en-US" b="1" dirty="0">
                <a:ea typeface="ＭＳ Ｐゴシック" panose="020B0600070205080204" pitchFamily="34" charset="-128"/>
              </a:rPr>
              <a:t>ependency inversion principle: </a:t>
            </a:r>
            <a:r>
              <a:rPr lang="en-US" altLang="en-US" dirty="0">
                <a:ea typeface="ＭＳ Ｐゴシック" panose="020B0600070205080204" pitchFamily="34" charset="-128"/>
              </a:rPr>
              <a:t>Depend on abstractions rather than concrete classes. </a:t>
            </a:r>
            <a:r>
              <a:rPr lang="en-US" altLang="en-US" b="1" dirty="0">
                <a:ea typeface="ＭＳ Ｐゴシック" panose="020B0600070205080204" pitchFamily="34" charset="-128"/>
              </a:rPr>
              <a:t>Polymorphism</a:t>
            </a:r>
            <a:r>
              <a:rPr lang="en-US" altLang="en-US" dirty="0">
                <a:ea typeface="ＭＳ Ｐゴシック" panose="020B0600070205080204" pitchFamily="34" charset="-128"/>
              </a:rPr>
              <a:t> allows us to do this. 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3758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23533</TotalTime>
  <Words>400</Words>
  <Application>Microsoft Office PowerPoint</Application>
  <PresentationFormat>Custom</PresentationFormat>
  <Paragraphs>47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Testing, DRY, and SOLID</vt:lpstr>
      <vt:lpstr>Testing Your Code</vt:lpstr>
      <vt:lpstr>Testing Larger Programs</vt:lpstr>
      <vt:lpstr>Rounding off OOP: Don’t Repeat Yourself (DRY)</vt:lpstr>
      <vt:lpstr>Rounding off OOP: SOLID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229</cp:revision>
  <dcterms:created xsi:type="dcterms:W3CDTF">2016-10-21T00:49:29Z</dcterms:created>
  <dcterms:modified xsi:type="dcterms:W3CDTF">2024-03-09T21:19:35Z</dcterms:modified>
</cp:coreProperties>
</file>