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dirty="0"/>
              <a:t>GUI building with Swing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FlowLayout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7E5BA666-FBD0-4E01-B80B-ABA0C70E8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4" y="1525843"/>
            <a:ext cx="77724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public class FlowLayoutExample extends JApplet {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public void init () {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setLayout(new FlowLayout ());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JButton("One"));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JButton("Two"));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JButton("Three"));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JButton("Four"));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JButton("Five"));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JButton("Six"));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}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72628C26-020F-45A8-B7EF-F55029D59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16712" y="2046031"/>
            <a:ext cx="26733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3029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GridLayout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xmlns="" id="{5969B469-1454-42B3-B37D-50918FBFB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5" y="1948630"/>
            <a:ext cx="77724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GridLayoutExample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extends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JApplet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setLayout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GridLayout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(2, 3));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("One"));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("Two"));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("Three"));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("Four"));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("Five"));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}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xmlns="" id="{304CF6C3-32B8-4B90-8247-F59BFA6A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5968" y="1948630"/>
            <a:ext cx="2614612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483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BoxLayout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5D6910DD-3DD8-45DC-8DF3-A08CD8022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4" y="1683159"/>
            <a:ext cx="77724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public class BoxLayoutExample extends JApplet {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public void init () {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 box = new Box(BoxLayout.Y_AXIS);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add(box);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JButton("One"));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JButton("Two"));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JButton("Three"));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JButton("Four"));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JButton("Five"));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JButton("Six"));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}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D4C96582-B43E-49BC-A8F1-478291941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50350" y="1820067"/>
            <a:ext cx="220345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26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layouts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is both a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JContainer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a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Component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Because it’s a container, you can put other components into it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Because it’s a component, you can put it into other containers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All but the very simplest GUIs are built by creating several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arranging them, and putting components (possibly other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) into them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 good approach is to draw (on paper) the arrangement you want, then finding an arrangement of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their layout managers that accomplishes this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2517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example nested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DB405316-F52A-4C54-B982-6319395B2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36" y="1052462"/>
            <a:ext cx="6858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Container container = new </a:t>
            </a:r>
            <a:r>
              <a:rPr kumimoji="0" lang="en-US" altLang="en-US" sz="16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JFrame()</a:t>
            </a:r>
            <a:r>
              <a:rPr kumimoji="0" lang="en-US" altLang="en-US" sz="1600" b="1" i="1" u="none" strike="noStrike" kern="0" cap="none" spc="0" normalizeH="0" baseline="0" noProof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 p1 = new JPanel(); 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p1.setLayout(new BorderLayout());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p1.add(new JButton("A"), BorderLayout.NORTH);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// also add buttons B, C, D, E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 p2 = new JPanel();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p2.setLayout(new GridLayout(3, 2));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p2.add(new JButton("F"));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// also add buttons G, H, I, J, K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 p3 = new JPanel();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p3.setLayout(new BoxLayout(p3, BoxLayout.Y_AXIS));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p3.add(new JButton("L"));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// also add buttons M, N, O, P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container.setLayout(new BorderLayout());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container.add(p1, BorderLayout.CENTER);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container.add(p2, BorderLayout.SOUTH);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container.add(p3, BorderLayout.EAST);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9" name="Picture 4" descr="fun-with-panels">
            <a:extLst>
              <a:ext uri="{FF2B5EF4-FFF2-40B4-BE49-F238E27FC236}">
                <a16:creationId xmlns:a16="http://schemas.microsoft.com/office/drawing/2014/main" xmlns="" id="{987EECB7-8C2D-48AD-BCEB-AD0D0D6B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6413" y="2002629"/>
            <a:ext cx="2311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49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and attach listeners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okButton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= new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("OK");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okButton.addActionListener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());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implements ActionListener {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public void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actionPerformed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ActionEvent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event) {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// code to handle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okButton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click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 small class like this is often best implemented as an anonymous inner class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19827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an anonymous inner class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4C9EE17-8336-4F55-BFF5-CFF8F9AA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2EAAEC3-2412-46DF-96DD-1E6F9770DF3E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02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Instead of: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okButton.addActionListener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new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MyOkListener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);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/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/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class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MyOkListener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implements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actionPerformed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// code to handle OK button click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}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can do this: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okButton.addActionListener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new 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actionPerformed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// code to handle OK button click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}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Keep anonymous inner classes very short (typically just a call to one of your methods), as they can really clutter up the code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032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Suggested program arrangement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00DD88-8D22-464F-A99B-4BD2F748F487}"/>
              </a:ext>
            </a:extLst>
          </p:cNvPr>
          <p:cNvSpPr txBox="1"/>
          <p:nvPr/>
        </p:nvSpPr>
        <p:spPr>
          <a:xfrm>
            <a:off x="2789223" y="1074495"/>
            <a:ext cx="6218902" cy="5213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SomeClass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Declare components as instance variables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frame;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Can also define them here if you prefer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button;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public static void main(String[]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SomeClass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().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createGui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Define components and attach listeners in a method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void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createGui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frame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button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("OK");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frame.add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(button);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// (uses default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button.addActionListener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Use an inner class as your 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class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MyOkButtonListener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implements ActionListener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public void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actionPerformed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ActionEvent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event)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Code to handle button click goes here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687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Suggested program arrangement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B6A61A4-EE74-4A4E-A0FC-8ED2A38DF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2" y="1073870"/>
            <a:ext cx="85740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SomeClass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extends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Declare components as instance variables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frame; // Don't need this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button;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public static void main(String[]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SomeClass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().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createGui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Define components and attach listeners in a method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void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createGui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// frame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  // Don't need this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button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("OK");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add(button); // Was: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frame.add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(button);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button.addActionListener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Use an inner class as your 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class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MyOkButtonListener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implements ActionListener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public void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actionPerformed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ActionEvent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event)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Code to handle button click goes here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3223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 use various listeners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JMenuItem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JComboBox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addActionListener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(ActionListener)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actionPerformed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JCheckBox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JRadioButton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addItemListener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ItemListener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itemStateChanged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ItemEvent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JSlider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addChangeListener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ChangeListener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stateChanged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ChangeEvent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getDocument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().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addDocumentListener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DocumentListener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insertUpdate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DocumentEvent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removeUpdate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DocumentEvent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changedUpdate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DocumentEvent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7785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GUI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4054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Create a window in which to display things—usually a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JFrame</a:t>
            </a:r>
            <a:r>
              <a:rPr lang="en-US" altLang="en-US" dirty="0"/>
              <a:t> (for an application), or a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JApplet</a:t>
            </a:r>
            <a:endParaRPr lang="en-US" alt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en-US" dirty="0"/>
              <a:t>Use the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setLayout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LayoutManager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="1" i="1" dirty="0">
                <a:solidFill>
                  <a:schemeClr val="hlink"/>
                </a:solidFill>
              </a:rPr>
              <a:t>manager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)</a:t>
            </a:r>
            <a:r>
              <a:rPr lang="en-US" altLang="en-US" dirty="0"/>
              <a:t> method to specify a layout manager</a:t>
            </a:r>
          </a:p>
          <a:p>
            <a:pPr eaLnBrk="1" hangingPunct="1"/>
            <a:r>
              <a:rPr lang="en-US" altLang="en-US" dirty="0"/>
              <a:t>Create some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Component</a:t>
            </a:r>
            <a:r>
              <a:rPr lang="en-US" altLang="en-US" dirty="0"/>
              <a:t>s, such as buttons, panels, etc.</a:t>
            </a:r>
          </a:p>
          <a:p>
            <a:pPr eaLnBrk="1" hangingPunct="1"/>
            <a:r>
              <a:rPr lang="en-US" altLang="en-US" dirty="0"/>
              <a:t>Add your components to your display area, according to your chosen layout manager</a:t>
            </a:r>
          </a:p>
          <a:p>
            <a:pPr eaLnBrk="1" hangingPunct="1"/>
            <a:r>
              <a:rPr lang="en-US" altLang="en-US" dirty="0"/>
              <a:t>Write some </a:t>
            </a:r>
            <a:r>
              <a:rPr lang="en-US" altLang="en-US" dirty="0">
                <a:solidFill>
                  <a:schemeClr val="tx2"/>
                </a:solidFill>
              </a:rPr>
              <a:t>Listeners</a:t>
            </a:r>
            <a:r>
              <a:rPr lang="en-US" altLang="en-US" dirty="0"/>
              <a:t> and attach them to your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Component</a:t>
            </a:r>
            <a:r>
              <a:rPr lang="en-US" altLang="en-US" dirty="0"/>
              <a:t>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Interacting with a Component causes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Event</a:t>
            </a:r>
            <a:r>
              <a:rPr lang="en-US" altLang="en-US" dirty="0">
                <a:ea typeface="ＭＳ Ｐゴシック" panose="020B0600070205080204" pitchFamily="34" charset="-128"/>
              </a:rPr>
              <a:t> to occur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 Listener gets a message when an interesting event occurs, and executes some code to deal with it</a:t>
            </a:r>
          </a:p>
          <a:p>
            <a:pPr eaLnBrk="1" hangingPunct="1"/>
            <a:r>
              <a:rPr lang="en-US" altLang="en-US" dirty="0"/>
              <a:t>Display your window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Some user actions normally cause the program to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do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something: clicking a button, or selecting from a menu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Some user actions set values to be used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later: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entering text, setting a checkbox or a radio button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You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can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 listen for events from these, but it’s not usually a good idea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Instead,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read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 their values when you need them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myText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=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myJTextField.getText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myText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=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myJTextArea.getText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boolean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checked =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myJCheckBox.isSelected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boolean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selected1 = myJRadioButton1.isSelected();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6322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Enabling and disabling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It is poor style to remove components you don’t want the user to be able to use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“Where did it go? It was here a minute ago!”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It’s better to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enable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disable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controls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Disabled controls appear “grayed out”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The user may still wonder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why?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, but that’s still less confusing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anyComponent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.setEnabled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enabled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Parameter should be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true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to enable,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false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to disable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796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 dialog (small accessory window) can be modal or nonmodal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When your code opens a modal dialog, it waits for a result from the dialog before continuing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When your code opens a nonmodal dialog, it does so in a separate thread, and your code just keeps going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Sun supplies a few simple (but useful)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modal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dialogs for your use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can create your own dialogs (with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JDialog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), but they are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nonmodal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by default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8605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Message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JOptionPane.showMessageDialog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"This is a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\"message\" dialog.");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Notice that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showMessageDialog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is a static method of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The “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” is typically your main GUI window (but it’s OK to use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null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if you don’t have a main GUI window)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pic>
        <p:nvPicPr>
          <p:cNvPr id="7" name="Picture 4" descr="message-dialog">
            <a:extLst>
              <a:ext uri="{FF2B5EF4-FFF2-40B4-BE49-F238E27FC236}">
                <a16:creationId xmlns:a16="http://schemas.microsoft.com/office/drawing/2014/main" xmlns="" id="{61587A1D-70BA-4C36-AF81-4E4B6343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5923" y="3886201"/>
            <a:ext cx="381635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019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Confirm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int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yesNo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=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JOptionPane.showConfirmDialog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"Is this what you wanted to see?");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if 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yesNo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==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JOptionPane.YES_OPTION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 { ... 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pic>
        <p:nvPicPr>
          <p:cNvPr id="7" name="Picture 4" descr="confirm-dialog">
            <a:extLst>
              <a:ext uri="{FF2B5EF4-FFF2-40B4-BE49-F238E27FC236}">
                <a16:creationId xmlns:a16="http://schemas.microsoft.com/office/drawing/2014/main" xmlns="" id="{CF793CC5-B46C-4415-96C2-B93789C1C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8490" y="3194843"/>
            <a:ext cx="31527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8193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Input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String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userName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=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JOptionPane.showInputDialog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"What is your name?")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pic>
        <p:nvPicPr>
          <p:cNvPr id="7" name="Picture 4" descr="input-dialog">
            <a:extLst>
              <a:ext uri="{FF2B5EF4-FFF2-40B4-BE49-F238E27FC236}">
                <a16:creationId xmlns:a16="http://schemas.microsoft.com/office/drawing/2014/main" xmlns="" id="{3D840640-114B-4F5B-B031-D6CB1A00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50738" y="2763043"/>
            <a:ext cx="327183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8095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Option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Object[] options =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new String[] {"English", "Chinese", "French", "German" };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int option =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JOptionPane.showOptionDialog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"Choose an option:",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"Option Dialog",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JOptionPane.YES_NO_OPTION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JOptionPane.QUESTION_MESSAGE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null,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options,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options[0]);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use as default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pic>
        <p:nvPicPr>
          <p:cNvPr id="7" name="Picture 4" descr="option-dialog">
            <a:extLst>
              <a:ext uri="{FF2B5EF4-FFF2-40B4-BE49-F238E27FC236}">
                <a16:creationId xmlns:a16="http://schemas.microsoft.com/office/drawing/2014/main" xmlns="" id="{55E9C062-FBB9-48AC-B8E7-036D6B13E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5526" y="2628747"/>
            <a:ext cx="32766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D3D01F-7BBA-48E2-B668-BEFE0E76937E}"/>
              </a:ext>
            </a:extLst>
          </p:cNvPr>
          <p:cNvSpPr txBox="1"/>
          <p:nvPr/>
        </p:nvSpPr>
        <p:spPr>
          <a:xfrm>
            <a:off x="1772264" y="4739759"/>
            <a:ext cx="9277416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Fourth argument could be 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JOptionPane.YES_NO_CANCEL_OPTION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Fifth argument specifies which icon to use in the dialog; it could be one of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ERROR_MESSAGE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INFORMATION_MESSAGE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WARNING_MESSAGE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or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PLAIN_MESSAGE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Sixth argument (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null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above) can specify a custom icon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679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 file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82262883-F62A-4888-A19C-2729FA089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903" y="1056481"/>
            <a:ext cx="7735888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JFileChooser chooser = new JFileChooser();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chooser.setDialogTitle("Load which file?");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int result = chooser.showOpenDialog(enclosingJFrame);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if (result == JFileChooser.APPROVE_OPTION) {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File file = chooser.getSelectedFile();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// use file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67F2607B-718A-4319-A1EE-8B9A17EFD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109" y="3681362"/>
            <a:ext cx="3200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could also test for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CANCEL_OPTION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ERROR_OPTION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will get back a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File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object; to use it, you must know how to do file I/O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xmlns="" id="{F8FB2DE2-E9FD-4B75-8C63-DEC26100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52318" y="2800043"/>
            <a:ext cx="48387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88656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Save file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DB6D6624-6A4E-4D87-9E52-E6CEB0EA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379" y="1168401"/>
            <a:ext cx="7735888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JFileChooser chooser = new JFileChooser();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chooser.setDialogTitle(“Save file as?");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int result = chooser.showSaveDialog(enclosingJFrame);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if (result == JFileChooser.APPROVE_OPTION) {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File file = chooser.getSelectedFile();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// use file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216CB099-13C6-4CAB-961B-57AB01A47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986" y="3603523"/>
            <a:ext cx="3200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could also test for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CANCEL_OPTION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ERROR_OPTION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will get back a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File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object; to use it, you must know how to do file I/O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xmlns="" id="{38B6BC78-43C8-43F0-861A-C0CE35DBC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2426" y="2549502"/>
            <a:ext cx="48387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69487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Quitting the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gui</a:t>
            </a:r>
            <a:r>
              <a:rPr kumimoji="0" lang="en-US" alt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setDefaultCloseOperation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JFrame.EXIT_ON_CLOSE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Other options are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DO_NOTHING_ON_CLOSE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HIDE_ON_CLOSE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and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DISPOSE_ON_CLOSE</a:t>
            </a:r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7562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necessary packages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323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Swing components are in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javax.swing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.*</a:t>
            </a:r>
            <a:r>
              <a:rPr lang="en-US" altLang="en-US" dirty="0"/>
              <a:t>, so you always need to import that for a Swing application</a:t>
            </a:r>
          </a:p>
          <a:p>
            <a:pPr eaLnBrk="1" hangingPunct="1"/>
            <a:r>
              <a:rPr lang="en-US" altLang="en-US" dirty="0"/>
              <a:t>Swing is built on top of AWT and uses a number of AWT packages, including most of the layout managers, so you need to import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java.awt.*</a:t>
            </a:r>
          </a:p>
          <a:p>
            <a:pPr eaLnBrk="1" hangingPunct="1"/>
            <a:r>
              <a:rPr lang="en-US" altLang="en-US" dirty="0"/>
              <a:t>Most listeners also come from the AWT, so you also need to import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java.awt.event.*</a:t>
            </a:r>
          </a:p>
          <a:p>
            <a:pPr eaLnBrk="1" hangingPunct="1"/>
            <a:r>
              <a:rPr lang="en-US" altLang="en-US" dirty="0"/>
              <a:t>A few listeners, such as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DocumentListener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ListSelectionListener</a:t>
            </a:r>
            <a:r>
              <a:rPr lang="en-US" altLang="en-US" dirty="0"/>
              <a:t>, are specific to Swing, so you may need to import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javax.swing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event.*</a:t>
            </a:r>
          </a:p>
          <a:p>
            <a:pPr eaLnBrk="1" hangingPunct="1"/>
            <a:r>
              <a:rPr lang="en-US" altLang="en-US" dirty="0"/>
              <a:t>For more complex GUIs, there are additional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java.awt.</a:t>
            </a:r>
            <a:r>
              <a:rPr lang="en-US" altLang="en-US" b="1" i="1" dirty="0" err="1">
                <a:solidFill>
                  <a:schemeClr val="hlink"/>
                </a:solidFill>
              </a:rPr>
              <a:t>something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javax.swing.</a:t>
            </a:r>
            <a:r>
              <a:rPr lang="en-US" altLang="en-US" b="1" i="1" dirty="0" err="1">
                <a:solidFill>
                  <a:schemeClr val="hlink"/>
                </a:solidFill>
              </a:rPr>
              <a:t>something</a:t>
            </a:r>
            <a:r>
              <a:rPr lang="en-US" altLang="en-US" dirty="0"/>
              <a:t> packages that you may need to import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51659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I: Building a GUI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a container, such as 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or 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JApplet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Choose a layout manager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more complex layouts by adding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; each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can have its own layout manager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other components and add them to whichever 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you like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48448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II: Building a GUI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For each active component, look up what kind of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 it can have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(implement) the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 often there is one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 for each active component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Active components can share the same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Listener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For each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you implement, supply the methods that it requires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For Applets, write the necessary HTML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57805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Make a Container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For an application, your container is typically a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JFrame</a:t>
            </a:r>
            <a:endParaRPr lang="en-US" alt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 eaLnBrk="1" hangingPunct="1"/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frame = 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  <a:p>
            <a:pPr lvl="1" eaLnBrk="1" hangingPunct="1"/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frame = 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("Text to put in title bar");</a:t>
            </a:r>
          </a:p>
          <a:p>
            <a:pPr eaLnBrk="1" hangingPunct="1"/>
            <a:r>
              <a:rPr lang="en-US" altLang="en-US" dirty="0"/>
              <a:t>You can create a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JFrame</a:t>
            </a:r>
            <a:r>
              <a:rPr lang="en-US" altLang="en-US" dirty="0"/>
              <a:t> in your “main class”</a:t>
            </a:r>
          </a:p>
          <a:p>
            <a:pPr eaLnBrk="1" hangingPunct="1"/>
            <a:r>
              <a:rPr lang="en-US" altLang="en-US" dirty="0"/>
              <a:t>It’s often more convenient to have your “main class” </a:t>
            </a:r>
            <a:r>
              <a:rPr lang="en-US" altLang="en-US" i="1" dirty="0"/>
              <a:t>extend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JFrame</a:t>
            </a:r>
            <a:endParaRPr lang="en-US" alt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4918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 a layout manager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0290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The most important layout managers are: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BorderLayout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Provides five areas into which you can put components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This is the default layout manager for both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JApplet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FlowLayout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Components are added left to right, top to bottom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GridLayout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Components are put in a rectangular grid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All areas are the same size and shape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BoxLayout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Creates a horizontal row or a vertical stack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This can be a little weird to use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GridBagLayout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Too complex and a danger to your sanity--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avoid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3577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 components to containers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usual command is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i="1" dirty="0" err="1"/>
              <a:t>container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.add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b="1" i="1" dirty="0"/>
              <a:t>component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);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FlowLayout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GridLayout</a:t>
            </a:r>
            <a:r>
              <a:rPr lang="en-US" altLang="en-US" dirty="0">
                <a:ea typeface="ＭＳ Ｐゴシック" panose="020B0600070205080204" pitchFamily="34" charset="-128"/>
              </a:rPr>
              <a:t>, and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BoxLayout</a:t>
            </a:r>
            <a:r>
              <a:rPr lang="en-US" altLang="en-US" dirty="0">
                <a:ea typeface="ＭＳ Ｐゴシック" panose="020B0600070205080204" pitchFamily="34" charset="-128"/>
              </a:rPr>
              <a:t>, this adds the component to the next available location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BorderLayout</a:t>
            </a:r>
            <a:r>
              <a:rPr lang="en-US" altLang="en-US" dirty="0">
                <a:ea typeface="ＭＳ Ｐゴシック" panose="020B0600070205080204" pitchFamily="34" charset="-128"/>
              </a:rPr>
              <a:t>, this puts the component in the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CENTER</a:t>
            </a:r>
            <a:r>
              <a:rPr lang="en-US" altLang="en-US" dirty="0">
                <a:ea typeface="ＭＳ Ｐゴシック" panose="020B0600070205080204" pitchFamily="34" charset="-128"/>
              </a:rPr>
              <a:t> by default</a:t>
            </a:r>
          </a:p>
          <a:p>
            <a:pPr eaLnBrk="1" hangingPunct="1"/>
            <a:r>
              <a:rPr lang="en-US" altLang="en-US" dirty="0"/>
              <a:t>For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BorderLayout</a:t>
            </a:r>
            <a:r>
              <a:rPr lang="en-US" altLang="en-US" dirty="0"/>
              <a:t>, it’s usually better to use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/>
            </a:r>
            <a:b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="1" i="1" dirty="0" err="1"/>
              <a:t>container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.add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b="1" i="1" dirty="0"/>
              <a:t>component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BorderLayout.</a:t>
            </a:r>
            <a:r>
              <a:rPr lang="en-US" altLang="en-US" b="1" i="1" dirty="0" err="1"/>
              <a:t>position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);</a:t>
            </a:r>
          </a:p>
          <a:p>
            <a:pPr lvl="1" eaLnBrk="1" hangingPunct="1"/>
            <a:r>
              <a:rPr lang="en-US" altLang="en-US" b="1" i="1" dirty="0">
                <a:ea typeface="ＭＳ Ｐゴシック" panose="020B0600070205080204" pitchFamily="34" charset="-128"/>
              </a:rPr>
              <a:t>position</a:t>
            </a:r>
            <a:r>
              <a:rPr lang="en-US" altLang="en-US" dirty="0">
                <a:ea typeface="ＭＳ Ｐゴシック" panose="020B0600070205080204" pitchFamily="34" charset="-128"/>
              </a:rPr>
              <a:t> is one of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NORTH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SOUTH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EAST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WEST</a:t>
            </a:r>
            <a:r>
              <a:rPr lang="en-US" altLang="en-US" dirty="0">
                <a:ea typeface="ＭＳ Ｐゴシック" panose="020B0600070205080204" pitchFamily="34" charset="-128"/>
              </a:rPr>
              <a:t>, or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CENTER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9720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types of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F34C31F-8A17-4CFE-87F3-0D0CA808183F}"/>
              </a:ext>
            </a:extLst>
          </p:cNvPr>
          <p:cNvGrpSpPr/>
          <p:nvPr/>
        </p:nvGrpSpPr>
        <p:grpSpPr>
          <a:xfrm>
            <a:off x="1479074" y="1168401"/>
            <a:ext cx="8839200" cy="5257800"/>
            <a:chOff x="152400" y="1295400"/>
            <a:chExt cx="8839200" cy="5257800"/>
          </a:xfrm>
        </p:grpSpPr>
        <p:graphicFrame>
          <p:nvGraphicFramePr>
            <p:cNvPr id="23" name="Object 2">
              <a:extLst>
                <a:ext uri="{FF2B5EF4-FFF2-40B4-BE49-F238E27FC236}">
                  <a16:creationId xmlns:a16="http://schemas.microsoft.com/office/drawing/2014/main" xmlns="" id="{366B98DF-D623-40D2-ABC8-6180318608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28451977"/>
                </p:ext>
              </p:extLst>
            </p:nvPr>
          </p:nvGraphicFramePr>
          <p:xfrm>
            <a:off x="990600" y="1524000"/>
            <a:ext cx="7162800" cy="4518025"/>
          </p:xfrm>
          <a:graphic>
            <a:graphicData uri="http://schemas.openxmlformats.org/presentationml/2006/ole">
              <p:oleObj spid="_x0000_s1028" name="Bitmap Image" r:id="rId3" imgW="3820058" imgH="2409524" progId="PBrush">
                <p:embed/>
              </p:oleObj>
            </a:graphicData>
          </a:graphic>
        </p:graphicFrame>
        <p:sp>
          <p:nvSpPr>
            <p:cNvPr id="24" name="AutoShape 9">
              <a:extLst>
                <a:ext uri="{FF2B5EF4-FFF2-40B4-BE49-F238E27FC236}">
                  <a16:creationId xmlns:a16="http://schemas.microsoft.com/office/drawing/2014/main" xmlns="" id="{A0B0A850-E0E2-40F6-92CC-356D4E1A9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447800"/>
              <a:ext cx="1219200" cy="533400"/>
            </a:xfrm>
            <a:prstGeom prst="wedgeRectCallout">
              <a:avLst>
                <a:gd name="adj1" fmla="val 36458"/>
                <a:gd name="adj2" fmla="val 91370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JLabel</a:t>
              </a:r>
            </a:p>
          </p:txBody>
        </p:sp>
        <p:sp>
          <p:nvSpPr>
            <p:cNvPr id="25" name="AutoShape 10">
              <a:extLst>
                <a:ext uri="{FF2B5EF4-FFF2-40B4-BE49-F238E27FC236}">
                  <a16:creationId xmlns:a16="http://schemas.microsoft.com/office/drawing/2014/main" xmlns="" id="{86FDCE66-6686-4605-98EE-FF08461E5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1371600"/>
              <a:ext cx="1447800" cy="533400"/>
            </a:xfrm>
            <a:prstGeom prst="wedgeRectCallout">
              <a:avLst>
                <a:gd name="adj1" fmla="val 38815"/>
                <a:gd name="adj2" fmla="val 103273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rgbClr val="808080"/>
                  </a:solidFill>
                  <a:latin typeface="Trebuchet MS" panose="020B0603020202020204" pitchFamily="34" charset="0"/>
                </a:rPr>
                <a:t>JButton</a:t>
              </a:r>
              <a:endParaRPr lang="en-US" altLang="en-US" sz="1800" dirty="0">
                <a:solidFill>
                  <a:srgbClr val="80808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6" name="AutoShape 11">
              <a:extLst>
                <a:ext uri="{FF2B5EF4-FFF2-40B4-BE49-F238E27FC236}">
                  <a16:creationId xmlns:a16="http://schemas.microsoft.com/office/drawing/2014/main" xmlns="" id="{38D68D35-82F2-4D00-BFEC-1909A24F1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4191000"/>
              <a:ext cx="1447800" cy="533400"/>
            </a:xfrm>
            <a:prstGeom prst="wedgeRectCallout">
              <a:avLst>
                <a:gd name="adj1" fmla="val 63375"/>
                <a:gd name="adj2" fmla="val 127083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JButton</a:t>
              </a:r>
            </a:p>
          </p:txBody>
        </p:sp>
        <p:sp>
          <p:nvSpPr>
            <p:cNvPr id="27" name="AutoShape 12">
              <a:extLst>
                <a:ext uri="{FF2B5EF4-FFF2-40B4-BE49-F238E27FC236}">
                  <a16:creationId xmlns:a16="http://schemas.microsoft.com/office/drawing/2014/main" xmlns="" id="{BDE28906-D654-4FC4-B363-A3398F913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295400"/>
              <a:ext cx="1752600" cy="533400"/>
            </a:xfrm>
            <a:prstGeom prst="wedgeRectCallout">
              <a:avLst>
                <a:gd name="adj1" fmla="val -41847"/>
                <a:gd name="adj2" fmla="val 127083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rgbClr val="808080"/>
                  </a:solidFill>
                  <a:latin typeface="Trebuchet MS" panose="020B0603020202020204" pitchFamily="34" charset="0"/>
                </a:rPr>
                <a:t>JCheckbox</a:t>
              </a:r>
              <a:endParaRPr lang="en-US" altLang="en-US" dirty="0">
                <a:solidFill>
                  <a:srgbClr val="80808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8" name="AutoShape 13">
              <a:extLst>
                <a:ext uri="{FF2B5EF4-FFF2-40B4-BE49-F238E27FC236}">
                  <a16:creationId xmlns:a16="http://schemas.microsoft.com/office/drawing/2014/main" xmlns="" id="{40F8B791-83C7-4A67-9A23-A1C49045A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2590800"/>
              <a:ext cx="1447800" cy="533400"/>
            </a:xfrm>
            <a:prstGeom prst="wedgeRectCallout">
              <a:avLst>
                <a:gd name="adj1" fmla="val 69519"/>
                <a:gd name="adj2" fmla="val 19940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JChoice</a:t>
              </a:r>
            </a:p>
          </p:txBody>
        </p:sp>
        <p:sp>
          <p:nvSpPr>
            <p:cNvPr id="29" name="AutoShape 14">
              <a:extLst>
                <a:ext uri="{FF2B5EF4-FFF2-40B4-BE49-F238E27FC236}">
                  <a16:creationId xmlns:a16="http://schemas.microsoft.com/office/drawing/2014/main" xmlns="" id="{58158497-2E65-4D0C-9C98-29621DF26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352800"/>
              <a:ext cx="1295400" cy="533400"/>
            </a:xfrm>
            <a:prstGeom prst="wedgeRectCallout">
              <a:avLst>
                <a:gd name="adj1" fmla="val 100245"/>
                <a:gd name="adj2" fmla="val -84819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JList</a:t>
              </a:r>
            </a:p>
          </p:txBody>
        </p:sp>
        <p:sp>
          <p:nvSpPr>
            <p:cNvPr id="30" name="AutoShape 15">
              <a:extLst>
                <a:ext uri="{FF2B5EF4-FFF2-40B4-BE49-F238E27FC236}">
                  <a16:creationId xmlns:a16="http://schemas.microsoft.com/office/drawing/2014/main" xmlns="" id="{B921E3CE-DBFC-4F1E-8F9B-D97DF00AD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514600"/>
              <a:ext cx="1600200" cy="533400"/>
            </a:xfrm>
            <a:prstGeom prst="wedgeRectCallout">
              <a:avLst>
                <a:gd name="adj1" fmla="val -73611"/>
                <a:gd name="adj2" fmla="val 46130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JScrollbar</a:t>
              </a:r>
            </a:p>
          </p:txBody>
        </p:sp>
        <p:sp>
          <p:nvSpPr>
            <p:cNvPr id="31" name="AutoShape 16">
              <a:extLst>
                <a:ext uri="{FF2B5EF4-FFF2-40B4-BE49-F238E27FC236}">
                  <a16:creationId xmlns:a16="http://schemas.microsoft.com/office/drawing/2014/main" xmlns="" id="{43B14250-3CD1-4493-A67C-ED7932142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3276600"/>
              <a:ext cx="1600200" cy="533400"/>
            </a:xfrm>
            <a:prstGeom prst="wedgeRectCallout">
              <a:avLst>
                <a:gd name="adj1" fmla="val 70042"/>
                <a:gd name="adj2" fmla="val 110417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JTextField</a:t>
              </a:r>
            </a:p>
          </p:txBody>
        </p:sp>
        <p:sp>
          <p:nvSpPr>
            <p:cNvPr id="32" name="AutoShape 17">
              <a:extLst>
                <a:ext uri="{FF2B5EF4-FFF2-40B4-BE49-F238E27FC236}">
                  <a16:creationId xmlns:a16="http://schemas.microsoft.com/office/drawing/2014/main" xmlns="" id="{303B934E-A4D1-478C-95BC-3F2522FD4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352800"/>
              <a:ext cx="1676400" cy="533400"/>
            </a:xfrm>
            <a:prstGeom prst="wedgeRectCallout">
              <a:avLst>
                <a:gd name="adj1" fmla="val -102083"/>
                <a:gd name="adj2" fmla="val 112796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JTextArea</a:t>
              </a:r>
            </a:p>
          </p:txBody>
        </p:sp>
        <p:grpSp>
          <p:nvGrpSpPr>
            <p:cNvPr id="33" name="Group 22">
              <a:extLst>
                <a:ext uri="{FF2B5EF4-FFF2-40B4-BE49-F238E27FC236}">
                  <a16:creationId xmlns:a16="http://schemas.microsoft.com/office/drawing/2014/main" xmlns="" id="{CC34FA09-387F-4538-9C7B-B6F450072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4953000"/>
              <a:ext cx="5715000" cy="1600200"/>
              <a:chOff x="2016" y="3312"/>
              <a:chExt cx="3600" cy="1008"/>
            </a:xfrm>
          </p:grpSpPr>
          <p:sp>
            <p:nvSpPr>
              <p:cNvPr id="34" name="AutoShape 19">
                <a:extLst>
                  <a:ext uri="{FF2B5EF4-FFF2-40B4-BE49-F238E27FC236}">
                    <a16:creationId xmlns:a16="http://schemas.microsoft.com/office/drawing/2014/main" xmlns="" id="{ABD7DF4E-DDA0-437D-BAD4-1EC75CA7F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984"/>
                <a:ext cx="1632" cy="336"/>
              </a:xfrm>
              <a:prstGeom prst="wedgeRectCallout">
                <a:avLst>
                  <a:gd name="adj1" fmla="val -35171"/>
                  <a:gd name="adj2" fmla="val -134819"/>
                </a:avLst>
              </a:prstGeom>
              <a:solidFill>
                <a:srgbClr val="FFFF99"/>
              </a:solidFill>
              <a:ln w="5715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Trebuchet MS" panose="020B0603020202020204" pitchFamily="34" charset="0"/>
                    <a:ea typeface="ＭＳ Ｐゴシック" panose="020B0600070205080204" pitchFamily="34" charset="-128"/>
                  </a:rPr>
                  <a:t>JCheckboxGroup</a:t>
                </a:r>
              </a:p>
            </p:txBody>
          </p:sp>
          <p:sp>
            <p:nvSpPr>
              <p:cNvPr id="35" name="AutoShape 20">
                <a:extLst>
                  <a:ext uri="{FF2B5EF4-FFF2-40B4-BE49-F238E27FC236}">
                    <a16:creationId xmlns:a16="http://schemas.microsoft.com/office/drawing/2014/main" xmlns="" id="{D03CEDDF-D1DB-472B-8F8F-2DB7E2239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312"/>
                <a:ext cx="2928" cy="384"/>
              </a:xfrm>
              <a:prstGeom prst="roundRect">
                <a:avLst>
                  <a:gd name="adj" fmla="val 16667"/>
                </a:avLst>
              </a:prstGeom>
              <a:noFill/>
              <a:ln w="5715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" name="AutoShape 18">
              <a:extLst>
                <a:ext uri="{FF2B5EF4-FFF2-40B4-BE49-F238E27FC236}">
                  <a16:creationId xmlns:a16="http://schemas.microsoft.com/office/drawing/2014/main" xmlns="" id="{A3126EB7-9EFF-49CF-82A5-3437BDB9F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867400"/>
              <a:ext cx="1752600" cy="533400"/>
            </a:xfrm>
            <a:prstGeom prst="wedgeRectCallout">
              <a:avLst>
                <a:gd name="adj1" fmla="val -32343"/>
                <a:gd name="adj2" fmla="val -156250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JCheckbox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641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232399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button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("Click me!");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JLabel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label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JLabel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("This is a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JLabel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textField1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("This is the initial text");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textField2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("Initial text", columns);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textArea1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("Initial text");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textArea2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(rows, columns);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textArea3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("Initial text", rows, columns);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JCheckBox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checkbox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JCheckBox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("Label for checkbox");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JRadioButton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radioButton1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JRadioButton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("Label for button");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ButtonGroup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group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ButtonGroup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group.add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(radioButton1);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group.add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(radioButton2);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etc.</a:t>
            </a:r>
            <a:b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This is just a sampling of the available constructors; see the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javax.swing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API for all the rest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3171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BorderLayout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F4BA8BEE-C60F-4759-9465-FBCD458AB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4" y="1681061"/>
            <a:ext cx="6630988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BorderLayoutExample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extends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JApplet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{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public void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() {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setLayout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());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("One"),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BorderLayout.NORTH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("Two"),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BorderLayout.WEST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("Three"),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BorderLayout.CENTER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("Four"),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BorderLayout.EAST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("Five"),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BorderLayout.SOUTH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("Six"));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}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4902BB3B-D0A9-490E-A42B-240C730A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7679" y="2104463"/>
            <a:ext cx="3276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5209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25234</TotalTime>
  <Words>1408</Words>
  <Application>Microsoft Office PowerPoint</Application>
  <PresentationFormat>Custom</PresentationFormat>
  <Paragraphs>262</Paragraphs>
  <Slides>31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Bitmap Image</vt:lpstr>
      <vt:lpstr>GUI building with Swing</vt:lpstr>
      <vt:lpstr>How to build a GUI</vt:lpstr>
      <vt:lpstr>Import the necessary packages</vt:lpstr>
      <vt:lpstr>Make a Container</vt:lpstr>
      <vt:lpstr>Add a layout manager</vt:lpstr>
      <vt:lpstr>Add components to containers</vt:lpstr>
      <vt:lpstr>Some types of components</vt:lpstr>
      <vt:lpstr>Create components</vt:lpstr>
      <vt:lpstr>BorderLayout</vt:lpstr>
      <vt:lpstr>FlowLayout</vt:lpstr>
      <vt:lpstr>GridLayout</vt:lpstr>
      <vt:lpstr>BoxLayout</vt:lpstr>
      <vt:lpstr>Nested layouts</vt:lpstr>
      <vt:lpstr>An example nested layout</vt:lpstr>
      <vt:lpstr>Create and attach listeners</vt:lpstr>
      <vt:lpstr>Using an anonymous inner class</vt:lpstr>
      <vt:lpstr>Suggested program arrangement 1</vt:lpstr>
      <vt:lpstr>Suggested program arrangement 2</vt:lpstr>
      <vt:lpstr>Components use various listeners</vt:lpstr>
      <vt:lpstr>Getting values</vt:lpstr>
      <vt:lpstr>Enabling and disabling components</vt:lpstr>
      <vt:lpstr>Dialogs</vt:lpstr>
      <vt:lpstr>Message dialogs</vt:lpstr>
      <vt:lpstr>Confirm dialogs</vt:lpstr>
      <vt:lpstr>Input dialogs</vt:lpstr>
      <vt:lpstr>Option dialogs</vt:lpstr>
      <vt:lpstr>Load file dialogs</vt:lpstr>
      <vt:lpstr>Save file dialogs</vt:lpstr>
      <vt:lpstr>Quitting the program</vt:lpstr>
      <vt:lpstr>Summary I: Building a GUI</vt:lpstr>
      <vt:lpstr>Summary II: Building a GUI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221</cp:revision>
  <dcterms:created xsi:type="dcterms:W3CDTF">2016-10-21T00:49:29Z</dcterms:created>
  <dcterms:modified xsi:type="dcterms:W3CDTF">2024-03-11T02:05:55Z</dcterms:modified>
</cp:coreProperties>
</file>