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same for </a:t>
            </a:r>
            <a:r>
              <a:rPr lang="en-US" altLang="en-US" dirty="0" err="1"/>
              <a:t>paintComponent</a:t>
            </a:r>
            <a:r>
              <a:rPr lang="en-US" altLang="en-US" dirty="0"/>
              <a:t>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0ABFDB46-449F-4660-A421-F8A34113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312" y="1845418"/>
            <a:ext cx="51482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JPanel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788E8453-33A0-4055-AA2D-21D94C85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199" y="1767630"/>
            <a:ext cx="2212975" cy="701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 another Swing GUI component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xmlns="" id="{9C923AF9-2EBC-48F7-BB72-2B0882E8C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4574" y="3002705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1530FFBB-7B4F-4662-A73F-DCAD9D62C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5174" y="2469305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A programmer never calls </a:t>
            </a:r>
            <a:r>
              <a:rPr lang="en-US" altLang="en-US" sz="2800">
                <a:solidFill>
                  <a:schemeClr val="accent1"/>
                </a:solidFill>
              </a:rPr>
              <a:t>paint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chemeClr val="accent1"/>
                </a:solidFill>
              </a:rPr>
              <a:t>paintComponent</a:t>
            </a:r>
            <a:r>
              <a:rPr lang="en-US" altLang="en-US" sz="2800"/>
              <a:t> directly.  </a:t>
            </a:r>
            <a:r>
              <a:rPr lang="en-US" altLang="en-US" sz="2800">
                <a:solidFill>
                  <a:schemeClr val="accent1"/>
                </a:solidFill>
              </a:rPr>
              <a:t>repaint</a:t>
            </a:r>
            <a:r>
              <a:rPr lang="en-US" altLang="en-US" sz="2800"/>
              <a:t> is called instead whenever you need to refresh the picture (e.g. after adding, moving, or changing some elements):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xmlns="" id="{F500B013-9EFD-4AE1-AB69-4F26E9F0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804" y="3143865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canvas = new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balloon.move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(dx,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dy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repaint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xmlns="" id="{021179AF-249F-417D-822F-B5EF9CACB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004" y="2839065"/>
            <a:ext cx="2212975" cy="2225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repaint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takes no arguments: the graphics context is restored and sent to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paintComponent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automatically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xmlns="" id="{9853677D-AAD7-442A-93E8-575AB2FAE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7404" y="4286865"/>
            <a:ext cx="2895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xmlns="" id="{06C1C3B4-A13C-4EE4-87D9-0252D317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46" y="1547914"/>
            <a:ext cx="3048000" cy="2971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xmlns="" id="{743090A3-ABCF-4199-B31F-F7938003A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xmlns="" id="{38520199-1BD5-422D-B381-29423A0E9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2895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xmlns="" id="{A4167182-DEAE-4889-BE8C-17D5DD6B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846" y="14717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xmlns="" id="{4E8708EF-F08A-473F-8BA5-EB54BA3CD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046" y="39101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xmlns="" id="{BFAEF2C9-111E-4A27-BC59-3D9A4BF7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446" y="1532039"/>
            <a:ext cx="2212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Origin: the upper-left corner of the component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xmlns="" id="{EEEF77A1-9E0A-4522-8FF0-86B9874B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046" y="4595914"/>
            <a:ext cx="28956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-axis points </a:t>
            </a:r>
            <a:r>
              <a:rPr kumimoji="0" lang="en-US" altLang="en-US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down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, as in many other graphics packages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xmlns="" id="{8589C9B2-A28D-4DE8-B9BA-B7D7ECFBE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246" y="2386114"/>
            <a:ext cx="1828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Units: 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pixels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GUI component provides </a:t>
            </a: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 and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methods that return its respective dimensions.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They can be used to produce scalable graphics.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only work after the component has been placed (e.g., don’t call them from a component’s constructor).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position of a rectangle, oval, and even an arc is defined by using its “bounding rectangle,” described by x, y, width, height: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xmlns="" id="{C7516DF8-9CD3-4D19-9E83-DFB029B28E4D}"/>
              </a:ext>
            </a:extLst>
          </p:cNvPr>
          <p:cNvGrpSpPr>
            <a:grpSpLocks/>
          </p:cNvGrpSpPr>
          <p:nvPr/>
        </p:nvGrpSpPr>
        <p:grpSpPr bwMode="auto">
          <a:xfrm>
            <a:off x="4209282" y="3059727"/>
            <a:ext cx="3005137" cy="2065337"/>
            <a:chOff x="1999" y="2274"/>
            <a:chExt cx="1893" cy="1301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xmlns="" id="{CA3A59B6-4DAF-42C6-BBEC-9EB19B62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AC75F55-A816-4A5E-B4E5-C44722B3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2336"/>
              <a:ext cx="1876" cy="1239"/>
            </a:xfrm>
            <a:custGeom>
              <a:avLst/>
              <a:gdLst>
                <a:gd name="T0" fmla="*/ 0 w 1876"/>
                <a:gd name="T1" fmla="*/ 0 h 1239"/>
                <a:gd name="T2" fmla="*/ 0 w 1876"/>
                <a:gd name="T3" fmla="*/ 1239 h 1239"/>
                <a:gd name="T4" fmla="*/ 1876 w 1876"/>
                <a:gd name="T5" fmla="*/ 1239 h 1239"/>
                <a:gd name="T6" fmla="*/ 0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0" y="0"/>
                  </a:moveTo>
                  <a:lnTo>
                    <a:pt x="0" y="1239"/>
                  </a:lnTo>
                  <a:lnTo>
                    <a:pt x="1876" y="1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xmlns="" id="{095CAF0C-13DC-42A2-9DD1-18364B07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313"/>
              <a:ext cx="1876" cy="1239"/>
            </a:xfrm>
            <a:custGeom>
              <a:avLst/>
              <a:gdLst>
                <a:gd name="T0" fmla="*/ 1876 w 1876"/>
                <a:gd name="T1" fmla="*/ 0 h 1239"/>
                <a:gd name="T2" fmla="*/ 1876 w 1876"/>
                <a:gd name="T3" fmla="*/ 1239 h 1239"/>
                <a:gd name="T4" fmla="*/ 0 w 1876"/>
                <a:gd name="T5" fmla="*/ 1239 h 1239"/>
                <a:gd name="T6" fmla="*/ 1876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1876" y="0"/>
                  </a:moveTo>
                  <a:lnTo>
                    <a:pt x="1876" y="1239"/>
                  </a:lnTo>
                  <a:lnTo>
                    <a:pt x="0" y="1239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xmlns="" id="{E81FE407-9CAB-497F-ACCD-2C043C5D3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xmlns="" id="{CAAEF2D1-34EA-4E88-9AD9-7F301A8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2281"/>
              <a:ext cx="1716" cy="1276"/>
            </a:xfrm>
            <a:custGeom>
              <a:avLst/>
              <a:gdLst>
                <a:gd name="T0" fmla="*/ 349 w 1716"/>
                <a:gd name="T1" fmla="*/ 2 h 1276"/>
                <a:gd name="T2" fmla="*/ 273 w 1716"/>
                <a:gd name="T3" fmla="*/ 18 h 1276"/>
                <a:gd name="T4" fmla="*/ 204 w 1716"/>
                <a:gd name="T5" fmla="*/ 47 h 1276"/>
                <a:gd name="T6" fmla="*/ 142 w 1716"/>
                <a:gd name="T7" fmla="*/ 90 h 1276"/>
                <a:gd name="T8" fmla="*/ 89 w 1716"/>
                <a:gd name="T9" fmla="*/ 143 h 1276"/>
                <a:gd name="T10" fmla="*/ 47 w 1716"/>
                <a:gd name="T11" fmla="*/ 204 h 1276"/>
                <a:gd name="T12" fmla="*/ 18 w 1716"/>
                <a:gd name="T13" fmla="*/ 273 h 1276"/>
                <a:gd name="T14" fmla="*/ 1 w 1716"/>
                <a:gd name="T15" fmla="*/ 349 h 1276"/>
                <a:gd name="T16" fmla="*/ 0 w 1716"/>
                <a:gd name="T17" fmla="*/ 888 h 1276"/>
                <a:gd name="T18" fmla="*/ 7 w 1716"/>
                <a:gd name="T19" fmla="*/ 965 h 1276"/>
                <a:gd name="T20" fmla="*/ 31 w 1716"/>
                <a:gd name="T21" fmla="*/ 1039 h 1276"/>
                <a:gd name="T22" fmla="*/ 66 w 1716"/>
                <a:gd name="T23" fmla="*/ 1105 h 1276"/>
                <a:gd name="T24" fmla="*/ 114 w 1716"/>
                <a:gd name="T25" fmla="*/ 1162 h 1276"/>
                <a:gd name="T26" fmla="*/ 172 w 1716"/>
                <a:gd name="T27" fmla="*/ 1210 h 1276"/>
                <a:gd name="T28" fmla="*/ 238 w 1716"/>
                <a:gd name="T29" fmla="*/ 1246 h 1276"/>
                <a:gd name="T30" fmla="*/ 311 w 1716"/>
                <a:gd name="T31" fmla="*/ 1269 h 1276"/>
                <a:gd name="T32" fmla="*/ 389 w 1716"/>
                <a:gd name="T33" fmla="*/ 1276 h 1276"/>
                <a:gd name="T34" fmla="*/ 1367 w 1716"/>
                <a:gd name="T35" fmla="*/ 1275 h 1276"/>
                <a:gd name="T36" fmla="*/ 1443 w 1716"/>
                <a:gd name="T37" fmla="*/ 1259 h 1276"/>
                <a:gd name="T38" fmla="*/ 1512 w 1716"/>
                <a:gd name="T39" fmla="*/ 1229 h 1276"/>
                <a:gd name="T40" fmla="*/ 1574 w 1716"/>
                <a:gd name="T41" fmla="*/ 1187 h 1276"/>
                <a:gd name="T42" fmla="*/ 1627 w 1716"/>
                <a:gd name="T43" fmla="*/ 1134 h 1276"/>
                <a:gd name="T44" fmla="*/ 1669 w 1716"/>
                <a:gd name="T45" fmla="*/ 1072 h 1276"/>
                <a:gd name="T46" fmla="*/ 1699 w 1716"/>
                <a:gd name="T47" fmla="*/ 1004 h 1276"/>
                <a:gd name="T48" fmla="*/ 1715 w 1716"/>
                <a:gd name="T49" fmla="*/ 927 h 1276"/>
                <a:gd name="T50" fmla="*/ 1716 w 1716"/>
                <a:gd name="T51" fmla="*/ 389 h 1276"/>
                <a:gd name="T52" fmla="*/ 1709 w 1716"/>
                <a:gd name="T53" fmla="*/ 311 h 1276"/>
                <a:gd name="T54" fmla="*/ 1685 w 1716"/>
                <a:gd name="T55" fmla="*/ 238 h 1276"/>
                <a:gd name="T56" fmla="*/ 1650 w 1716"/>
                <a:gd name="T57" fmla="*/ 172 h 1276"/>
                <a:gd name="T58" fmla="*/ 1602 w 1716"/>
                <a:gd name="T59" fmla="*/ 115 h 1276"/>
                <a:gd name="T60" fmla="*/ 1545 w 1716"/>
                <a:gd name="T61" fmla="*/ 66 h 1276"/>
                <a:gd name="T62" fmla="*/ 1479 w 1716"/>
                <a:gd name="T63" fmla="*/ 31 h 1276"/>
                <a:gd name="T64" fmla="*/ 1405 w 1716"/>
                <a:gd name="T65" fmla="*/ 8 h 1276"/>
                <a:gd name="T66" fmla="*/ 1328 w 1716"/>
                <a:gd name="T67" fmla="*/ 0 h 12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16"/>
                <a:gd name="T103" fmla="*/ 0 h 1276"/>
                <a:gd name="T104" fmla="*/ 1716 w 1716"/>
                <a:gd name="T105" fmla="*/ 1276 h 12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16" h="1276">
                  <a:moveTo>
                    <a:pt x="389" y="0"/>
                  </a:moveTo>
                  <a:lnTo>
                    <a:pt x="349" y="2"/>
                  </a:lnTo>
                  <a:lnTo>
                    <a:pt x="311" y="8"/>
                  </a:lnTo>
                  <a:lnTo>
                    <a:pt x="273" y="18"/>
                  </a:lnTo>
                  <a:lnTo>
                    <a:pt x="238" y="31"/>
                  </a:lnTo>
                  <a:lnTo>
                    <a:pt x="204" y="47"/>
                  </a:lnTo>
                  <a:lnTo>
                    <a:pt x="172" y="66"/>
                  </a:lnTo>
                  <a:lnTo>
                    <a:pt x="142" y="90"/>
                  </a:lnTo>
                  <a:lnTo>
                    <a:pt x="114" y="115"/>
                  </a:lnTo>
                  <a:lnTo>
                    <a:pt x="89" y="143"/>
                  </a:lnTo>
                  <a:lnTo>
                    <a:pt x="66" y="172"/>
                  </a:lnTo>
                  <a:lnTo>
                    <a:pt x="47" y="204"/>
                  </a:lnTo>
                  <a:lnTo>
                    <a:pt x="31" y="238"/>
                  </a:lnTo>
                  <a:lnTo>
                    <a:pt x="18" y="273"/>
                  </a:lnTo>
                  <a:lnTo>
                    <a:pt x="7" y="311"/>
                  </a:lnTo>
                  <a:lnTo>
                    <a:pt x="1" y="349"/>
                  </a:lnTo>
                  <a:lnTo>
                    <a:pt x="0" y="389"/>
                  </a:lnTo>
                  <a:lnTo>
                    <a:pt x="0" y="888"/>
                  </a:lnTo>
                  <a:lnTo>
                    <a:pt x="1" y="927"/>
                  </a:lnTo>
                  <a:lnTo>
                    <a:pt x="7" y="965"/>
                  </a:lnTo>
                  <a:lnTo>
                    <a:pt x="18" y="1004"/>
                  </a:lnTo>
                  <a:lnTo>
                    <a:pt x="31" y="1039"/>
                  </a:lnTo>
                  <a:lnTo>
                    <a:pt x="47" y="1072"/>
                  </a:lnTo>
                  <a:lnTo>
                    <a:pt x="66" y="1105"/>
                  </a:lnTo>
                  <a:lnTo>
                    <a:pt x="89" y="1134"/>
                  </a:lnTo>
                  <a:lnTo>
                    <a:pt x="114" y="1162"/>
                  </a:lnTo>
                  <a:lnTo>
                    <a:pt x="142" y="1187"/>
                  </a:lnTo>
                  <a:lnTo>
                    <a:pt x="172" y="1210"/>
                  </a:lnTo>
                  <a:lnTo>
                    <a:pt x="204" y="1229"/>
                  </a:lnTo>
                  <a:lnTo>
                    <a:pt x="238" y="1246"/>
                  </a:lnTo>
                  <a:lnTo>
                    <a:pt x="273" y="1259"/>
                  </a:lnTo>
                  <a:lnTo>
                    <a:pt x="311" y="1269"/>
                  </a:lnTo>
                  <a:lnTo>
                    <a:pt x="349" y="1275"/>
                  </a:lnTo>
                  <a:lnTo>
                    <a:pt x="389" y="1276"/>
                  </a:lnTo>
                  <a:lnTo>
                    <a:pt x="1328" y="1276"/>
                  </a:lnTo>
                  <a:lnTo>
                    <a:pt x="1367" y="1275"/>
                  </a:lnTo>
                  <a:lnTo>
                    <a:pt x="1405" y="1269"/>
                  </a:lnTo>
                  <a:lnTo>
                    <a:pt x="1443" y="1259"/>
                  </a:lnTo>
                  <a:lnTo>
                    <a:pt x="1479" y="1246"/>
                  </a:lnTo>
                  <a:lnTo>
                    <a:pt x="1512" y="1229"/>
                  </a:lnTo>
                  <a:lnTo>
                    <a:pt x="1545" y="1210"/>
                  </a:lnTo>
                  <a:lnTo>
                    <a:pt x="1574" y="1187"/>
                  </a:lnTo>
                  <a:lnTo>
                    <a:pt x="1602" y="1162"/>
                  </a:lnTo>
                  <a:lnTo>
                    <a:pt x="1627" y="1134"/>
                  </a:lnTo>
                  <a:lnTo>
                    <a:pt x="1650" y="1105"/>
                  </a:lnTo>
                  <a:lnTo>
                    <a:pt x="1669" y="1072"/>
                  </a:lnTo>
                  <a:lnTo>
                    <a:pt x="1685" y="1039"/>
                  </a:lnTo>
                  <a:lnTo>
                    <a:pt x="1699" y="1004"/>
                  </a:lnTo>
                  <a:lnTo>
                    <a:pt x="1709" y="965"/>
                  </a:lnTo>
                  <a:lnTo>
                    <a:pt x="1715" y="927"/>
                  </a:lnTo>
                  <a:lnTo>
                    <a:pt x="1716" y="888"/>
                  </a:lnTo>
                  <a:lnTo>
                    <a:pt x="1716" y="389"/>
                  </a:lnTo>
                  <a:lnTo>
                    <a:pt x="1715" y="349"/>
                  </a:lnTo>
                  <a:lnTo>
                    <a:pt x="1709" y="311"/>
                  </a:lnTo>
                  <a:lnTo>
                    <a:pt x="1699" y="273"/>
                  </a:lnTo>
                  <a:lnTo>
                    <a:pt x="1685" y="238"/>
                  </a:lnTo>
                  <a:lnTo>
                    <a:pt x="1669" y="204"/>
                  </a:lnTo>
                  <a:lnTo>
                    <a:pt x="1650" y="172"/>
                  </a:lnTo>
                  <a:lnTo>
                    <a:pt x="1627" y="143"/>
                  </a:lnTo>
                  <a:lnTo>
                    <a:pt x="1602" y="115"/>
                  </a:lnTo>
                  <a:lnTo>
                    <a:pt x="1574" y="90"/>
                  </a:lnTo>
                  <a:lnTo>
                    <a:pt x="1545" y="66"/>
                  </a:lnTo>
                  <a:lnTo>
                    <a:pt x="1512" y="47"/>
                  </a:lnTo>
                  <a:lnTo>
                    <a:pt x="1479" y="31"/>
                  </a:lnTo>
                  <a:lnTo>
                    <a:pt x="1443" y="18"/>
                  </a:lnTo>
                  <a:lnTo>
                    <a:pt x="1405" y="8"/>
                  </a:lnTo>
                  <a:lnTo>
                    <a:pt x="1367" y="2"/>
                  </a:lnTo>
                  <a:lnTo>
                    <a:pt x="1328" y="0"/>
                  </a:lnTo>
                  <a:lnTo>
                    <a:pt x="389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xmlns="" id="{0DFEDCA2-B59A-471E-BED7-8E128E1C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74"/>
              <a:ext cx="1724" cy="1292"/>
            </a:xfrm>
            <a:prstGeom prst="rect">
              <a:avLst/>
            </a:prstGeom>
            <a:noFill/>
            <a:ln w="14288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5" name="Text Box 11">
            <a:extLst>
              <a:ext uri="{FF2B5EF4-FFF2-40B4-BE49-F238E27FC236}">
                <a16:creationId xmlns:a16="http://schemas.microsoft.com/office/drawing/2014/main" xmlns="" id="{598EAC20-D322-4EB4-96F1-627B25E3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669" y="2381864"/>
            <a:ext cx="9144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xmlns="" id="{DF7ECC7C-0791-4614-93F8-70C8EB47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469" y="2686664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888FB6DF-E60C-4778-80CC-4EDA513E6CE6}"/>
              </a:ext>
            </a:extLst>
          </p:cNvPr>
          <p:cNvSpPr txBox="1">
            <a:spLocks noChangeArrowheads="1"/>
          </p:cNvSpPr>
          <p:nvPr/>
        </p:nvSpPr>
        <p:spPr>
          <a:xfrm>
            <a:off x="1153499" y="1404886"/>
            <a:ext cx="751363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color attribute is set by calling </a:t>
            </a:r>
            <a:r>
              <a:rPr lang="en-US" altLang="en-US" dirty="0" err="1">
                <a:solidFill>
                  <a:schemeClr val="accent1"/>
                </a:solidFill>
              </a:rPr>
              <a:t>g.setColor</a:t>
            </a:r>
            <a:r>
              <a:rPr lang="en-US" altLang="en-US" dirty="0"/>
              <a:t> and stays in effect until changed again: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You can form a color with any RGB values: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6CDA7349-5ECE-4774-92A4-2525F761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2255043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Color.blue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Color.lightGray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...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0CC95312-FD08-4273-9210-04949F70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5196681"/>
            <a:ext cx="55626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int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255,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40;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Color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yourEyes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new Color 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3DFCADB8-9A57-48F0-903E-38A33DEE2ADC}"/>
              </a:ext>
            </a:extLst>
          </p:cNvPr>
          <p:cNvSpPr txBox="1">
            <a:spLocks noChangeArrowheads="1"/>
          </p:cNvSpPr>
          <p:nvPr/>
        </p:nvSpPr>
        <p:spPr>
          <a:xfrm>
            <a:off x="1969575" y="1134960"/>
            <a:ext cx="7143750" cy="115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1"/>
                </a:solidFill>
              </a:rPr>
              <a:t>javax.swing.JColorChooser</a:t>
            </a:r>
            <a:r>
              <a:rPr lang="en-US" altLang="en-US" sz="2400"/>
              <a:t> let’s you choose a color in a GUI application:</a:t>
            </a:r>
            <a:endParaRPr lang="en-US" altLang="en-US" sz="2400" dirty="0">
              <a:solidFill>
                <a:schemeClr val="accent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CA847489-CDB5-4FB4-8579-99F46390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2137" y="2079523"/>
            <a:ext cx="4162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Drawing Basic Shapes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3A54B021-3BD9-4DC7-BC26-616A2265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91" y="1547914"/>
            <a:ext cx="712628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g.drawLine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x2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y2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g.clearRect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g.drawArc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fromDegr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measureDegrs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xmlns="" id="{18246DF1-C90F-4E3B-ADEE-9AE1D901A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8854" y="1700314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xmlns="" id="{3B5B8B2D-AE7B-4B42-AF62-6763D62C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6" y="2541689"/>
            <a:ext cx="392113" cy="254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1C5AD877-8BC7-4135-94A7-221BCFE3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929" y="3005239"/>
            <a:ext cx="392112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xmlns="" id="{19A4922C-BC77-4D96-A462-4CD4F11D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866" y="3454502"/>
            <a:ext cx="381000" cy="2222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xmlns="" id="{88482662-E5F4-4006-954B-CEB681A2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04" y="3895827"/>
            <a:ext cx="381000" cy="222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999953FC-3652-4168-B581-81BE7F13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279" y="4332389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76C29EF2-3E3E-4B7A-8F80-0CBDB1A0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04" y="4762602"/>
            <a:ext cx="412750" cy="2222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xmlns="" id="{1C906E62-A935-4923-B516-88D3528BA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79" y="5207102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622E4F8D-8B2B-4EEA-8AC4-8E1FDB65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966" y="5173764"/>
            <a:ext cx="333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32D8932F-C9CC-4E80-B97F-BF79DF65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004" y="5316639"/>
            <a:ext cx="3857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Shapes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xmlns="" id="{2F2ADAE0-23F9-418F-B635-20FDD251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454" y="3360021"/>
            <a:ext cx="681038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xmlns="" id="{00BBA82A-FAF6-43BE-8CA6-92731A06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579" y="1297858"/>
            <a:ext cx="7010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g.fillPolygon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g.drawPolyline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g.drawString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(str, x, y);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g.drawImage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img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x, y, this);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xmlns="" id="{101877C6-4D4C-4FD4-BF7A-3E625800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917" y="139628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xmlns="" id="{CED22616-B2D3-48A8-81E3-305854A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967" y="1826496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solidFill>
            <a:srgbClr val="00CC99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xmlns="" id="{ADCFCF93-5D0E-4A2F-98EB-BE24AAC3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854" y="230433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ED0F6459-BDB6-44B6-BDFE-E088CDE9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2" y="2463083"/>
            <a:ext cx="265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xmlns="" id="{45E5D374-84E5-48AE-AEA4-5FB6FC7A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417" y="3037758"/>
            <a:ext cx="64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xmlns="" id="{20787F44-1CB0-436F-B86D-7524E9DD4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942" y="3409233"/>
            <a:ext cx="201612" cy="3063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xmlns="" id="{DACEAD2E-821A-4BBD-889B-A761086B7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142" y="3406058"/>
            <a:ext cx="4016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xmlns="" id="{B11F752B-02C9-4896-920E-3303B79C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392" y="395215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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xmlns="" id="{25EB3EA6-8E7B-470B-B014-72419DA4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579" y="4574458"/>
            <a:ext cx="2438400" cy="8223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ImageObserver, usually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this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xmlns="" id="{50219640-99B3-4D50-BA0F-3EE22AF1F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3379" y="4422058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xmlns="" id="{F59DD12C-043D-4F7B-8D93-20FEAA7D8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379" y="4955458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xmlns="" id="{AFBFA2A7-8A40-4F0D-855F-CEF8ED56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887" y="1547914"/>
            <a:ext cx="7010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Font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= new Font (name, style, size);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g.setFont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(font);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xmlns="" id="{586D7293-13CD-4CFD-90A6-D6523A04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087" y="2157514"/>
            <a:ext cx="23622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"Serif"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SansSerif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"Monospaced"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xmlns="" id="{FFE3AE0C-0D97-4157-8BFE-67541015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887" y="3376714"/>
            <a:ext cx="16764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Font.PLAIN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Font.BOLD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Font.ITALIC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xmlns="" id="{B743A79E-417B-4A0B-AFC3-B2C8DDC7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487" y="2309914"/>
            <a:ext cx="1447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int (pixels)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xmlns="" id="{3F87F7E7-4F27-4EB9-875D-E7C8CD366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6287" y="1928914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xmlns="" id="{6C500579-9E46-4D3C-8FD8-C9B347413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0687" y="2005114"/>
            <a:ext cx="0" cy="1371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xmlns="" id="{674095F1-9CC5-4062-B9D3-28053640A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2687" y="1928914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Understand computer graphics basics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</a:t>
            </a:r>
            <a:r>
              <a:rPr lang="en-US" altLang="en-US" sz="2800" dirty="0">
                <a:solidFill>
                  <a:schemeClr val="accent1"/>
                </a:solidFill>
              </a:rPr>
              <a:t>paint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chemeClr val="accent1"/>
                </a:solidFill>
              </a:rPr>
              <a:t>repaint</a:t>
            </a:r>
            <a:r>
              <a:rPr lang="en-US" altLang="en-US" sz="2800" dirty="0"/>
              <a:t>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coordinates and colors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Review shape drawing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to use fonts and draw graphics text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6359694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There are two types of graphics devices: </a:t>
            </a:r>
            <a:r>
              <a:rPr lang="en-US" altLang="en-US" sz="2800" b="1" i="1" dirty="0"/>
              <a:t>vector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raster</a:t>
            </a:r>
            <a:r>
              <a:rPr lang="en-US" altLang="en-US" sz="28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vector</a:t>
            </a:r>
            <a:r>
              <a:rPr lang="en-US" altLang="en-US" sz="2800" dirty="0"/>
              <a:t> device has some kind of pen that can move and draw lines directly on the surface.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raster</a:t>
            </a:r>
            <a:r>
              <a:rPr lang="en-US" altLang="en-US" sz="2800" dirty="0"/>
              <a:t> device creates a picture by setting colors to individual </a:t>
            </a:r>
            <a:r>
              <a:rPr lang="en-US" altLang="en-US" sz="2800" b="1" i="1" dirty="0"/>
              <a:t>pixels</a:t>
            </a:r>
            <a:r>
              <a:rPr lang="en-US" altLang="en-US" sz="2800" dirty="0"/>
              <a:t> (picture elements) on a rectangular “raster.”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11" name="Picture 4" descr="face">
            <a:extLst>
              <a:ext uri="{FF2B5EF4-FFF2-40B4-BE49-F238E27FC236}">
                <a16:creationId xmlns:a16="http://schemas.microsoft.com/office/drawing/2014/main" xmlns="" id="{B0C102A6-4730-4245-AAA7-FFCE7530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0047" y="3508068"/>
            <a:ext cx="1447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DA9A296-1256-4A17-9F91-95AB4F430433}"/>
              </a:ext>
            </a:extLst>
          </p:cNvPr>
          <p:cNvGrpSpPr/>
          <p:nvPr/>
        </p:nvGrpSpPr>
        <p:grpSpPr>
          <a:xfrm>
            <a:off x="8973421" y="2165745"/>
            <a:ext cx="1093787" cy="801688"/>
            <a:chOff x="7370763" y="2889250"/>
            <a:chExt cx="1093785" cy="801688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xmlns="" id="{AB8555E5-A467-463D-B70D-ED40569C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2889250"/>
              <a:ext cx="782637" cy="7508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xmlns="" id="{1D8685B5-050E-41ED-927C-969FD1C51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763" y="3090863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2E0FC534-8884-4D9E-8FEE-46F506DC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3087688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xmlns="" id="{1C1A868A-F55E-4A2E-9BCF-83C6CB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1288" y="3195638"/>
              <a:ext cx="1587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" name="Arc 10">
              <a:extLst>
                <a:ext uri="{FF2B5EF4-FFF2-40B4-BE49-F238E27FC236}">
                  <a16:creationId xmlns:a16="http://schemas.microsoft.com/office/drawing/2014/main" xmlns="" id="{4B155F9F-4461-434D-883B-303F08DEC4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93013" y="3316288"/>
              <a:ext cx="247650" cy="190500"/>
            </a:xfrm>
            <a:custGeom>
              <a:avLst/>
              <a:gdLst>
                <a:gd name="T0" fmla="*/ 0 w 29845"/>
                <a:gd name="T1" fmla="*/ 14429 h 21600"/>
                <a:gd name="T2" fmla="*/ 247650 w 29845"/>
                <a:gd name="T3" fmla="*/ 190500 h 21600"/>
                <a:gd name="T4" fmla="*/ 68416 w 29845"/>
                <a:gd name="T5" fmla="*/ 190500 h 21600"/>
                <a:gd name="T6" fmla="*/ 0 60000 65536"/>
                <a:gd name="T7" fmla="*/ 0 60000 65536"/>
                <a:gd name="T8" fmla="*/ 0 60000 65536"/>
                <a:gd name="T9" fmla="*/ 0 w 29845"/>
                <a:gd name="T10" fmla="*/ 0 h 21600"/>
                <a:gd name="T11" fmla="*/ 29845 w 298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45" h="21600" fill="none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</a:path>
                <a:path w="29845" h="21600" stroke="0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  <a:lnTo>
                    <a:pt x="824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xmlns="" id="{5B3AFF15-AA7C-4E4B-972A-BDF9A996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23" y="2928938"/>
              <a:ext cx="7842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4400" dirty="0">
                  <a:solidFill>
                    <a:srgbClr val="CC66FF"/>
                  </a:solidFill>
                  <a:sym typeface="Wingdings" panose="05000000000000000000" pitchFamily="2" charset="2"/>
                </a:rPr>
                <a:t></a:t>
              </a:r>
              <a:endParaRPr lang="en-US" altLang="en-US" dirty="0"/>
            </a:p>
          </p:txBody>
        </p:sp>
        <p:sp>
          <p:nvSpPr>
            <p:cNvPr id="20" name="Arc 12">
              <a:extLst>
                <a:ext uri="{FF2B5EF4-FFF2-40B4-BE49-F238E27FC236}">
                  <a16:creationId xmlns:a16="http://schemas.microsoft.com/office/drawing/2014/main" xmlns="" id="{4F20D20E-9A31-4123-A0F4-E50F29A3D26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061325" y="3335338"/>
              <a:ext cx="74613" cy="146050"/>
            </a:xfrm>
            <a:custGeom>
              <a:avLst/>
              <a:gdLst>
                <a:gd name="T0" fmla="*/ 0 w 21600"/>
                <a:gd name="T1" fmla="*/ 0 h 21600"/>
                <a:gd name="T2" fmla="*/ 74613 w 21600"/>
                <a:gd name="T3" fmla="*/ 146050 h 21600"/>
                <a:gd name="T4" fmla="*/ 0 w 21600"/>
                <a:gd name="T5" fmla="*/ 1460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A graphics adapter in your computer is a raster device.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VRAM</a:t>
            </a:r>
            <a:r>
              <a:rPr lang="en-US" altLang="en-US" sz="2800" dirty="0"/>
              <a:t> (video RAM) contains the information about the colors of all pixels.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The screen displays the contents of VRAM.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To draw a shape you need to set the exactly right set of pixels to the required colors.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graphics software package provides functions for: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setting drawing attributes: color, line width and style, fill texture and pattern, font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drawing lines, circles, rectangles, polygons, and other basic shapes.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In other words, a graphics package turns a raster device into a “logical” vector device.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236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1105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Java libraries offer three graphics packages: </a:t>
            </a:r>
            <a:r>
              <a:rPr lang="en-US" altLang="en-US" sz="2800" dirty="0">
                <a:solidFill>
                  <a:srgbClr val="00B050"/>
                </a:solidFill>
              </a:rPr>
              <a:t>Graphics, Graphics2D and Graphics3D.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 is really not a package but a class in the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>
                <a:solidFill>
                  <a:srgbClr val="00B050"/>
                </a:solidFill>
              </a:rPr>
              <a:t> </a:t>
            </a:r>
            <a:r>
              <a:rPr lang="en-US" altLang="en-US" sz="2800" dirty="0"/>
              <a:t>package, which provides only most basic capabilities.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Graphics2D</a:t>
            </a:r>
            <a:r>
              <a:rPr lang="en-US" altLang="en-US" sz="2800" dirty="0"/>
              <a:t> and related classes in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/>
              <a:t> support better graphics with color gradients, line styles, etc.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Here we only deal with </a:t>
            </a:r>
            <a:r>
              <a:rPr lang="en-US" altLang="en-US" sz="2800" b="1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In a windowing environment, a picture must be repainted every time we move, reopen or reshape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program must have one “central” place or method where all the drawing happens.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operating system sends a “message” to the program to repaint its window when necessary.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accent1"/>
                </a:solidFill>
              </a:rPr>
              <a:t>javax.swing.JFrame</a:t>
            </a:r>
            <a:r>
              <a:rPr lang="en-US" altLang="en-US" sz="2400" dirty="0"/>
              <a:t> class (which represents application windows) has one method, called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, where all the drawing takes place.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In Swing,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calls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for each of the GUI components in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A programmer creates pictures by overriding the default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methods (or the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method).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paint takes one argument of the type Graphics: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6E57010B-FACE-4A0F-90C3-1052860A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4" y="1806524"/>
            <a:ext cx="47164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MyWindow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JFrame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xmlns="" id="{107C2FAE-71AE-4F02-8064-FF9149E3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1" y="4030611"/>
            <a:ext cx="2974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Defines the graphics “context” (location, size, coordinates, etc.)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xmlns="" id="{D65BFD9F-D8B8-4BA4-8AF0-31871DB51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4136" y="4106811"/>
            <a:ext cx="0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xmlns="" id="{28B8B81D-AC09-4831-9DE8-54859C5F9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6" y="4411611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0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24807</TotalTime>
  <Words>1083</Words>
  <Application>Microsoft Office PowerPoint</Application>
  <PresentationFormat>Custom</PresentationFormat>
  <Paragraphs>192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Graphics in Java</vt:lpstr>
      <vt:lpstr>Objectives</vt:lpstr>
      <vt:lpstr>Computer Graphics Basics</vt:lpstr>
      <vt:lpstr>Computer Graphics Basics</vt:lpstr>
      <vt:lpstr>Computer Graphics Basics</vt:lpstr>
      <vt:lpstr>Graphics in Java</vt:lpstr>
      <vt:lpstr>Graphics in Windows</vt:lpstr>
      <vt:lpstr>paint and paintComponent</vt:lpstr>
      <vt:lpstr>paint and paintComponent</vt:lpstr>
      <vt:lpstr>paint and paintComponent</vt:lpstr>
      <vt:lpstr>paint and paintComponent</vt:lpstr>
      <vt:lpstr>Coordinates</vt:lpstr>
      <vt:lpstr>Coordinates (cont’d)</vt:lpstr>
      <vt:lpstr>Coordinates (cont’d)</vt:lpstr>
      <vt:lpstr>Colors</vt:lpstr>
      <vt:lpstr>Colors (cont’d)</vt:lpstr>
      <vt:lpstr>Drawing Basic Shapes</vt:lpstr>
      <vt:lpstr>Basic Shapes (cont’d)</vt:lpstr>
      <vt:lpstr>Fonts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221</cp:revision>
  <dcterms:created xsi:type="dcterms:W3CDTF">2016-10-21T00:49:29Z</dcterms:created>
  <dcterms:modified xsi:type="dcterms:W3CDTF">2024-03-11T02:05:14Z</dcterms:modified>
</cp:coreProperties>
</file>