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6" r:id="rId2"/>
    <p:sldId id="259" r:id="rId3"/>
    <p:sldId id="260" r:id="rId4"/>
    <p:sldId id="261" r:id="rId5"/>
    <p:sldId id="262" r:id="rId6"/>
    <p:sldId id="263" r:id="rId7"/>
    <p:sldId id="264" r:id="rId8"/>
    <p:sldId id="265" r:id="rId9"/>
    <p:sldId id="266" r:id="rId10"/>
    <p:sldId id="267" r:id="rId11"/>
    <p:sldId id="269" r:id="rId12"/>
    <p:sldId id="270" r:id="rId13"/>
    <p:sldId id="271" r:id="rId14"/>
    <p:sldId id="272" r:id="rId15"/>
    <p:sldId id="285"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 id="287" r:id="rId29"/>
    <p:sldId id="288" r:id="rId30"/>
    <p:sldId id="289" r:id="rId31"/>
    <p:sldId id="290" r:id="rId32"/>
    <p:sldId id="291" r:id="rId33"/>
    <p:sldId id="295" r:id="rId34"/>
    <p:sldId id="292" r:id="rId35"/>
    <p:sldId id="293" r:id="rId36"/>
    <p:sldId id="29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gory" initials="G" lastIdx="1" clrIdx="0">
    <p:extLst>
      <p:ext uri="{19B8F6BF-5375-455C-9EA6-DF929625EA0E}">
        <p15:presenceInfo xmlns:p15="http://schemas.microsoft.com/office/powerpoint/2012/main" xmlns="" userId="Grego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430A0"/>
    <a:srgbClr val="664A97"/>
    <a:srgbClr val="6A42AE"/>
    <a:srgbClr val="6B34A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4" autoAdjust="0"/>
    <p:restoredTop sz="85312" autoAdjust="0"/>
  </p:normalViewPr>
  <p:slideViewPr>
    <p:cSldViewPr snapToGrid="0">
      <p:cViewPr varScale="1">
        <p:scale>
          <a:sx n="87" d="100"/>
          <a:sy n="87" d="100"/>
        </p:scale>
        <p:origin x="-956" y="-6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83E9D-07AB-4C6D-BFD0-47E805C6B3D4}" type="datetimeFigureOut">
              <a:rPr lang="en-CA" smtClean="0"/>
              <a:pPr/>
              <a:t>2024-03-08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0841C-25C9-4C0C-A7FA-C4A363D14F5A}" type="slidenum">
              <a:rPr lang="en-CA" smtClean="0"/>
              <a:pPr/>
              <a:t>‹#›</a:t>
            </a:fld>
            <a:endParaRPr lang="en-CA"/>
          </a:p>
        </p:txBody>
      </p:sp>
    </p:spTree>
    <p:extLst>
      <p:ext uri="{BB962C8B-B14F-4D97-AF65-F5344CB8AC3E}">
        <p14:creationId xmlns:p14="http://schemas.microsoft.com/office/powerpoint/2010/main" xmlns="" val="42375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F20841C-25C9-4C0C-A7FA-C4A363D14F5A}" type="slidenum">
              <a:rPr lang="en-CA" smtClean="0"/>
              <a:pPr/>
              <a:t>1</a:t>
            </a:fld>
            <a:endParaRPr lang="en-CA"/>
          </a:p>
        </p:txBody>
      </p:sp>
    </p:spTree>
    <p:extLst>
      <p:ext uri="{BB962C8B-B14F-4D97-AF65-F5344CB8AC3E}">
        <p14:creationId xmlns:p14="http://schemas.microsoft.com/office/powerpoint/2010/main" xmlns="" val="2340334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190056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372295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7162"/>
            <a:ext cx="10515600" cy="1325563"/>
          </a:xfrm>
        </p:spPr>
        <p:txBody>
          <a:bodyPr/>
          <a:lstStyle/>
          <a:p>
            <a:r>
              <a:rPr lang="en-US" dirty="0"/>
              <a:t>Click to edit Master title style</a:t>
            </a:r>
            <a:endParaRPr lang="en-CA" dirty="0"/>
          </a:p>
        </p:txBody>
      </p:sp>
      <p:sp>
        <p:nvSpPr>
          <p:cNvPr id="3" name="Content Placeholder 2"/>
          <p:cNvSpPr>
            <a:spLocks noGrp="1"/>
          </p:cNvSpPr>
          <p:nvPr>
            <p:ph idx="1"/>
          </p:nvPr>
        </p:nvSpPr>
        <p:spPr>
          <a:xfrm>
            <a:off x="640874" y="1168401"/>
            <a:ext cx="10515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0" name="Date Placeholder 3"/>
          <p:cNvSpPr>
            <a:spLocks noGrp="1"/>
          </p:cNvSpPr>
          <p:nvPr>
            <p:ph type="dt" sz="half" idx="2"/>
          </p:nvPr>
        </p:nvSpPr>
        <p:spPr>
          <a:xfrm>
            <a:off x="9755979" y="6575422"/>
            <a:ext cx="1597821" cy="365125"/>
          </a:xfrm>
          <a:prstGeom prst="rect">
            <a:avLst/>
          </a:prstGeom>
        </p:spPr>
        <p:txBody>
          <a:bodyPr vert="horz" lIns="91440" tIns="45720" rIns="91440" bIns="45720" rtlCol="0" anchor="ctr"/>
          <a:lstStyle>
            <a:lvl1pPr algn="l">
              <a:defRPr sz="1200">
                <a:solidFill>
                  <a:schemeClr val="bg1"/>
                </a:solidFill>
              </a:defRPr>
            </a:lvl1pPr>
          </a:lstStyle>
          <a:p>
            <a:r>
              <a:rPr lang="en-US"/>
              <a:t>Fall 2016</a:t>
            </a:r>
            <a:endParaRPr lang="en-CA"/>
          </a:p>
        </p:txBody>
      </p:sp>
      <p:sp>
        <p:nvSpPr>
          <p:cNvPr id="11" name="Footer Placeholder 4"/>
          <p:cNvSpPr>
            <a:spLocks noGrp="1"/>
          </p:cNvSpPr>
          <p:nvPr>
            <p:ph type="ftr" sz="quarter" idx="3"/>
          </p:nvPr>
        </p:nvSpPr>
        <p:spPr>
          <a:xfrm>
            <a:off x="52387" y="6573836"/>
            <a:ext cx="2986087" cy="365125"/>
          </a:xfrm>
          <a:prstGeom prst="rect">
            <a:avLst/>
          </a:prstGeom>
        </p:spPr>
        <p:txBody>
          <a:bodyPr vert="horz" lIns="91440" tIns="45720" rIns="91440" bIns="45720" rtlCol="0" anchor="ctr"/>
          <a:lstStyle>
            <a:lvl1pPr algn="l">
              <a:defRPr sz="1200">
                <a:solidFill>
                  <a:schemeClr val="bg1"/>
                </a:solidFill>
              </a:defRPr>
            </a:lvl1pPr>
          </a:lstStyle>
          <a:p>
            <a:r>
              <a:rPr lang="en-CA"/>
              <a:t>CS 499: Honors Dissertation</a:t>
            </a:r>
            <a:endParaRPr lang="en-CA" dirty="0"/>
          </a:p>
        </p:txBody>
      </p:sp>
      <p:sp>
        <p:nvSpPr>
          <p:cNvPr id="12" name="Slide Number Placeholder 5"/>
          <p:cNvSpPr>
            <a:spLocks noGrp="1"/>
          </p:cNvSpPr>
          <p:nvPr>
            <p:ph type="sldNum" sz="quarter" idx="4"/>
          </p:nvPr>
        </p:nvSpPr>
        <p:spPr>
          <a:xfrm>
            <a:off x="11353800" y="6573836"/>
            <a:ext cx="798512" cy="365125"/>
          </a:xfrm>
          <a:prstGeom prst="rect">
            <a:avLst/>
          </a:prstGeom>
        </p:spPr>
        <p:txBody>
          <a:bodyPr vert="horz" lIns="91440" tIns="45720" rIns="91440" bIns="45720" rtlCol="0" anchor="ctr"/>
          <a:lstStyle>
            <a:lvl1pPr algn="r">
              <a:defRPr sz="1200">
                <a:solidFill>
                  <a:schemeClr val="bg1"/>
                </a:solidFill>
              </a:defRPr>
            </a:lvl1pPr>
          </a:lstStyle>
          <a:p>
            <a:fld id="{5174927E-2439-42C0-9720-7BBCA09BF46F}" type="slidenum">
              <a:rPr lang="en-CA" smtClean="0"/>
              <a:pPr/>
              <a:t>‹#›</a:t>
            </a:fld>
            <a:r>
              <a:rPr lang="en-CA" dirty="0"/>
              <a:t> / 32</a:t>
            </a:r>
          </a:p>
        </p:txBody>
      </p:sp>
    </p:spTree>
    <p:extLst>
      <p:ext uri="{BB962C8B-B14F-4D97-AF65-F5344CB8AC3E}">
        <p14:creationId xmlns:p14="http://schemas.microsoft.com/office/powerpoint/2010/main" xmlns="" val="1822376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341167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109300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57162"/>
            <a:ext cx="10515600" cy="1325563"/>
          </a:xfrm>
        </p:spPr>
        <p:txBody>
          <a:bodyPr/>
          <a:lstStyle/>
          <a:p>
            <a:r>
              <a:rPr lang="en-US" dirty="0"/>
              <a:t>Click to edit Master title style</a:t>
            </a:r>
            <a:endParaRPr lang="en-CA"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r>
              <a:rPr lang="en-US"/>
              <a:t>Fall 2016</a:t>
            </a:r>
            <a:endParaRPr lang="en-CA"/>
          </a:p>
        </p:txBody>
      </p:sp>
      <p:sp>
        <p:nvSpPr>
          <p:cNvPr id="8" name="Footer Placeholder 7"/>
          <p:cNvSpPr>
            <a:spLocks noGrp="1"/>
          </p:cNvSpPr>
          <p:nvPr>
            <p:ph type="ftr" sz="quarter" idx="11"/>
          </p:nvPr>
        </p:nvSpPr>
        <p:spPr/>
        <p:txBody>
          <a:bodyPr/>
          <a:lstStyle/>
          <a:p>
            <a:r>
              <a:rPr lang="en-CA"/>
              <a:t>CS 499: Honors Dissertation</a:t>
            </a:r>
          </a:p>
        </p:txBody>
      </p:sp>
      <p:sp>
        <p:nvSpPr>
          <p:cNvPr id="9" name="Slide Number Placeholder 8"/>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108792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r>
              <a:rPr lang="en-US"/>
              <a:t>Fall 2016</a:t>
            </a:r>
            <a:endParaRPr lang="en-CA"/>
          </a:p>
        </p:txBody>
      </p:sp>
      <p:sp>
        <p:nvSpPr>
          <p:cNvPr id="4" name="Footer Placeholder 3"/>
          <p:cNvSpPr>
            <a:spLocks noGrp="1"/>
          </p:cNvSpPr>
          <p:nvPr>
            <p:ph type="ftr" sz="quarter" idx="11"/>
          </p:nvPr>
        </p:nvSpPr>
        <p:spPr/>
        <p:txBody>
          <a:bodyPr/>
          <a:lstStyle/>
          <a:p>
            <a:r>
              <a:rPr lang="en-CA"/>
              <a:t>CS 499: Honors Dissertation</a:t>
            </a:r>
          </a:p>
        </p:txBody>
      </p:sp>
      <p:sp>
        <p:nvSpPr>
          <p:cNvPr id="5" name="Slide Number Placeholder 4"/>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380238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Fall 2016</a:t>
            </a:r>
            <a:endParaRPr lang="en-CA"/>
          </a:p>
        </p:txBody>
      </p:sp>
      <p:sp>
        <p:nvSpPr>
          <p:cNvPr id="3" name="Footer Placeholder 2"/>
          <p:cNvSpPr>
            <a:spLocks noGrp="1"/>
          </p:cNvSpPr>
          <p:nvPr>
            <p:ph type="ftr" sz="quarter" idx="11"/>
          </p:nvPr>
        </p:nvSpPr>
        <p:spPr/>
        <p:txBody>
          <a:bodyPr/>
          <a:lstStyle/>
          <a:p>
            <a:r>
              <a:rPr lang="en-CA"/>
              <a:t>CS 499: Honors Dissertation</a:t>
            </a:r>
          </a:p>
        </p:txBody>
      </p:sp>
      <p:sp>
        <p:nvSpPr>
          <p:cNvPr id="4" name="Slide Number Placeholder 3"/>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4234091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418942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325297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5557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642938" y="1169988"/>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2"/>
          </p:nvPr>
        </p:nvSpPr>
        <p:spPr>
          <a:xfrm>
            <a:off x="9755979" y="6575422"/>
            <a:ext cx="1597821" cy="365125"/>
          </a:xfrm>
          <a:prstGeom prst="rect">
            <a:avLst/>
          </a:prstGeom>
        </p:spPr>
        <p:txBody>
          <a:bodyPr vert="horz" lIns="91440" tIns="45720" rIns="91440" bIns="45720" rtlCol="0" anchor="ctr"/>
          <a:lstStyle>
            <a:lvl1pPr algn="l">
              <a:defRPr sz="1200">
                <a:solidFill>
                  <a:schemeClr val="bg1"/>
                </a:solidFill>
              </a:defRPr>
            </a:lvl1pPr>
          </a:lstStyle>
          <a:p>
            <a:r>
              <a:rPr lang="en-US"/>
              <a:t>Fall 2016</a:t>
            </a:r>
            <a:endParaRPr lang="en-CA"/>
          </a:p>
        </p:txBody>
      </p:sp>
      <p:sp>
        <p:nvSpPr>
          <p:cNvPr id="5" name="Footer Placeholder 4"/>
          <p:cNvSpPr>
            <a:spLocks noGrp="1"/>
          </p:cNvSpPr>
          <p:nvPr>
            <p:ph type="ftr" sz="quarter" idx="3"/>
          </p:nvPr>
        </p:nvSpPr>
        <p:spPr>
          <a:xfrm>
            <a:off x="52387" y="6573836"/>
            <a:ext cx="2986087" cy="365125"/>
          </a:xfrm>
          <a:prstGeom prst="rect">
            <a:avLst/>
          </a:prstGeom>
        </p:spPr>
        <p:txBody>
          <a:bodyPr vert="horz" lIns="91440" tIns="45720" rIns="91440" bIns="45720" rtlCol="0" anchor="ctr"/>
          <a:lstStyle>
            <a:lvl1pPr algn="l">
              <a:defRPr sz="1200">
                <a:solidFill>
                  <a:schemeClr val="bg1"/>
                </a:solidFill>
              </a:defRPr>
            </a:lvl1pPr>
          </a:lstStyle>
          <a:p>
            <a:r>
              <a:rPr lang="en-CA"/>
              <a:t>CS 499: Honors Dissertation</a:t>
            </a:r>
            <a:endParaRPr lang="en-CA" dirty="0"/>
          </a:p>
        </p:txBody>
      </p:sp>
      <p:sp>
        <p:nvSpPr>
          <p:cNvPr id="6" name="Slide Number Placeholder 5"/>
          <p:cNvSpPr>
            <a:spLocks noGrp="1"/>
          </p:cNvSpPr>
          <p:nvPr>
            <p:ph type="sldNum" sz="quarter" idx="4"/>
          </p:nvPr>
        </p:nvSpPr>
        <p:spPr>
          <a:xfrm>
            <a:off x="11353800" y="6573836"/>
            <a:ext cx="798512" cy="365125"/>
          </a:xfrm>
          <a:prstGeom prst="rect">
            <a:avLst/>
          </a:prstGeom>
        </p:spPr>
        <p:txBody>
          <a:bodyPr vert="horz" lIns="91440" tIns="45720" rIns="91440" bIns="45720" rtlCol="0" anchor="ctr"/>
          <a:lstStyle>
            <a:lvl1pPr algn="r">
              <a:defRPr sz="1200">
                <a:solidFill>
                  <a:schemeClr val="bg1"/>
                </a:solidFill>
              </a:defRPr>
            </a:lvl1pPr>
          </a:lstStyle>
          <a:p>
            <a:fld id="{5174927E-2439-42C0-9720-7BBCA09BF46F}" type="slidenum">
              <a:rPr lang="en-CA" smtClean="0"/>
              <a:pPr/>
              <a:t>‹#›</a:t>
            </a:fld>
            <a:r>
              <a:rPr lang="en-CA" dirty="0"/>
              <a:t> / 32</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11158538" y="0"/>
            <a:ext cx="838200" cy="886768"/>
          </a:xfrm>
          <a:prstGeom prst="rect">
            <a:avLst/>
          </a:prstGeom>
        </p:spPr>
      </p:pic>
    </p:spTree>
    <p:extLst>
      <p:ext uri="{BB962C8B-B14F-4D97-AF65-F5344CB8AC3E}">
        <p14:creationId xmlns:p14="http://schemas.microsoft.com/office/powerpoint/2010/main" xmlns="" val="423006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Design_pattern_(computer_science)" TargetMode="External"/><Relationship Id="rId2" Type="http://schemas.openxmlformats.org/officeDocument/2006/relationships/hyperlink" Target="http://hillside.net/pattern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gmierz/pupil-lib/blob/97484d169ab487e05843d7c4afdfe44ede0e57b8/pupillib/core/workers/trial_worker.p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92100" y="-254000"/>
            <a:ext cx="12601542" cy="2578949"/>
          </a:xfrm>
          <a:prstGeom prst="rect">
            <a:avLst/>
          </a:prstGeom>
          <a:solidFill>
            <a:srgbClr val="664A97"/>
          </a:solidFill>
          <a:ln w="114300">
            <a:solidFill>
              <a:srgbClr val="64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a:xfrm>
            <a:off x="1522412" y="10747"/>
            <a:ext cx="9144000" cy="1916376"/>
          </a:xfrm>
        </p:spPr>
        <p:txBody>
          <a:bodyPr>
            <a:normAutofit/>
          </a:bodyPr>
          <a:lstStyle/>
          <a:p>
            <a:r>
              <a:rPr lang="en-US" altLang="en-US" sz="6000" dirty="0"/>
              <a:t>Intro to Desig</a:t>
            </a:r>
            <a:r>
              <a:rPr lang="en-US" altLang="en-US" dirty="0"/>
              <a:t>n Patterns</a:t>
            </a:r>
            <a:endParaRPr lang="en-CA" dirty="0"/>
          </a:p>
        </p:txBody>
      </p:sp>
      <p:sp>
        <p:nvSpPr>
          <p:cNvPr id="3" name="Subtitle 2"/>
          <p:cNvSpPr>
            <a:spLocks noGrp="1"/>
          </p:cNvSpPr>
          <p:nvPr>
            <p:ph type="subTitle" idx="1"/>
          </p:nvPr>
        </p:nvSpPr>
        <p:spPr>
          <a:xfrm>
            <a:off x="1306512" y="2418735"/>
            <a:ext cx="9575800" cy="4412855"/>
          </a:xfrm>
        </p:spPr>
        <p:txBody>
          <a:bodyPr>
            <a:normAutofit/>
          </a:bodyPr>
          <a:lstStyle/>
          <a:p>
            <a:endParaRPr lang="en-CA" dirty="0"/>
          </a:p>
          <a:p>
            <a:r>
              <a:rPr lang="en-CA" dirty="0"/>
              <a:t>CS321: Advanced Programming Techniques</a:t>
            </a:r>
          </a:p>
          <a:p>
            <a:r>
              <a:rPr lang="en-CA" dirty="0"/>
              <a:t>Prof: Gregory Mierzwinski</a:t>
            </a:r>
            <a:endParaRPr lang="en-CA" baseline="30000" dirty="0"/>
          </a:p>
          <a:p>
            <a:endParaRPr lang="en-CA" dirty="0"/>
          </a:p>
        </p:txBody>
      </p:sp>
      <p:pic>
        <p:nvPicPr>
          <p:cNvPr id="13" name="Picture 8" descr="http://osiris.ubishops.ca/~alussier/images/transparentlogo_bu.png">
            <a:extLst>
              <a:ext uri="{FF2B5EF4-FFF2-40B4-BE49-F238E27FC236}">
                <a16:creationId xmlns:a16="http://schemas.microsoft.com/office/drawing/2014/main" xmlns="" id="{CCB9A035-2F1C-4B96-A5DB-70B72D6E4AD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10514" y="4847458"/>
            <a:ext cx="4770403" cy="167647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7707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Where are patterns applied?</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endParaRPr lang="en-US" altLang="en-US" dirty="0"/>
          </a:p>
          <a:p>
            <a:r>
              <a:rPr lang="en-US" altLang="en-US" dirty="0"/>
              <a:t>Work is in progress defining patterns for:</a:t>
            </a:r>
          </a:p>
          <a:p>
            <a:pPr lvl="1"/>
            <a:r>
              <a:rPr lang="en-US" altLang="en-US" dirty="0"/>
              <a:t>architecture</a:t>
            </a:r>
          </a:p>
          <a:p>
            <a:pPr lvl="1"/>
            <a:r>
              <a:rPr lang="en-US" altLang="en-US" dirty="0"/>
              <a:t>analysis</a:t>
            </a:r>
          </a:p>
          <a:p>
            <a:pPr lvl="1"/>
            <a:r>
              <a:rPr lang="en-US" altLang="en-US" dirty="0"/>
              <a:t>design</a:t>
            </a:r>
          </a:p>
          <a:p>
            <a:pPr lvl="1"/>
            <a:r>
              <a:rPr lang="en-US" altLang="en-US" dirty="0"/>
              <a:t>particular industries</a:t>
            </a:r>
          </a:p>
          <a:p>
            <a:pPr lvl="2"/>
            <a:r>
              <a:rPr lang="en-US" altLang="en-US" dirty="0"/>
              <a:t>telecom</a:t>
            </a:r>
          </a:p>
          <a:p>
            <a:pPr lvl="2"/>
            <a:r>
              <a:rPr lang="en-US" altLang="en-US" dirty="0"/>
              <a:t>banking</a:t>
            </a:r>
          </a:p>
          <a:p>
            <a:pPr lvl="2"/>
            <a:r>
              <a:rPr lang="en-US" altLang="en-US" dirty="0"/>
              <a:t>accounting</a:t>
            </a:r>
          </a:p>
          <a:p>
            <a:pPr lvl="2"/>
            <a:r>
              <a:rPr lang="en-US" altLang="en-US" dirty="0"/>
              <a:t>medical</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10</a:t>
            </a:fld>
            <a:r>
              <a:rPr lang="en-CA" dirty="0"/>
              <a:t> </a:t>
            </a:r>
          </a:p>
        </p:txBody>
      </p:sp>
    </p:spTree>
    <p:extLst>
      <p:ext uri="{BB962C8B-B14F-4D97-AF65-F5344CB8AC3E}">
        <p14:creationId xmlns:p14="http://schemas.microsoft.com/office/powerpoint/2010/main" xmlns="" val="383029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patterns community</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hlinkClick r:id="rId2"/>
              </a:rPr>
              <a:t>http://hillside.net/patterns/</a:t>
            </a:r>
            <a:endParaRPr lang="en-US" altLang="en-US" dirty="0"/>
          </a:p>
          <a:p>
            <a:endParaRPr lang="en-US" altLang="en-US" sz="1800" dirty="0"/>
          </a:p>
          <a:p>
            <a:r>
              <a:rPr lang="en-US" altLang="en-US" dirty="0"/>
              <a:t>This web site includes </a:t>
            </a:r>
          </a:p>
          <a:p>
            <a:pPr lvl="1"/>
            <a:r>
              <a:rPr lang="en-US" altLang="en-US" dirty="0"/>
              <a:t>tutorials about patterns</a:t>
            </a:r>
          </a:p>
          <a:p>
            <a:pPr lvl="1"/>
            <a:r>
              <a:rPr lang="en-US" altLang="en-US" dirty="0"/>
              <a:t>references to email groups for patterns</a:t>
            </a:r>
          </a:p>
          <a:p>
            <a:pPr lvl="1"/>
            <a:r>
              <a:rPr lang="en-US" altLang="en-US" dirty="0"/>
              <a:t>references to people and companies active in the patterns community</a:t>
            </a:r>
          </a:p>
          <a:p>
            <a:pPr lvl="1"/>
            <a:endParaRPr lang="en-US" altLang="en-US" dirty="0"/>
          </a:p>
          <a:p>
            <a:r>
              <a:rPr lang="en-US" altLang="en-US" dirty="0"/>
              <a:t>Good starting point with excellent references</a:t>
            </a:r>
          </a:p>
          <a:p>
            <a:r>
              <a:rPr lang="en-US" altLang="en-US" sz="1800" dirty="0">
                <a:hlinkClick r:id="rId3"/>
              </a:rPr>
              <a:t>http://en.wikipedia.org/wiki/Design_pattern_%28computer_science%29</a:t>
            </a:r>
            <a:endParaRPr lang="en-US" altLang="en-US" sz="1800" dirty="0"/>
          </a:p>
          <a:p>
            <a:endParaRPr lang="en-US" altLang="en-US" sz="1800" dirty="0"/>
          </a:p>
          <a:p>
            <a:endParaRPr lang="en-US" altLang="en-US" sz="1800"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11</a:t>
            </a:fld>
            <a:r>
              <a:rPr lang="en-CA" dirty="0"/>
              <a:t> </a:t>
            </a:r>
          </a:p>
        </p:txBody>
      </p:sp>
    </p:spTree>
    <p:extLst>
      <p:ext uri="{BB962C8B-B14F-4D97-AF65-F5344CB8AC3E}">
        <p14:creationId xmlns:p14="http://schemas.microsoft.com/office/powerpoint/2010/main" xmlns="" val="312691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12</a:t>
            </a:fld>
            <a:r>
              <a:rPr lang="en-CA" dirty="0"/>
              <a:t> </a:t>
            </a:r>
          </a:p>
        </p:txBody>
      </p:sp>
      <p:sp>
        <p:nvSpPr>
          <p:cNvPr id="8" name="Rectangle 2">
            <a:extLst>
              <a:ext uri="{FF2B5EF4-FFF2-40B4-BE49-F238E27FC236}">
                <a16:creationId xmlns:a16="http://schemas.microsoft.com/office/drawing/2014/main" xmlns="" id="{FE649F28-6A30-4E4C-A8DE-688A70DC4109}"/>
              </a:ext>
            </a:extLst>
          </p:cNvPr>
          <p:cNvSpPr>
            <a:spLocks noGrp="1" noChangeArrowheads="1"/>
          </p:cNvSpPr>
          <p:nvPr>
            <p:ph idx="1"/>
          </p:nvPr>
        </p:nvSpPr>
        <p:spPr>
          <a:xfrm>
            <a:off x="641350" y="1168400"/>
            <a:ext cx="10515600" cy="5026025"/>
          </a:xfrm>
          <a:noFill/>
          <a:ln/>
        </p:spPr>
        <p:txBody>
          <a:bodyPr lIns="92075" tIns="46038" rIns="92075" bIns="46038">
            <a:normAutofit lnSpcReduction="10000"/>
          </a:bodyPr>
          <a:lstStyle/>
          <a:p>
            <a:r>
              <a:rPr lang="en-US" altLang="en-US" sz="3600" dirty="0"/>
              <a:t>Intro to the pattern </a:t>
            </a:r>
            <a:r>
              <a:rPr lang="en-US" altLang="en-US" sz="8800" dirty="0">
                <a:solidFill>
                  <a:srgbClr val="FF5050"/>
                </a:solidFill>
              </a:rPr>
              <a:t>Catalog</a:t>
            </a:r>
            <a:br>
              <a:rPr lang="en-US" altLang="en-US" sz="8800" dirty="0">
                <a:solidFill>
                  <a:srgbClr val="FF5050"/>
                </a:solidFill>
              </a:rPr>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from “</a:t>
            </a:r>
            <a:r>
              <a:rPr lang="en-US" altLang="en-US" sz="2000" dirty="0">
                <a:solidFill>
                  <a:srgbClr val="FB9353"/>
                </a:solidFill>
              </a:rPr>
              <a:t>Design Patterns : Elements of Reusable Object Oriented Software</a:t>
            </a:r>
            <a:r>
              <a:rPr lang="en-US" altLang="en-US" sz="2000" dirty="0"/>
              <a:t>”</a:t>
            </a:r>
            <a:br>
              <a:rPr lang="en-US" altLang="en-US" sz="2000" dirty="0"/>
            </a:br>
            <a:r>
              <a:rPr lang="en-US" altLang="en-US" sz="2000" dirty="0"/>
              <a:t>also known as the GOF book</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by Gamma, Helm, Johnson, </a:t>
            </a:r>
            <a:r>
              <a:rPr lang="en-US" altLang="en-US" sz="2000" dirty="0" err="1"/>
              <a:t>Vlissides</a:t>
            </a:r>
            <a:r>
              <a:rPr lang="en-US" altLang="en-US" sz="2000" dirty="0"/>
              <a:t> </a:t>
            </a:r>
            <a:br>
              <a:rPr lang="en-US" altLang="en-US" sz="2000" dirty="0"/>
            </a:br>
            <a:r>
              <a:rPr lang="en-US" altLang="en-US" sz="2000" dirty="0"/>
              <a:t> </a:t>
            </a:r>
            <a:br>
              <a:rPr lang="en-US" altLang="en-US" sz="2000" dirty="0"/>
            </a:br>
            <a:r>
              <a:rPr lang="en-US" altLang="en-US" sz="2000" dirty="0"/>
              <a:t>also known as the </a:t>
            </a:r>
            <a:r>
              <a:rPr lang="en-US" altLang="en-US" sz="2800" dirty="0">
                <a:solidFill>
                  <a:srgbClr val="FF5050"/>
                </a:solidFill>
              </a:rPr>
              <a:t>Gang of Four  </a:t>
            </a:r>
            <a:br>
              <a:rPr lang="en-US" altLang="en-US" sz="2800" dirty="0">
                <a:solidFill>
                  <a:srgbClr val="FF5050"/>
                </a:solidFill>
              </a:rPr>
            </a:br>
            <a:r>
              <a:rPr lang="en-US" altLang="en-US" sz="2800" dirty="0">
                <a:solidFill>
                  <a:srgbClr val="FF5050"/>
                </a:solidFill>
              </a:rPr>
              <a:t/>
            </a:r>
            <a:br>
              <a:rPr lang="en-US" altLang="en-US" sz="2800" dirty="0">
                <a:solidFill>
                  <a:srgbClr val="FF5050"/>
                </a:solidFill>
              </a:rPr>
            </a:br>
            <a:r>
              <a:rPr lang="en-US" altLang="en-US" sz="2800" dirty="0">
                <a:solidFill>
                  <a:srgbClr val="FF5050"/>
                </a:solidFill>
              </a:rPr>
              <a:t>( </a:t>
            </a:r>
            <a:r>
              <a:rPr lang="en-US" altLang="en-US" sz="2000" dirty="0"/>
              <a:t>not to be confused with the </a:t>
            </a:r>
            <a:r>
              <a:rPr lang="en-US" altLang="en-US" sz="2000" dirty="0">
                <a:solidFill>
                  <a:srgbClr val="FF5050"/>
                </a:solidFill>
              </a:rPr>
              <a:t>Gang of Three</a:t>
            </a:r>
            <a:r>
              <a:rPr lang="en-US" altLang="en-US" sz="2000" dirty="0"/>
              <a:t>  … the UML people,  </a:t>
            </a:r>
            <a:r>
              <a:rPr lang="en-US" altLang="en-US" sz="2000" dirty="0" err="1"/>
              <a:t>Booch</a:t>
            </a:r>
            <a:r>
              <a:rPr lang="en-US" altLang="en-US" sz="2000" dirty="0"/>
              <a:t>,  Jacobson and Rumbaugh</a:t>
            </a:r>
            <a:r>
              <a:rPr lang="en-US" altLang="en-US" sz="2800" dirty="0">
                <a:solidFill>
                  <a:srgbClr val="FF5050"/>
                </a:solidFill>
              </a:rPr>
              <a:t> )</a:t>
            </a:r>
            <a:endParaRPr lang="en-US" altLang="en-US" sz="3600" dirty="0"/>
          </a:p>
        </p:txBody>
      </p:sp>
      <p:pic>
        <p:nvPicPr>
          <p:cNvPr id="9" name="Picture 6">
            <a:extLst>
              <a:ext uri="{FF2B5EF4-FFF2-40B4-BE49-F238E27FC236}">
                <a16:creationId xmlns:a16="http://schemas.microsoft.com/office/drawing/2014/main" xmlns="" id="{3A8C8421-E85A-4ADB-B502-7FCAEF961CA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328150" y="1356852"/>
            <a:ext cx="2025650" cy="2609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25179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Up next</a:t>
            </a:r>
            <a:endParaRPr lang="en-CA" dirty="0"/>
          </a:p>
        </p:txBody>
      </p:sp>
      <p:sp>
        <p:nvSpPr>
          <p:cNvPr id="3" name="Content Placeholder 2"/>
          <p:cNvSpPr>
            <a:spLocks noGrp="1"/>
          </p:cNvSpPr>
          <p:nvPr>
            <p:ph idx="1"/>
          </p:nvPr>
        </p:nvSpPr>
        <p:spPr>
          <a:xfrm>
            <a:off x="640874" y="1168401"/>
            <a:ext cx="10515600" cy="5025922"/>
          </a:xfrm>
        </p:spPr>
        <p:txBody>
          <a:bodyPr>
            <a:normAutofit lnSpcReduction="10000"/>
          </a:bodyPr>
          <a:lstStyle/>
          <a:p>
            <a:pPr>
              <a:lnSpc>
                <a:spcPct val="90000"/>
              </a:lnSpc>
            </a:pPr>
            <a:endParaRPr lang="en-US" altLang="en-US" dirty="0"/>
          </a:p>
          <a:p>
            <a:pPr>
              <a:lnSpc>
                <a:spcPct val="90000"/>
              </a:lnSpc>
            </a:pPr>
            <a:r>
              <a:rPr lang="en-US" altLang="en-US" dirty="0"/>
              <a:t>Categories of Patterns </a:t>
            </a:r>
          </a:p>
          <a:p>
            <a:pPr lvl="1">
              <a:lnSpc>
                <a:spcPct val="90000"/>
              </a:lnSpc>
            </a:pPr>
            <a:endParaRPr lang="en-US" altLang="en-US" dirty="0"/>
          </a:p>
          <a:p>
            <a:pPr lvl="1">
              <a:lnSpc>
                <a:spcPct val="90000"/>
              </a:lnSpc>
            </a:pPr>
            <a:r>
              <a:rPr lang="en-US" altLang="en-US" dirty="0"/>
              <a:t>creational</a:t>
            </a:r>
          </a:p>
          <a:p>
            <a:pPr lvl="1">
              <a:lnSpc>
                <a:spcPct val="90000"/>
              </a:lnSpc>
            </a:pPr>
            <a:r>
              <a:rPr lang="en-US" altLang="en-US" dirty="0"/>
              <a:t>structural</a:t>
            </a:r>
          </a:p>
          <a:p>
            <a:pPr lvl="1">
              <a:lnSpc>
                <a:spcPct val="90000"/>
              </a:lnSpc>
            </a:pPr>
            <a:r>
              <a:rPr lang="en-US" altLang="en-US" dirty="0"/>
              <a:t>behavioral</a:t>
            </a:r>
          </a:p>
          <a:p>
            <a:pPr>
              <a:lnSpc>
                <a:spcPct val="90000"/>
              </a:lnSpc>
            </a:pPr>
            <a:endParaRPr lang="en-US" altLang="en-US" dirty="0"/>
          </a:p>
          <a:p>
            <a:pPr>
              <a:lnSpc>
                <a:spcPct val="90000"/>
              </a:lnSpc>
            </a:pPr>
            <a:endParaRPr lang="en-US" altLang="en-US" dirty="0"/>
          </a:p>
          <a:p>
            <a:pPr>
              <a:lnSpc>
                <a:spcPct val="90000"/>
              </a:lnSpc>
            </a:pPr>
            <a:r>
              <a:rPr lang="en-US" altLang="en-US" dirty="0"/>
              <a:t>Brief description of the patterns</a:t>
            </a:r>
          </a:p>
          <a:p>
            <a:pPr>
              <a:lnSpc>
                <a:spcPct val="90000"/>
              </a:lnSpc>
            </a:pPr>
            <a:endParaRPr lang="en-US" altLang="en-US" dirty="0"/>
          </a:p>
          <a:p>
            <a:pPr>
              <a:lnSpc>
                <a:spcPct val="90000"/>
              </a:lnSpc>
            </a:pPr>
            <a:r>
              <a:rPr lang="en-US" altLang="en-US" dirty="0"/>
              <a:t>Format of design pattern description</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13</a:t>
            </a:fld>
            <a:r>
              <a:rPr lang="en-CA" dirty="0"/>
              <a:t> </a:t>
            </a:r>
          </a:p>
        </p:txBody>
      </p:sp>
    </p:spTree>
    <p:extLst>
      <p:ext uri="{BB962C8B-B14F-4D97-AF65-F5344CB8AC3E}">
        <p14:creationId xmlns:p14="http://schemas.microsoft.com/office/powerpoint/2010/main" xmlns="" val="3064902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Categories of Patterns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Creational</a:t>
            </a:r>
          </a:p>
          <a:p>
            <a:pPr lvl="1"/>
            <a:r>
              <a:rPr lang="en-US" altLang="en-US" dirty="0"/>
              <a:t>abstract the instantiation process</a:t>
            </a:r>
          </a:p>
          <a:p>
            <a:pPr lvl="1"/>
            <a:endParaRPr lang="en-US" altLang="en-US" dirty="0"/>
          </a:p>
          <a:p>
            <a:r>
              <a:rPr lang="en-US" altLang="en-US" dirty="0"/>
              <a:t>Structural</a:t>
            </a:r>
          </a:p>
          <a:p>
            <a:pPr lvl="1"/>
            <a:r>
              <a:rPr lang="en-US" altLang="en-US" dirty="0"/>
              <a:t>describe ways to compose classes or objects to form larger structures</a:t>
            </a:r>
          </a:p>
          <a:p>
            <a:endParaRPr lang="en-US" altLang="en-US" dirty="0"/>
          </a:p>
          <a:p>
            <a:r>
              <a:rPr lang="en-US" altLang="en-US" dirty="0"/>
              <a:t>Behavioral</a:t>
            </a:r>
          </a:p>
          <a:p>
            <a:pPr lvl="1"/>
            <a:r>
              <a:rPr lang="en-US" altLang="en-US" dirty="0"/>
              <a:t>concerned with algorithms and assignment of responsibility</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14</a:t>
            </a:fld>
            <a:r>
              <a:rPr lang="en-CA" dirty="0"/>
              <a:t> </a:t>
            </a:r>
          </a:p>
        </p:txBody>
      </p:sp>
    </p:spTree>
    <p:extLst>
      <p:ext uri="{BB962C8B-B14F-4D97-AF65-F5344CB8AC3E}">
        <p14:creationId xmlns:p14="http://schemas.microsoft.com/office/powerpoint/2010/main" xmlns="" val="4198276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Creational Patterns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Make a system independent of how objects are created, composed, and represented</a:t>
            </a:r>
          </a:p>
          <a:p>
            <a:pPr lvl="1"/>
            <a:r>
              <a:rPr lang="en-US" altLang="en-US" dirty="0"/>
              <a:t>encapsulate knowledge about which concrete classes are used by the system</a:t>
            </a:r>
          </a:p>
          <a:p>
            <a:pPr lvl="1"/>
            <a:r>
              <a:rPr lang="en-US" altLang="en-US" dirty="0"/>
              <a:t>hide how instances of these classes are created and put together</a:t>
            </a:r>
          </a:p>
          <a:p>
            <a:endParaRPr lang="en-US" altLang="en-US" dirty="0"/>
          </a:p>
          <a:p>
            <a:r>
              <a:rPr lang="en-US" altLang="en-US" dirty="0"/>
              <a:t>Give you a lot of flexibility in what gets created, who creates it, how it gets created, and when it gets created</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15</a:t>
            </a:fld>
            <a:r>
              <a:rPr lang="en-CA" dirty="0"/>
              <a:t> </a:t>
            </a:r>
          </a:p>
        </p:txBody>
      </p:sp>
    </p:spTree>
    <p:extLst>
      <p:ext uri="{BB962C8B-B14F-4D97-AF65-F5344CB8AC3E}">
        <p14:creationId xmlns:p14="http://schemas.microsoft.com/office/powerpoint/2010/main" xmlns="" val="677536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Creational Patterns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A Class creational pattern uses inheritance to vary the class that is instantiated (using a method)</a:t>
            </a:r>
          </a:p>
          <a:p>
            <a:pPr lvl="1"/>
            <a:r>
              <a:rPr lang="en-US" altLang="en-US" dirty="0"/>
              <a:t>Factory Method</a:t>
            </a:r>
          </a:p>
          <a:p>
            <a:pPr lvl="2"/>
            <a:r>
              <a:rPr lang="en-US" altLang="en-US" dirty="0"/>
              <a:t>An interface method implemented in a child class</a:t>
            </a:r>
          </a:p>
          <a:p>
            <a:pPr lvl="2"/>
            <a:r>
              <a:rPr lang="en-US" altLang="en-US" dirty="0"/>
              <a:t>Derived class that might override behaviour</a:t>
            </a:r>
          </a:p>
          <a:p>
            <a:r>
              <a:rPr lang="en-US" altLang="en-US" dirty="0"/>
              <a:t>An Object creational pattern delegates instantiation to another object</a:t>
            </a:r>
          </a:p>
          <a:p>
            <a:pPr lvl="1"/>
            <a:r>
              <a:rPr lang="en-US" altLang="en-US" dirty="0"/>
              <a:t>Abstract Factory</a:t>
            </a:r>
          </a:p>
          <a:p>
            <a:pPr lvl="2"/>
            <a:r>
              <a:rPr lang="en-US" altLang="en-US" dirty="0"/>
              <a:t>Provides a method to create a family of objects</a:t>
            </a:r>
          </a:p>
          <a:p>
            <a:pPr lvl="1"/>
            <a:r>
              <a:rPr lang="en-US" altLang="en-US" dirty="0"/>
              <a:t>Builder</a:t>
            </a:r>
          </a:p>
          <a:p>
            <a:pPr lvl="1"/>
            <a:r>
              <a:rPr lang="en-US" altLang="en-US" dirty="0"/>
              <a:t>Prototype</a:t>
            </a:r>
          </a:p>
          <a:p>
            <a:pPr lvl="1"/>
            <a:r>
              <a:rPr lang="en-US" altLang="en-US" dirty="0"/>
              <a:t>Singleton</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16</a:t>
            </a:fld>
            <a:r>
              <a:rPr lang="en-CA" dirty="0"/>
              <a:t> </a:t>
            </a:r>
          </a:p>
        </p:txBody>
      </p:sp>
    </p:spTree>
    <p:extLst>
      <p:ext uri="{BB962C8B-B14F-4D97-AF65-F5344CB8AC3E}">
        <p14:creationId xmlns:p14="http://schemas.microsoft.com/office/powerpoint/2010/main" xmlns="" val="668752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Structural Patterns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sz="2400" dirty="0"/>
              <a:t>Combine independently developed classes</a:t>
            </a:r>
          </a:p>
          <a:p>
            <a:endParaRPr lang="en-US" altLang="en-US" sz="2400" dirty="0"/>
          </a:p>
          <a:p>
            <a:r>
              <a:rPr lang="en-US" altLang="en-US" sz="2400" dirty="0"/>
              <a:t>Make one interface conform to another</a:t>
            </a:r>
          </a:p>
          <a:p>
            <a:endParaRPr lang="en-US" altLang="en-US" sz="2400" dirty="0"/>
          </a:p>
          <a:p>
            <a:r>
              <a:rPr lang="en-US" altLang="en-US" sz="2400" dirty="0"/>
              <a:t>Change the composition of objects at run-time</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17</a:t>
            </a:fld>
            <a:r>
              <a:rPr lang="en-CA" dirty="0"/>
              <a:t> </a:t>
            </a:r>
          </a:p>
        </p:txBody>
      </p:sp>
    </p:spTree>
    <p:extLst>
      <p:ext uri="{BB962C8B-B14F-4D97-AF65-F5344CB8AC3E}">
        <p14:creationId xmlns:p14="http://schemas.microsoft.com/office/powerpoint/2010/main" xmlns="" val="132232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Structural Patterns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A Class structural pattern uses inheritance to compose interfaces or implementations</a:t>
            </a:r>
          </a:p>
          <a:p>
            <a:pPr lvl="1"/>
            <a:r>
              <a:rPr lang="en-US" altLang="en-US" dirty="0"/>
              <a:t>Adapter (class)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18</a:t>
            </a:fld>
            <a:r>
              <a:rPr lang="en-CA" dirty="0"/>
              <a:t> </a:t>
            </a:r>
          </a:p>
        </p:txBody>
      </p:sp>
    </p:spTree>
    <p:extLst>
      <p:ext uri="{BB962C8B-B14F-4D97-AF65-F5344CB8AC3E}">
        <p14:creationId xmlns:p14="http://schemas.microsoft.com/office/powerpoint/2010/main" xmlns="" val="2778576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Structural Patterns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An Object structural pattern describes ways to compose objects to realize new functionality</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19</a:t>
            </a:fld>
            <a:r>
              <a:rPr lang="en-CA" dirty="0"/>
              <a:t> </a:t>
            </a:r>
          </a:p>
        </p:txBody>
      </p:sp>
      <p:sp>
        <p:nvSpPr>
          <p:cNvPr id="7" name="Rectangle 4">
            <a:extLst>
              <a:ext uri="{FF2B5EF4-FFF2-40B4-BE49-F238E27FC236}">
                <a16:creationId xmlns:a16="http://schemas.microsoft.com/office/drawing/2014/main" xmlns="" id="{8E309560-23E8-4E48-A6C9-0E7BA80256A3}"/>
              </a:ext>
            </a:extLst>
          </p:cNvPr>
          <p:cNvSpPr>
            <a:spLocks noChangeArrowheads="1"/>
          </p:cNvSpPr>
          <p:nvPr/>
        </p:nvSpPr>
        <p:spPr bwMode="auto">
          <a:xfrm>
            <a:off x="2438400" y="2861137"/>
            <a:ext cx="3475038" cy="25511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lvl="1" eaLnBrk="0" hangingPunct="0"/>
            <a:r>
              <a:rPr lang="en-US" altLang="en-US" sz="2400" dirty="0">
                <a:latin typeface="Times New Roman" panose="02020603050405020304" pitchFamily="18" charset="0"/>
              </a:rPr>
              <a:t>Adapter (object)</a:t>
            </a:r>
          </a:p>
          <a:p>
            <a:pPr lvl="1" eaLnBrk="0" hangingPunct="0"/>
            <a:r>
              <a:rPr lang="en-US" altLang="en-US" sz="2400" dirty="0">
                <a:latin typeface="Times New Roman" panose="02020603050405020304" pitchFamily="18" charset="0"/>
              </a:rPr>
              <a:t>Bridge</a:t>
            </a:r>
          </a:p>
          <a:p>
            <a:pPr lvl="1" eaLnBrk="0" hangingPunct="0"/>
            <a:r>
              <a:rPr lang="en-US" altLang="en-US" sz="2400" dirty="0">
                <a:latin typeface="Times New Roman" panose="02020603050405020304" pitchFamily="18" charset="0"/>
              </a:rPr>
              <a:t>Composite</a:t>
            </a:r>
          </a:p>
          <a:p>
            <a:pPr lvl="1" eaLnBrk="0" hangingPunct="0"/>
            <a:r>
              <a:rPr lang="en-US" altLang="en-US" sz="2400" dirty="0">
                <a:latin typeface="Times New Roman" panose="02020603050405020304" pitchFamily="18" charset="0"/>
              </a:rPr>
              <a:t>Decorator</a:t>
            </a:r>
          </a:p>
        </p:txBody>
      </p:sp>
      <p:sp>
        <p:nvSpPr>
          <p:cNvPr id="8" name="Rectangle 5">
            <a:extLst>
              <a:ext uri="{FF2B5EF4-FFF2-40B4-BE49-F238E27FC236}">
                <a16:creationId xmlns:a16="http://schemas.microsoft.com/office/drawing/2014/main" xmlns="" id="{4E4BF54C-ADD9-47C7-92CC-62D34BF668AF}"/>
              </a:ext>
            </a:extLst>
          </p:cNvPr>
          <p:cNvSpPr>
            <a:spLocks noChangeArrowheads="1"/>
          </p:cNvSpPr>
          <p:nvPr/>
        </p:nvSpPr>
        <p:spPr bwMode="auto">
          <a:xfrm>
            <a:off x="6172200" y="2859549"/>
            <a:ext cx="3475038" cy="25511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lvl="1" eaLnBrk="0" hangingPunct="0"/>
            <a:r>
              <a:rPr lang="en-US" altLang="en-US" sz="2400" dirty="0">
                <a:latin typeface="Times New Roman" panose="02020603050405020304" pitchFamily="18" charset="0"/>
              </a:rPr>
              <a:t>Façade</a:t>
            </a:r>
          </a:p>
          <a:p>
            <a:pPr lvl="1" eaLnBrk="0" hangingPunct="0"/>
            <a:r>
              <a:rPr lang="en-US" altLang="en-US" sz="2400" dirty="0">
                <a:latin typeface="Times New Roman" panose="02020603050405020304" pitchFamily="18" charset="0"/>
              </a:rPr>
              <a:t>Flyweight</a:t>
            </a:r>
          </a:p>
          <a:p>
            <a:pPr lvl="1" eaLnBrk="0" hangingPunct="0"/>
            <a:r>
              <a:rPr lang="en-US" altLang="en-US" sz="2400" dirty="0">
                <a:latin typeface="Times New Roman" panose="02020603050405020304" pitchFamily="18" charset="0"/>
              </a:rPr>
              <a:t>Proxy</a:t>
            </a:r>
          </a:p>
        </p:txBody>
      </p:sp>
    </p:spTree>
    <p:extLst>
      <p:ext uri="{BB962C8B-B14F-4D97-AF65-F5344CB8AC3E}">
        <p14:creationId xmlns:p14="http://schemas.microsoft.com/office/powerpoint/2010/main" xmlns="" val="3963229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patterns?</a:t>
            </a:r>
            <a:endParaRPr lang="en-CA" dirty="0"/>
          </a:p>
        </p:txBody>
      </p:sp>
      <p:sp>
        <p:nvSpPr>
          <p:cNvPr id="3" name="Content Placeholder 2"/>
          <p:cNvSpPr>
            <a:spLocks noGrp="1"/>
          </p:cNvSpPr>
          <p:nvPr>
            <p:ph idx="1"/>
          </p:nvPr>
        </p:nvSpPr>
        <p:spPr>
          <a:xfrm>
            <a:off x="640874" y="1168401"/>
            <a:ext cx="10515600" cy="4399753"/>
          </a:xfrm>
        </p:spPr>
        <p:txBody>
          <a:bodyPr>
            <a:normAutofit/>
          </a:bodyPr>
          <a:lstStyle/>
          <a:p>
            <a:r>
              <a:rPr lang="en-US" altLang="en-US" dirty="0"/>
              <a:t>Patterns have been used for centuries in many industries</a:t>
            </a:r>
          </a:p>
          <a:p>
            <a:pPr lvl="1"/>
            <a:r>
              <a:rPr lang="en-US" altLang="en-US" dirty="0"/>
              <a:t>designing clothing</a:t>
            </a:r>
          </a:p>
          <a:p>
            <a:pPr lvl="1"/>
            <a:r>
              <a:rPr lang="en-US" altLang="en-US" dirty="0"/>
              <a:t>designing buildings</a:t>
            </a:r>
          </a:p>
          <a:p>
            <a:pPr lvl="1"/>
            <a:r>
              <a:rPr lang="en-US" altLang="en-US" dirty="0"/>
              <a:t>designing cities</a:t>
            </a:r>
          </a:p>
          <a:p>
            <a:endParaRPr lang="en-US" altLang="en-US" dirty="0"/>
          </a:p>
          <a:p>
            <a:r>
              <a:rPr lang="en-US" altLang="en-US" dirty="0"/>
              <a:t>You can solve a problem once, then provide the solution as a pattern that others can apply to solve the same problem over and over</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a:t>
            </a:fld>
            <a:r>
              <a:rPr lang="en-CA" dirty="0"/>
              <a:t> </a:t>
            </a:r>
          </a:p>
        </p:txBody>
      </p:sp>
    </p:spTree>
    <p:extLst>
      <p:ext uri="{BB962C8B-B14F-4D97-AF65-F5344CB8AC3E}">
        <p14:creationId xmlns:p14="http://schemas.microsoft.com/office/powerpoint/2010/main" xmlns="" val="51204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Behavioral Patterns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Describe patterns of classes and objects, and the communication between them</a:t>
            </a:r>
          </a:p>
          <a:p>
            <a:endParaRPr lang="en-US" altLang="en-US" dirty="0"/>
          </a:p>
          <a:p>
            <a:endParaRPr lang="en-US" altLang="en-US" dirty="0"/>
          </a:p>
          <a:p>
            <a:r>
              <a:rPr lang="en-US" altLang="en-US" dirty="0"/>
              <a:t>Encapsulate complex flows of control</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20</a:t>
            </a:fld>
            <a:r>
              <a:rPr lang="en-CA" dirty="0"/>
              <a:t> </a:t>
            </a:r>
          </a:p>
        </p:txBody>
      </p:sp>
    </p:spTree>
    <p:extLst>
      <p:ext uri="{BB962C8B-B14F-4D97-AF65-F5344CB8AC3E}">
        <p14:creationId xmlns:p14="http://schemas.microsoft.com/office/powerpoint/2010/main" xmlns="" val="127963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Behavioral Patterns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A Class behavioral pattern uses inheritance to distribute behavior between classes</a:t>
            </a:r>
          </a:p>
          <a:p>
            <a:pPr lvl="1"/>
            <a:endParaRPr lang="en-US" altLang="en-US" dirty="0"/>
          </a:p>
          <a:p>
            <a:pPr lvl="1"/>
            <a:r>
              <a:rPr lang="en-US" altLang="en-US" dirty="0"/>
              <a:t>Interpreter</a:t>
            </a:r>
          </a:p>
          <a:p>
            <a:pPr lvl="1"/>
            <a:endParaRPr lang="en-US" altLang="en-US" dirty="0"/>
          </a:p>
          <a:p>
            <a:pPr lvl="1"/>
            <a:r>
              <a:rPr lang="en-US" altLang="en-US" dirty="0"/>
              <a:t>Template Method</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21</a:t>
            </a:fld>
            <a:r>
              <a:rPr lang="en-CA" dirty="0"/>
              <a:t> </a:t>
            </a:r>
          </a:p>
        </p:txBody>
      </p:sp>
    </p:spTree>
    <p:extLst>
      <p:ext uri="{BB962C8B-B14F-4D97-AF65-F5344CB8AC3E}">
        <p14:creationId xmlns:p14="http://schemas.microsoft.com/office/powerpoint/2010/main" xmlns="" val="2986053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Behavioral Patterns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An Object behavioral pattern uses object composition to distribute behavior between objects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22</a:t>
            </a:fld>
            <a:r>
              <a:rPr lang="en-CA" dirty="0"/>
              <a:t> </a:t>
            </a:r>
          </a:p>
        </p:txBody>
      </p:sp>
      <p:sp>
        <p:nvSpPr>
          <p:cNvPr id="7" name="Rectangle 4">
            <a:extLst>
              <a:ext uri="{FF2B5EF4-FFF2-40B4-BE49-F238E27FC236}">
                <a16:creationId xmlns:a16="http://schemas.microsoft.com/office/drawing/2014/main" xmlns="" id="{E41346CA-88A9-4D75-9C07-2E4496131BA5}"/>
              </a:ext>
            </a:extLst>
          </p:cNvPr>
          <p:cNvSpPr>
            <a:spLocks noChangeArrowheads="1"/>
          </p:cNvSpPr>
          <p:nvPr/>
        </p:nvSpPr>
        <p:spPr bwMode="auto">
          <a:xfrm>
            <a:off x="2381864" y="2835274"/>
            <a:ext cx="4295775" cy="28543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lvl="1" eaLnBrk="0" hangingPunct="0"/>
            <a:r>
              <a:rPr lang="en-US" altLang="en-US" sz="2400" dirty="0">
                <a:latin typeface="Times New Roman" panose="02020603050405020304" pitchFamily="18" charset="0"/>
              </a:rPr>
              <a:t>Chain of Responsibility</a:t>
            </a:r>
          </a:p>
          <a:p>
            <a:pPr lvl="1" eaLnBrk="0" hangingPunct="0"/>
            <a:r>
              <a:rPr lang="en-US" altLang="en-US" sz="2400" dirty="0">
                <a:latin typeface="Times New Roman" panose="02020603050405020304" pitchFamily="18" charset="0"/>
              </a:rPr>
              <a:t>Command</a:t>
            </a:r>
          </a:p>
          <a:p>
            <a:pPr lvl="1" eaLnBrk="0" hangingPunct="0"/>
            <a:r>
              <a:rPr lang="en-US" altLang="en-US" sz="2400" dirty="0">
                <a:latin typeface="Times New Roman" panose="02020603050405020304" pitchFamily="18" charset="0"/>
              </a:rPr>
              <a:t>Iterator</a:t>
            </a:r>
          </a:p>
          <a:p>
            <a:pPr lvl="1" eaLnBrk="0" hangingPunct="0"/>
            <a:r>
              <a:rPr lang="en-US" altLang="en-US" sz="2400" dirty="0">
                <a:latin typeface="Times New Roman" panose="02020603050405020304" pitchFamily="18" charset="0"/>
              </a:rPr>
              <a:t>Mediator</a:t>
            </a:r>
          </a:p>
          <a:p>
            <a:pPr lvl="1" eaLnBrk="0" hangingPunct="0"/>
            <a:r>
              <a:rPr lang="en-US" altLang="en-US" sz="2400" dirty="0">
                <a:latin typeface="Times New Roman" panose="02020603050405020304" pitchFamily="18" charset="0"/>
              </a:rPr>
              <a:t>Memento</a:t>
            </a:r>
          </a:p>
        </p:txBody>
      </p:sp>
      <p:sp>
        <p:nvSpPr>
          <p:cNvPr id="8" name="Rectangle 5">
            <a:extLst>
              <a:ext uri="{FF2B5EF4-FFF2-40B4-BE49-F238E27FC236}">
                <a16:creationId xmlns:a16="http://schemas.microsoft.com/office/drawing/2014/main" xmlns="" id="{40EBF1BF-F7FE-4DC4-B9DE-FAC9EF69D804}"/>
              </a:ext>
            </a:extLst>
          </p:cNvPr>
          <p:cNvSpPr>
            <a:spLocks noChangeArrowheads="1"/>
          </p:cNvSpPr>
          <p:nvPr/>
        </p:nvSpPr>
        <p:spPr bwMode="auto">
          <a:xfrm>
            <a:off x="6649064" y="2835274"/>
            <a:ext cx="2820988" cy="26908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lvl="1" eaLnBrk="0" hangingPunct="0"/>
            <a:r>
              <a:rPr lang="en-US" altLang="en-US" sz="2400">
                <a:latin typeface="Times New Roman" panose="02020603050405020304" pitchFamily="18" charset="0"/>
              </a:rPr>
              <a:t>Observer</a:t>
            </a:r>
          </a:p>
          <a:p>
            <a:pPr lvl="1" eaLnBrk="0" hangingPunct="0"/>
            <a:r>
              <a:rPr lang="en-US" altLang="en-US" sz="2400">
                <a:latin typeface="Times New Roman" panose="02020603050405020304" pitchFamily="18" charset="0"/>
              </a:rPr>
              <a:t>State</a:t>
            </a:r>
          </a:p>
          <a:p>
            <a:pPr lvl="1" eaLnBrk="0" hangingPunct="0"/>
            <a:r>
              <a:rPr lang="en-US" altLang="en-US" sz="2400">
                <a:latin typeface="Times New Roman" panose="02020603050405020304" pitchFamily="18" charset="0"/>
              </a:rPr>
              <a:t>Strategy</a:t>
            </a:r>
          </a:p>
          <a:p>
            <a:pPr lvl="1" eaLnBrk="0" hangingPunct="0"/>
            <a:r>
              <a:rPr lang="en-US" altLang="en-US" sz="2400">
                <a:latin typeface="Times New Roman" panose="02020603050405020304" pitchFamily="18" charset="0"/>
              </a:rPr>
              <a:t>Visitor</a:t>
            </a:r>
          </a:p>
        </p:txBody>
      </p:sp>
    </p:spTree>
    <p:extLst>
      <p:ext uri="{BB962C8B-B14F-4D97-AF65-F5344CB8AC3E}">
        <p14:creationId xmlns:p14="http://schemas.microsoft.com/office/powerpoint/2010/main" xmlns="" val="16019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Creational Class pattern</a:t>
            </a:r>
          </a:p>
          <a:p>
            <a:pPr lvl="1"/>
            <a:r>
              <a:rPr lang="en-US" altLang="en-US" b="1" dirty="0"/>
              <a:t>Factory Method - </a:t>
            </a:r>
            <a:r>
              <a:rPr lang="en-US" altLang="en-US" dirty="0"/>
              <a:t>Defines an interface for creating an object, but lets subclasses decide which class to instantiate.  Lets a class defer instantiation to subclasses.</a:t>
            </a:r>
          </a:p>
          <a:p>
            <a:endParaRPr lang="en-US" altLang="en-US" dirty="0"/>
          </a:p>
          <a:p>
            <a:r>
              <a:rPr lang="en-US" altLang="en-US" dirty="0"/>
              <a:t>Creational Object patterns</a:t>
            </a:r>
          </a:p>
          <a:p>
            <a:pPr lvl="1"/>
            <a:r>
              <a:rPr lang="en-US" altLang="en-US" b="1" dirty="0"/>
              <a:t>Abstract Factory - </a:t>
            </a:r>
            <a:r>
              <a:rPr lang="en-US" altLang="en-US" dirty="0"/>
              <a:t>Provides an interface for creating families of related or dependent objects without specifying their concrete classes.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23</a:t>
            </a:fld>
            <a:r>
              <a:rPr lang="en-CA" dirty="0"/>
              <a:t> </a:t>
            </a:r>
          </a:p>
        </p:txBody>
      </p:sp>
    </p:spTree>
    <p:extLst>
      <p:ext uri="{BB962C8B-B14F-4D97-AF65-F5344CB8AC3E}">
        <p14:creationId xmlns:p14="http://schemas.microsoft.com/office/powerpoint/2010/main" xmlns="" val="4281930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r>
              <a:rPr lang="en-US" altLang="en-US" sz="2800" b="1" dirty="0"/>
              <a:t>Builder - </a:t>
            </a:r>
            <a:r>
              <a:rPr lang="en-US" altLang="en-US" sz="2800" dirty="0"/>
              <a:t>Separates the construction of a complex object from its representation so that the same construction process can create different representations.</a:t>
            </a:r>
          </a:p>
          <a:p>
            <a:pPr lvl="1"/>
            <a:endParaRPr lang="en-US" altLang="en-US" sz="2800" dirty="0"/>
          </a:p>
          <a:p>
            <a:pPr lvl="1"/>
            <a:r>
              <a:rPr lang="en-US" altLang="en-US" sz="2800" b="1" dirty="0"/>
              <a:t>Prototype - </a:t>
            </a:r>
            <a:r>
              <a:rPr lang="en-US" altLang="en-US" sz="2800" dirty="0"/>
              <a:t>Specifies the kinds of objects to create using a prototypical instance, and creates new objects by copying this prototype.</a:t>
            </a:r>
          </a:p>
          <a:p>
            <a:pPr lvl="1"/>
            <a:endParaRPr lang="en-US" altLang="en-US" sz="2800" dirty="0"/>
          </a:p>
          <a:p>
            <a:pPr lvl="1"/>
            <a:r>
              <a:rPr lang="en-US" altLang="en-US" sz="2800" b="1" dirty="0"/>
              <a:t>Singleton - </a:t>
            </a:r>
            <a:r>
              <a:rPr lang="en-US" altLang="en-US" sz="2800" dirty="0"/>
              <a:t>Ensures a class has only one instance, and provides a global point of access to it.</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24</a:t>
            </a:fld>
            <a:r>
              <a:rPr lang="en-CA" dirty="0"/>
              <a:t> </a:t>
            </a:r>
          </a:p>
        </p:txBody>
      </p:sp>
    </p:spTree>
    <p:extLst>
      <p:ext uri="{BB962C8B-B14F-4D97-AF65-F5344CB8AC3E}">
        <p14:creationId xmlns:p14="http://schemas.microsoft.com/office/powerpoint/2010/main" xmlns="" val="3380951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Structural Class pattern</a:t>
            </a:r>
          </a:p>
          <a:p>
            <a:pPr lvl="1"/>
            <a:r>
              <a:rPr lang="en-US" altLang="en-US" b="1" dirty="0"/>
              <a:t>Adapter - </a:t>
            </a:r>
            <a:r>
              <a:rPr lang="en-US" altLang="en-US" dirty="0"/>
              <a:t>Converts the interface of a class into another interface clients expect. Lets classes work together that couldn’t otherwise because of incompatible interfaces.</a:t>
            </a:r>
          </a:p>
          <a:p>
            <a:endParaRPr lang="en-US" altLang="en-US" dirty="0"/>
          </a:p>
          <a:p>
            <a:r>
              <a:rPr lang="en-US" altLang="en-US" dirty="0"/>
              <a:t>Structural Object patterns</a:t>
            </a:r>
          </a:p>
          <a:p>
            <a:pPr lvl="1"/>
            <a:r>
              <a:rPr lang="en-US" altLang="en-US" b="1" dirty="0"/>
              <a:t>Bridge - </a:t>
            </a:r>
            <a:r>
              <a:rPr lang="en-US" altLang="en-US" dirty="0"/>
              <a:t>Decouples an abstraction from its implementation so that the two can vary independently.</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25</a:t>
            </a:fld>
            <a:r>
              <a:rPr lang="en-CA" dirty="0"/>
              <a:t> </a:t>
            </a:r>
          </a:p>
        </p:txBody>
      </p:sp>
    </p:spTree>
    <p:extLst>
      <p:ext uri="{BB962C8B-B14F-4D97-AF65-F5344CB8AC3E}">
        <p14:creationId xmlns:p14="http://schemas.microsoft.com/office/powerpoint/2010/main" xmlns="" val="296679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r>
              <a:rPr lang="en-US" altLang="en-US" sz="2800" b="1" dirty="0"/>
              <a:t>Composite - </a:t>
            </a:r>
            <a:r>
              <a:rPr lang="en-US" altLang="en-US" sz="2800" dirty="0"/>
              <a:t>Composes objects into tree structures to represent part-whole hierarchies. Lets clients treat individual objects and compositions of objects uniformly.</a:t>
            </a:r>
          </a:p>
          <a:p>
            <a:pPr lvl="1"/>
            <a:endParaRPr lang="en-US" altLang="en-US" sz="2800" dirty="0"/>
          </a:p>
          <a:p>
            <a:pPr lvl="1"/>
            <a:r>
              <a:rPr lang="en-US" altLang="en-US" sz="2800" b="1" dirty="0"/>
              <a:t>Decorator - </a:t>
            </a:r>
            <a:r>
              <a:rPr lang="en-US" altLang="en-US" sz="2800" dirty="0"/>
              <a:t>Attaches additional responsibilities to an object dynamically. Provides a flexible alternative to subclassing for extending functionality.</a:t>
            </a:r>
          </a:p>
          <a:p>
            <a:pPr lvl="2"/>
            <a:r>
              <a:rPr lang="en-US" altLang="en-US" sz="2400" dirty="0"/>
              <a:t>See Python decorators (heavily used and similar to this pattern)</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26</a:t>
            </a:fld>
            <a:r>
              <a:rPr lang="en-CA" dirty="0"/>
              <a:t> </a:t>
            </a:r>
          </a:p>
        </p:txBody>
      </p:sp>
    </p:spTree>
    <p:extLst>
      <p:ext uri="{BB962C8B-B14F-4D97-AF65-F5344CB8AC3E}">
        <p14:creationId xmlns:p14="http://schemas.microsoft.com/office/powerpoint/2010/main" xmlns="" val="1688656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r>
              <a:rPr lang="en-US" altLang="en-US" sz="2800" b="1" dirty="0"/>
              <a:t>Façade - </a:t>
            </a:r>
            <a:r>
              <a:rPr lang="en-US" altLang="en-US" sz="2800" dirty="0"/>
              <a:t>Provides a unified interface to a set of interfaces in a subsystem. Defines a higher-level interface that makes the subsystem easier to use. (“wrapper”)</a:t>
            </a:r>
          </a:p>
          <a:p>
            <a:pPr lvl="1"/>
            <a:endParaRPr lang="en-US" altLang="en-US" sz="2800" dirty="0"/>
          </a:p>
          <a:p>
            <a:pPr lvl="1"/>
            <a:r>
              <a:rPr lang="en-US" altLang="en-US" sz="2800" b="1" dirty="0"/>
              <a:t>Flyweight - </a:t>
            </a:r>
            <a:r>
              <a:rPr lang="en-US" altLang="en-US" sz="2800" dirty="0"/>
              <a:t>Uses sharing to support large numbers of fine-grained objects efficiently.</a:t>
            </a:r>
          </a:p>
          <a:p>
            <a:pPr lvl="1"/>
            <a:endParaRPr lang="en-US" altLang="en-US" sz="2800" dirty="0"/>
          </a:p>
          <a:p>
            <a:pPr lvl="1"/>
            <a:r>
              <a:rPr lang="en-US" altLang="en-US" sz="2800" b="1" dirty="0"/>
              <a:t>Proxy - </a:t>
            </a:r>
            <a:r>
              <a:rPr lang="en-US" altLang="en-US" sz="2800" dirty="0"/>
              <a:t>Provides a surrogate or placeholder for another object to control access to it.</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27</a:t>
            </a:fld>
            <a:r>
              <a:rPr lang="en-CA" dirty="0"/>
              <a:t> </a:t>
            </a:r>
          </a:p>
        </p:txBody>
      </p:sp>
    </p:spTree>
    <p:extLst>
      <p:ext uri="{BB962C8B-B14F-4D97-AF65-F5344CB8AC3E}">
        <p14:creationId xmlns:p14="http://schemas.microsoft.com/office/powerpoint/2010/main" xmlns="" val="1284836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Behavioral Class patterns</a:t>
            </a:r>
          </a:p>
          <a:p>
            <a:pPr lvl="1"/>
            <a:r>
              <a:rPr lang="en-US" altLang="en-US" b="1" dirty="0"/>
              <a:t>Interpreter - </a:t>
            </a:r>
            <a:r>
              <a:rPr lang="en-US" altLang="en-US" dirty="0"/>
              <a:t>Given a language, defines a representation for its grammar, along with an interpreter that uses the representation to interpret sentences in the language.</a:t>
            </a:r>
          </a:p>
          <a:p>
            <a:pPr lvl="1"/>
            <a:endParaRPr lang="en-US" altLang="en-US" dirty="0"/>
          </a:p>
          <a:p>
            <a:pPr lvl="1"/>
            <a:r>
              <a:rPr lang="en-US" altLang="en-US" b="1" dirty="0"/>
              <a:t>Template Method - </a:t>
            </a:r>
            <a:r>
              <a:rPr lang="en-US" altLang="en-US" dirty="0"/>
              <a:t>Defines the skeleton of an algorithm in an operation, deferring some steps to subclasses. Lets subclasses redefine certain steps of an algorithm without changing the algorithm’s structure.</a:t>
            </a:r>
          </a:p>
          <a:p>
            <a:pPr lvl="2"/>
            <a:r>
              <a:rPr lang="en-US" altLang="en-US" dirty="0"/>
              <a:t>Deferring calculation of area to a subclass</a:t>
            </a:r>
          </a:p>
          <a:p>
            <a:pPr lvl="2"/>
            <a:r>
              <a:rPr lang="en-US" altLang="en-US" dirty="0"/>
              <a:t>Useful technique even without having to use subclasses: </a:t>
            </a:r>
            <a:r>
              <a:rPr lang="en-US" altLang="en-US" dirty="0">
                <a:hlinkClick r:id="rId2"/>
              </a:rPr>
              <a:t>https://github.com/gmierz/pupil-lib/blob/97484d169ab487e05843d7c4afdfe44ede0e57b8/pupillib/core/workers/trial_worker.py#L522-L527</a:t>
            </a:r>
            <a:endParaRPr lang="en-US" altLang="en-US" dirty="0"/>
          </a:p>
          <a:p>
            <a:pPr lvl="2"/>
            <a:endParaRPr lang="en-US" alt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28</a:t>
            </a:fld>
            <a:r>
              <a:rPr lang="en-CA" dirty="0"/>
              <a:t> </a:t>
            </a:r>
          </a:p>
        </p:txBody>
      </p:sp>
    </p:spTree>
    <p:extLst>
      <p:ext uri="{BB962C8B-B14F-4D97-AF65-F5344CB8AC3E}">
        <p14:creationId xmlns:p14="http://schemas.microsoft.com/office/powerpoint/2010/main" xmlns="" val="631014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a:lnSpc>
                <a:spcPct val="90000"/>
              </a:lnSpc>
            </a:pPr>
            <a:r>
              <a:rPr lang="en-US" altLang="en-US" dirty="0"/>
              <a:t>Behavioral Object patterns</a:t>
            </a:r>
          </a:p>
          <a:p>
            <a:pPr lvl="1">
              <a:lnSpc>
                <a:spcPct val="90000"/>
              </a:lnSpc>
            </a:pPr>
            <a:r>
              <a:rPr lang="en-US" altLang="en-US" b="1" dirty="0"/>
              <a:t>Chain of Responsibility</a:t>
            </a:r>
            <a:r>
              <a:rPr lang="en-US" altLang="en-US" sz="2000" b="1" dirty="0"/>
              <a:t> - </a:t>
            </a:r>
            <a:r>
              <a:rPr lang="en-US" altLang="en-US" sz="2000" dirty="0"/>
              <a:t>Avoids coupling the sender of a request to its receiver by giving more than one object a chance to handle the request. Chains the receiving objects and passes the request along the chain until an object handles it.</a:t>
            </a:r>
          </a:p>
          <a:p>
            <a:pPr lvl="2"/>
            <a:r>
              <a:rPr lang="en-US" altLang="en-US" dirty="0"/>
              <a:t>Events</a:t>
            </a:r>
          </a:p>
          <a:p>
            <a:pPr lvl="1">
              <a:lnSpc>
                <a:spcPct val="90000"/>
              </a:lnSpc>
            </a:pPr>
            <a:endParaRPr lang="en-US" altLang="en-US" dirty="0"/>
          </a:p>
          <a:p>
            <a:pPr lvl="1">
              <a:lnSpc>
                <a:spcPct val="90000"/>
              </a:lnSpc>
            </a:pPr>
            <a:r>
              <a:rPr lang="en-US" altLang="en-US" b="1" dirty="0"/>
              <a:t>Command - </a:t>
            </a:r>
            <a:r>
              <a:rPr lang="en-US" altLang="en-US" dirty="0"/>
              <a:t>Encapsulates a request as an object, thereby letting you:</a:t>
            </a:r>
          </a:p>
          <a:p>
            <a:pPr lvl="2">
              <a:lnSpc>
                <a:spcPct val="90000"/>
              </a:lnSpc>
            </a:pPr>
            <a:r>
              <a:rPr lang="en-US" altLang="en-US" dirty="0"/>
              <a:t>parameterize clients with different requests</a:t>
            </a:r>
          </a:p>
          <a:p>
            <a:pPr lvl="2">
              <a:lnSpc>
                <a:spcPct val="90000"/>
              </a:lnSpc>
            </a:pPr>
            <a:r>
              <a:rPr lang="en-US" altLang="en-US" dirty="0"/>
              <a:t>queue or log requests</a:t>
            </a:r>
          </a:p>
          <a:p>
            <a:pPr lvl="2">
              <a:lnSpc>
                <a:spcPct val="90000"/>
              </a:lnSpc>
            </a:pPr>
            <a:r>
              <a:rPr lang="en-US" altLang="en-US" dirty="0"/>
              <a:t>support the ability to undo operations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29</a:t>
            </a:fld>
            <a:r>
              <a:rPr lang="en-CA" dirty="0"/>
              <a:t> </a:t>
            </a:r>
          </a:p>
        </p:txBody>
      </p:sp>
    </p:spTree>
    <p:extLst>
      <p:ext uri="{BB962C8B-B14F-4D97-AF65-F5344CB8AC3E}">
        <p14:creationId xmlns:p14="http://schemas.microsoft.com/office/powerpoint/2010/main" xmlns="" val="189831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patterns? (cont.)</a:t>
            </a:r>
            <a:endParaRPr lang="en-CA" dirty="0"/>
          </a:p>
        </p:txBody>
      </p:sp>
      <p:sp>
        <p:nvSpPr>
          <p:cNvPr id="3" name="Content Placeholder 2"/>
          <p:cNvSpPr>
            <a:spLocks noGrp="1"/>
          </p:cNvSpPr>
          <p:nvPr>
            <p:ph idx="1"/>
          </p:nvPr>
        </p:nvSpPr>
        <p:spPr>
          <a:xfrm>
            <a:off x="640874" y="1168401"/>
            <a:ext cx="10515600" cy="4399753"/>
          </a:xfrm>
        </p:spPr>
        <p:txBody>
          <a:bodyPr>
            <a:normAutofit/>
          </a:bodyPr>
          <a:lstStyle/>
          <a:p>
            <a:r>
              <a:rPr lang="en-US" altLang="en-US" dirty="0"/>
              <a:t>“Each pattern describes a problem which occurs over and over again in our environment, and then describes the core of the solution to that problem, in such a way that you can use this solution a million times over, without ever doing it the same way twice.”</a:t>
            </a:r>
          </a:p>
          <a:p>
            <a:pPr lvl="4"/>
            <a:r>
              <a:rPr lang="en-US" altLang="en-US" dirty="0"/>
              <a:t>Christopher Alexander, “A Pattern Language”</a:t>
            </a:r>
          </a:p>
          <a:p>
            <a:pPr lvl="4"/>
            <a:r>
              <a:rPr lang="en-US" altLang="en-US" dirty="0"/>
              <a:t>a book on patterns in the design of buildings and cities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a:t>
            </a:fld>
            <a:r>
              <a:rPr lang="en-CA" dirty="0"/>
              <a:t> </a:t>
            </a:r>
          </a:p>
        </p:txBody>
      </p:sp>
    </p:spTree>
    <p:extLst>
      <p:ext uri="{BB962C8B-B14F-4D97-AF65-F5344CB8AC3E}">
        <p14:creationId xmlns:p14="http://schemas.microsoft.com/office/powerpoint/2010/main" xmlns="" val="951659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r>
              <a:rPr lang="en-US" altLang="en-US" sz="2800" b="1" dirty="0"/>
              <a:t>Iterator - </a:t>
            </a:r>
            <a:r>
              <a:rPr lang="en-US" altLang="en-US" sz="2800" dirty="0"/>
              <a:t>Provides a way to access the elements of an aggregate object sequentially without exposing its underlying representation.</a:t>
            </a:r>
          </a:p>
          <a:p>
            <a:pPr lvl="1"/>
            <a:endParaRPr lang="en-US" altLang="en-US" sz="2800" dirty="0"/>
          </a:p>
          <a:p>
            <a:pPr lvl="1"/>
            <a:r>
              <a:rPr lang="en-US" altLang="en-US" sz="2800" b="1" dirty="0"/>
              <a:t>Mediator - </a:t>
            </a:r>
            <a:r>
              <a:rPr lang="en-US" altLang="en-US" sz="2800" dirty="0"/>
              <a:t>Defines an object that encapsulates how a set of objects interact. Promotes loose coupling by keeping objects from referring to each other explicitly, and lets you vary their interaction independently.</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30</a:t>
            </a:fld>
            <a:r>
              <a:rPr lang="en-CA" dirty="0"/>
              <a:t> </a:t>
            </a:r>
          </a:p>
        </p:txBody>
      </p:sp>
    </p:spTree>
    <p:extLst>
      <p:ext uri="{BB962C8B-B14F-4D97-AF65-F5344CB8AC3E}">
        <p14:creationId xmlns:p14="http://schemas.microsoft.com/office/powerpoint/2010/main" xmlns="" val="1021335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lnSpc>
                <a:spcPct val="90000"/>
              </a:lnSpc>
            </a:pPr>
            <a:r>
              <a:rPr lang="en-US" altLang="en-US" sz="2800" b="1" dirty="0"/>
              <a:t>Memento - </a:t>
            </a:r>
            <a:r>
              <a:rPr lang="en-US" altLang="en-US" sz="2800" dirty="0"/>
              <a:t>Without violating encapsulation, captures and externalizes an object’s internal state so that the object can be restored to this state later.</a:t>
            </a:r>
          </a:p>
          <a:p>
            <a:pPr lvl="2"/>
            <a:r>
              <a:rPr lang="en-US" altLang="en-US" sz="2400" dirty="0"/>
              <a:t>Saving your objects to a file</a:t>
            </a:r>
          </a:p>
          <a:p>
            <a:pPr lvl="1">
              <a:lnSpc>
                <a:spcPct val="90000"/>
              </a:lnSpc>
            </a:pPr>
            <a:endParaRPr lang="en-US" altLang="en-US" sz="2800" dirty="0"/>
          </a:p>
          <a:p>
            <a:pPr lvl="1">
              <a:lnSpc>
                <a:spcPct val="90000"/>
              </a:lnSpc>
            </a:pPr>
            <a:r>
              <a:rPr lang="en-US" altLang="en-US" sz="2800" b="1" dirty="0"/>
              <a:t>Observer - </a:t>
            </a:r>
            <a:r>
              <a:rPr lang="en-US" altLang="en-US" sz="2800" dirty="0"/>
              <a:t>Defines a one-to-many dependency between objects so that when one object changes state, all its dependents are notified and updated automatically.</a:t>
            </a:r>
          </a:p>
          <a:p>
            <a:pPr lvl="1">
              <a:lnSpc>
                <a:spcPct val="90000"/>
              </a:lnSpc>
            </a:pPr>
            <a:endParaRPr lang="en-US" altLang="en-US" sz="2800" dirty="0"/>
          </a:p>
          <a:p>
            <a:pPr lvl="1">
              <a:lnSpc>
                <a:spcPct val="90000"/>
              </a:lnSpc>
            </a:pPr>
            <a:r>
              <a:rPr lang="en-US" altLang="en-US" sz="2800" b="1" dirty="0"/>
              <a:t>State - </a:t>
            </a:r>
            <a:r>
              <a:rPr lang="en-US" altLang="en-US" sz="2800" dirty="0"/>
              <a:t>Allows an object to alter its behavior when its internal state changes. The object will appear to change its class.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31</a:t>
            </a:fld>
            <a:r>
              <a:rPr lang="en-CA" dirty="0"/>
              <a:t> </a:t>
            </a:r>
          </a:p>
        </p:txBody>
      </p:sp>
    </p:spTree>
    <p:extLst>
      <p:ext uri="{BB962C8B-B14F-4D97-AF65-F5344CB8AC3E}">
        <p14:creationId xmlns:p14="http://schemas.microsoft.com/office/powerpoint/2010/main" xmlns="" val="3814547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r>
              <a:rPr lang="en-US" altLang="en-US" sz="2800" b="1" dirty="0"/>
              <a:t>Strategy - </a:t>
            </a:r>
            <a:r>
              <a:rPr lang="en-US" altLang="en-US" sz="2800" dirty="0"/>
              <a:t>Defines a family of algorithms, encapsulates each one, and makes them interchangeable. Lets the algorithm vary independently from clients that use it.</a:t>
            </a:r>
          </a:p>
          <a:p>
            <a:pPr lvl="1"/>
            <a:endParaRPr lang="en-US" altLang="en-US" sz="2800" dirty="0"/>
          </a:p>
          <a:p>
            <a:pPr lvl="1"/>
            <a:r>
              <a:rPr lang="en-US" altLang="en-US" sz="2800" b="1" dirty="0"/>
              <a:t>Visitor - </a:t>
            </a:r>
            <a:r>
              <a:rPr lang="en-US" altLang="en-US" sz="2800" dirty="0"/>
              <a:t>Represents an operation to be performed on the elements of an object structure. Lets you define a new operation without changing the classes of the elements on which it operates.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32</a:t>
            </a:fld>
            <a:r>
              <a:rPr lang="en-CA" dirty="0"/>
              <a:t> </a:t>
            </a:r>
          </a:p>
        </p:txBody>
      </p:sp>
    </p:spTree>
    <p:extLst>
      <p:ext uri="{BB962C8B-B14F-4D97-AF65-F5344CB8AC3E}">
        <p14:creationId xmlns:p14="http://schemas.microsoft.com/office/powerpoint/2010/main" xmlns="" val="720754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a:lnSpc>
                <a:spcPct val="90000"/>
              </a:lnSpc>
            </a:pPr>
            <a:r>
              <a:rPr lang="en-US" altLang="en-US" dirty="0"/>
              <a:t>Things to think about:</a:t>
            </a:r>
          </a:p>
          <a:p>
            <a:pPr lvl="1">
              <a:lnSpc>
                <a:spcPct val="90000"/>
              </a:lnSpc>
            </a:pPr>
            <a:r>
              <a:rPr lang="en-US" altLang="en-US" dirty="0"/>
              <a:t>Do you have favorite things you use in your design efforts?</a:t>
            </a:r>
          </a:p>
          <a:p>
            <a:pPr lvl="2">
              <a:lnSpc>
                <a:spcPct val="90000"/>
              </a:lnSpc>
            </a:pPr>
            <a:r>
              <a:rPr lang="en-US" altLang="en-US" dirty="0"/>
              <a:t>algorithms</a:t>
            </a:r>
          </a:p>
          <a:p>
            <a:pPr lvl="2">
              <a:lnSpc>
                <a:spcPct val="90000"/>
              </a:lnSpc>
            </a:pPr>
            <a:r>
              <a:rPr lang="en-US" altLang="en-US" dirty="0"/>
              <a:t>classes</a:t>
            </a:r>
          </a:p>
          <a:p>
            <a:pPr lvl="2">
              <a:lnSpc>
                <a:spcPct val="90000"/>
              </a:lnSpc>
            </a:pPr>
            <a:r>
              <a:rPr lang="en-US" altLang="en-US" dirty="0"/>
              <a:t>patterns</a:t>
            </a:r>
          </a:p>
          <a:p>
            <a:pPr lvl="2">
              <a:lnSpc>
                <a:spcPct val="90000"/>
              </a:lnSpc>
            </a:pPr>
            <a:r>
              <a:rPr lang="en-US" altLang="en-US" dirty="0"/>
              <a:t>tools</a:t>
            </a:r>
          </a:p>
          <a:p>
            <a:pPr lvl="2">
              <a:lnSpc>
                <a:spcPct val="90000"/>
              </a:lnSpc>
            </a:pPr>
            <a:endParaRPr lang="en-US" altLang="en-US" dirty="0"/>
          </a:p>
          <a:p>
            <a:pPr lvl="1">
              <a:lnSpc>
                <a:spcPct val="90000"/>
              </a:lnSpc>
            </a:pPr>
            <a:r>
              <a:rPr lang="en-US" altLang="en-US" dirty="0"/>
              <a:t>How do you keep track of these things when you move to a new assignment/project or a new class and eventually to a new job?</a:t>
            </a:r>
          </a:p>
          <a:p>
            <a:pPr lvl="1">
              <a:lnSpc>
                <a:spcPct val="90000"/>
              </a:lnSpc>
            </a:pPr>
            <a:endParaRPr lang="en-US" altLang="en-US" dirty="0"/>
          </a:p>
          <a:p>
            <a:pPr lvl="1">
              <a:lnSpc>
                <a:spcPct val="90000"/>
              </a:lnSpc>
            </a:pPr>
            <a:r>
              <a:rPr lang="en-US" altLang="en-US" dirty="0"/>
              <a:t>How would you share them or publish them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33</a:t>
            </a:fld>
            <a:r>
              <a:rPr lang="en-CA" dirty="0"/>
              <a:t> </a:t>
            </a:r>
          </a:p>
        </p:txBody>
      </p:sp>
    </p:spTree>
    <p:extLst>
      <p:ext uri="{BB962C8B-B14F-4D97-AF65-F5344CB8AC3E}">
        <p14:creationId xmlns:p14="http://schemas.microsoft.com/office/powerpoint/2010/main" xmlns="" val="351910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Format of Design Pattern Descriptions</a:t>
            </a:r>
            <a:endParaRPr lang="en-CA" dirty="0"/>
          </a:p>
        </p:txBody>
      </p:sp>
      <p:sp>
        <p:nvSpPr>
          <p:cNvPr id="3" name="Content Placeholder 2"/>
          <p:cNvSpPr>
            <a:spLocks noGrp="1"/>
          </p:cNvSpPr>
          <p:nvPr>
            <p:ph idx="1"/>
          </p:nvPr>
        </p:nvSpPr>
        <p:spPr>
          <a:xfrm>
            <a:off x="640874" y="1168401"/>
            <a:ext cx="10515600" cy="5025922"/>
          </a:xfrm>
        </p:spPr>
        <p:txBody>
          <a:bodyPr>
            <a:normAutofit fontScale="92500"/>
          </a:bodyPr>
          <a:lstStyle/>
          <a:p>
            <a:pPr>
              <a:lnSpc>
                <a:spcPct val="80000"/>
              </a:lnSpc>
            </a:pPr>
            <a:r>
              <a:rPr lang="en-US" altLang="en-US" sz="2800" b="1" dirty="0"/>
              <a:t>Pattern Name and Classification:</a:t>
            </a:r>
            <a:r>
              <a:rPr lang="en-US" altLang="en-US" sz="2800" dirty="0"/>
              <a:t> Every pattern should have a descriptive and unique name that helps in identifying and referring to it. This classification helps in identifying the use of the pattern. </a:t>
            </a:r>
          </a:p>
          <a:p>
            <a:pPr>
              <a:lnSpc>
                <a:spcPct val="80000"/>
              </a:lnSpc>
            </a:pPr>
            <a:endParaRPr lang="en-US" altLang="en-US" sz="2800" b="1" dirty="0"/>
          </a:p>
          <a:p>
            <a:pPr>
              <a:lnSpc>
                <a:spcPct val="80000"/>
              </a:lnSpc>
            </a:pPr>
            <a:r>
              <a:rPr lang="en-US" altLang="en-US" sz="2800" b="1" dirty="0"/>
              <a:t>Intent:</a:t>
            </a:r>
            <a:r>
              <a:rPr lang="en-US" altLang="en-US" sz="2800" dirty="0"/>
              <a:t> This section should describe the goal behind the pattern and the reason for using it. It resembles the problem part of the pattern. </a:t>
            </a:r>
          </a:p>
          <a:p>
            <a:pPr>
              <a:lnSpc>
                <a:spcPct val="80000"/>
              </a:lnSpc>
            </a:pPr>
            <a:endParaRPr lang="en-US" altLang="en-US" sz="2800" b="1" dirty="0"/>
          </a:p>
          <a:p>
            <a:pPr>
              <a:lnSpc>
                <a:spcPct val="80000"/>
              </a:lnSpc>
            </a:pPr>
            <a:r>
              <a:rPr lang="en-US" altLang="en-US" sz="2800" b="1" dirty="0"/>
              <a:t>Also Known As:</a:t>
            </a:r>
            <a:r>
              <a:rPr lang="en-US" altLang="en-US" sz="2800" dirty="0"/>
              <a:t> A pattern could have more than one name. These names should be documented in this section. </a:t>
            </a:r>
          </a:p>
          <a:p>
            <a:pPr>
              <a:lnSpc>
                <a:spcPct val="80000"/>
              </a:lnSpc>
            </a:pPr>
            <a:endParaRPr lang="en-US" altLang="en-US" sz="2800" b="1" dirty="0"/>
          </a:p>
          <a:p>
            <a:pPr>
              <a:lnSpc>
                <a:spcPct val="80000"/>
              </a:lnSpc>
            </a:pPr>
            <a:r>
              <a:rPr lang="en-US" altLang="en-US" sz="2800" b="1" dirty="0"/>
              <a:t>Motivation(Forces):</a:t>
            </a:r>
            <a:r>
              <a:rPr lang="en-US" altLang="en-US" sz="2800" dirty="0"/>
              <a:t> This section provides a scenario consisting of a problem and a context in which this pattern can be used. By relating the problem and the context, this section shows when this pattern is used.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34</a:t>
            </a:fld>
            <a:r>
              <a:rPr lang="en-CA" dirty="0"/>
              <a:t> </a:t>
            </a:r>
          </a:p>
        </p:txBody>
      </p:sp>
    </p:spTree>
    <p:extLst>
      <p:ext uri="{BB962C8B-B14F-4D97-AF65-F5344CB8AC3E}">
        <p14:creationId xmlns:p14="http://schemas.microsoft.com/office/powerpoint/2010/main" xmlns="" val="149226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Format of Design Pattern Descriptions</a:t>
            </a:r>
            <a:endParaRPr lang="en-CA" dirty="0"/>
          </a:p>
        </p:txBody>
      </p:sp>
      <p:sp>
        <p:nvSpPr>
          <p:cNvPr id="3" name="Content Placeholder 2"/>
          <p:cNvSpPr>
            <a:spLocks noGrp="1"/>
          </p:cNvSpPr>
          <p:nvPr>
            <p:ph idx="1"/>
          </p:nvPr>
        </p:nvSpPr>
        <p:spPr>
          <a:xfrm>
            <a:off x="640874" y="1168401"/>
            <a:ext cx="10515600" cy="5025922"/>
          </a:xfrm>
        </p:spPr>
        <p:txBody>
          <a:bodyPr>
            <a:normAutofit fontScale="92500" lnSpcReduction="10000"/>
          </a:bodyPr>
          <a:lstStyle/>
          <a:p>
            <a:pPr>
              <a:lnSpc>
                <a:spcPct val="80000"/>
              </a:lnSpc>
            </a:pPr>
            <a:r>
              <a:rPr lang="en-US" altLang="en-US" sz="2800" b="1" dirty="0"/>
              <a:t>Applicability:</a:t>
            </a:r>
            <a:r>
              <a:rPr lang="en-US" altLang="en-US" sz="2800" dirty="0"/>
              <a:t> This section includes situations in which this pattern is usable. It represents the </a:t>
            </a:r>
            <a:r>
              <a:rPr lang="en-US" altLang="en-US" sz="2800" u="sng" dirty="0"/>
              <a:t>context</a:t>
            </a:r>
            <a:r>
              <a:rPr lang="en-US" altLang="en-US" sz="2800" dirty="0"/>
              <a:t> part of the pattern.</a:t>
            </a:r>
          </a:p>
          <a:p>
            <a:pPr>
              <a:lnSpc>
                <a:spcPct val="80000"/>
              </a:lnSpc>
            </a:pPr>
            <a:r>
              <a:rPr lang="en-US" altLang="en-US" sz="2800" dirty="0"/>
              <a:t> </a:t>
            </a:r>
          </a:p>
          <a:p>
            <a:pPr>
              <a:lnSpc>
                <a:spcPct val="80000"/>
              </a:lnSpc>
            </a:pPr>
            <a:r>
              <a:rPr lang="en-US" altLang="en-US" sz="2800" b="1" dirty="0"/>
              <a:t>Structure:</a:t>
            </a:r>
            <a:r>
              <a:rPr lang="en-US" altLang="en-US" sz="2800" dirty="0"/>
              <a:t> A graphical representation of the pattern. </a:t>
            </a:r>
            <a:r>
              <a:rPr lang="en-US" altLang="en-US" sz="2800" u="sng" dirty="0"/>
              <a:t>Class diagrams</a:t>
            </a:r>
            <a:r>
              <a:rPr lang="en-US" altLang="en-US" sz="2800" dirty="0"/>
              <a:t> and </a:t>
            </a:r>
            <a:r>
              <a:rPr lang="en-US" altLang="en-US" sz="2800" u="sng" dirty="0"/>
              <a:t>Interaction diagrams</a:t>
            </a:r>
            <a:r>
              <a:rPr lang="en-US" altLang="en-US" sz="2800" dirty="0"/>
              <a:t> can be used for this purpose. </a:t>
            </a:r>
          </a:p>
          <a:p>
            <a:pPr>
              <a:lnSpc>
                <a:spcPct val="80000"/>
              </a:lnSpc>
            </a:pPr>
            <a:endParaRPr lang="en-US" altLang="en-US" sz="2800" b="1" dirty="0"/>
          </a:p>
          <a:p>
            <a:pPr>
              <a:lnSpc>
                <a:spcPct val="80000"/>
              </a:lnSpc>
            </a:pPr>
            <a:r>
              <a:rPr lang="en-US" altLang="en-US" sz="2800" b="1" dirty="0"/>
              <a:t>Participants:</a:t>
            </a:r>
            <a:r>
              <a:rPr lang="en-US" altLang="en-US" sz="2800" dirty="0"/>
              <a:t> A listing of the classes and objects used in this pattern and their roles in the design. </a:t>
            </a:r>
          </a:p>
          <a:p>
            <a:pPr>
              <a:lnSpc>
                <a:spcPct val="80000"/>
              </a:lnSpc>
            </a:pPr>
            <a:endParaRPr lang="en-US" altLang="en-US" sz="2800" b="1" dirty="0"/>
          </a:p>
          <a:p>
            <a:pPr>
              <a:lnSpc>
                <a:spcPct val="80000"/>
              </a:lnSpc>
            </a:pPr>
            <a:r>
              <a:rPr lang="en-US" altLang="en-US" sz="2800" b="1" dirty="0"/>
              <a:t>Collaboration:</a:t>
            </a:r>
            <a:r>
              <a:rPr lang="en-US" altLang="en-US" sz="2800" dirty="0"/>
              <a:t> Describes how classes and objects used in the pattern interact with each other. </a:t>
            </a:r>
          </a:p>
          <a:p>
            <a:pPr>
              <a:lnSpc>
                <a:spcPct val="80000"/>
              </a:lnSpc>
            </a:pPr>
            <a:endParaRPr lang="en-US" altLang="en-US" sz="2800" b="1" dirty="0"/>
          </a:p>
          <a:p>
            <a:pPr>
              <a:lnSpc>
                <a:spcPct val="80000"/>
              </a:lnSpc>
            </a:pPr>
            <a:r>
              <a:rPr lang="en-US" altLang="en-US" sz="2800" b="1" dirty="0"/>
              <a:t>Consequences (</a:t>
            </a:r>
            <a:r>
              <a:rPr lang="en-US" altLang="en-US" sz="2800" dirty="0"/>
              <a:t>of this choice of solution</a:t>
            </a:r>
            <a:r>
              <a:rPr lang="en-US" altLang="en-US" sz="2800" b="1" dirty="0"/>
              <a:t>):</a:t>
            </a:r>
            <a:r>
              <a:rPr lang="en-US" altLang="en-US" sz="2800" dirty="0"/>
              <a:t> This section describes the results, side effects, and trade offs caused by using this pattern.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35</a:t>
            </a:fld>
            <a:r>
              <a:rPr lang="en-CA" dirty="0"/>
              <a:t> </a:t>
            </a:r>
          </a:p>
        </p:txBody>
      </p:sp>
    </p:spTree>
    <p:extLst>
      <p:ext uri="{BB962C8B-B14F-4D97-AF65-F5344CB8AC3E}">
        <p14:creationId xmlns:p14="http://schemas.microsoft.com/office/powerpoint/2010/main" xmlns="" val="592769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Format of Design Pattern Descriptions</a:t>
            </a:r>
            <a:endParaRPr lang="en-CA" dirty="0"/>
          </a:p>
        </p:txBody>
      </p:sp>
      <p:sp>
        <p:nvSpPr>
          <p:cNvPr id="3" name="Content Placeholder 2"/>
          <p:cNvSpPr>
            <a:spLocks noGrp="1"/>
          </p:cNvSpPr>
          <p:nvPr>
            <p:ph idx="1"/>
          </p:nvPr>
        </p:nvSpPr>
        <p:spPr>
          <a:xfrm>
            <a:off x="640874" y="1168401"/>
            <a:ext cx="10515600" cy="5025922"/>
          </a:xfrm>
        </p:spPr>
        <p:txBody>
          <a:bodyPr>
            <a:normAutofit fontScale="92500" lnSpcReduction="10000"/>
          </a:bodyPr>
          <a:lstStyle/>
          <a:p>
            <a:pPr>
              <a:lnSpc>
                <a:spcPct val="80000"/>
              </a:lnSpc>
            </a:pPr>
            <a:r>
              <a:rPr lang="en-US" altLang="en-US" sz="2800" b="1" dirty="0"/>
              <a:t>Implementation:</a:t>
            </a:r>
            <a:r>
              <a:rPr lang="en-US" altLang="en-US" sz="2800" dirty="0"/>
              <a:t> This section describes the implementation of the pattern, and represents the solution part of the pattern. It provides the techniques used in implementing this pattern, and suggests ways for this implementation. </a:t>
            </a:r>
          </a:p>
          <a:p>
            <a:pPr>
              <a:lnSpc>
                <a:spcPct val="80000"/>
              </a:lnSpc>
            </a:pPr>
            <a:endParaRPr lang="en-US" altLang="en-US" sz="2800" dirty="0"/>
          </a:p>
          <a:p>
            <a:pPr>
              <a:lnSpc>
                <a:spcPct val="80000"/>
              </a:lnSpc>
            </a:pPr>
            <a:r>
              <a:rPr lang="en-US" altLang="en-US" sz="2800" b="1" dirty="0"/>
              <a:t>Sample Code:</a:t>
            </a:r>
            <a:r>
              <a:rPr lang="en-US" altLang="en-US" sz="2800" dirty="0"/>
              <a:t> An illustration of how this pattern can be used in a programming language </a:t>
            </a:r>
          </a:p>
          <a:p>
            <a:pPr>
              <a:lnSpc>
                <a:spcPct val="80000"/>
              </a:lnSpc>
            </a:pPr>
            <a:endParaRPr lang="en-US" altLang="en-US" sz="2800" dirty="0"/>
          </a:p>
          <a:p>
            <a:pPr>
              <a:lnSpc>
                <a:spcPct val="80000"/>
              </a:lnSpc>
            </a:pPr>
            <a:r>
              <a:rPr lang="en-US" altLang="en-US" sz="2800" b="1" dirty="0"/>
              <a:t>Known Uses:</a:t>
            </a:r>
            <a:r>
              <a:rPr lang="en-US" altLang="en-US" sz="2800" dirty="0"/>
              <a:t> This section includes examples of real usages of this pattern. </a:t>
            </a:r>
          </a:p>
          <a:p>
            <a:pPr>
              <a:lnSpc>
                <a:spcPct val="80000"/>
              </a:lnSpc>
            </a:pPr>
            <a:endParaRPr lang="en-US" altLang="en-US" sz="2800" dirty="0"/>
          </a:p>
          <a:p>
            <a:pPr>
              <a:lnSpc>
                <a:spcPct val="80000"/>
              </a:lnSpc>
            </a:pPr>
            <a:r>
              <a:rPr lang="en-US" altLang="en-US" sz="2800" b="1" dirty="0"/>
              <a:t>Related Patterns:</a:t>
            </a:r>
            <a:r>
              <a:rPr lang="en-US" altLang="en-US" sz="2800" dirty="0"/>
              <a:t> This section includes other patterns that have some relation with this pattern, so that they can be used along with this pattern, or instead of this pattern. It also includes the differences this pattern has with similar patterns.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36</a:t>
            </a:fld>
            <a:r>
              <a:rPr lang="en-CA" dirty="0"/>
              <a:t> </a:t>
            </a:r>
          </a:p>
        </p:txBody>
      </p:sp>
    </p:spTree>
    <p:extLst>
      <p:ext uri="{BB962C8B-B14F-4D97-AF65-F5344CB8AC3E}">
        <p14:creationId xmlns:p14="http://schemas.microsoft.com/office/powerpoint/2010/main" xmlns="" val="178934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Examples</a:t>
            </a:r>
            <a:endParaRPr lang="en-CA" dirty="0"/>
          </a:p>
        </p:txBody>
      </p:sp>
      <p:sp>
        <p:nvSpPr>
          <p:cNvPr id="3" name="Content Placeholder 2"/>
          <p:cNvSpPr>
            <a:spLocks noGrp="1"/>
          </p:cNvSpPr>
          <p:nvPr>
            <p:ph idx="1"/>
          </p:nvPr>
        </p:nvSpPr>
        <p:spPr>
          <a:xfrm>
            <a:off x="640874" y="1168401"/>
            <a:ext cx="10515600" cy="4399753"/>
          </a:xfrm>
        </p:spPr>
        <p:txBody>
          <a:bodyPr>
            <a:normAutofit/>
          </a:bodyPr>
          <a:lstStyle/>
          <a:p>
            <a:pPr marL="0" indent="0">
              <a:lnSpc>
                <a:spcPct val="90000"/>
              </a:lnSpc>
              <a:buNone/>
            </a:pPr>
            <a:r>
              <a:rPr lang="en-US" altLang="en-US" dirty="0">
                <a:ea typeface="ＭＳ Ｐゴシック" panose="020B0600070205080204" pitchFamily="34" charset="-128"/>
              </a:rPr>
              <a:t>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4</a:t>
            </a:fld>
            <a:r>
              <a:rPr lang="en-CA" dirty="0"/>
              <a:t> </a:t>
            </a:r>
          </a:p>
        </p:txBody>
      </p:sp>
      <p:sp>
        <p:nvSpPr>
          <p:cNvPr id="7" name="Rectangle 3">
            <a:extLst>
              <a:ext uri="{FF2B5EF4-FFF2-40B4-BE49-F238E27FC236}">
                <a16:creationId xmlns:a16="http://schemas.microsoft.com/office/drawing/2014/main" xmlns="" id="{3CDF6EA7-9059-47C2-A15F-9CABE3E9F599}"/>
              </a:ext>
            </a:extLst>
          </p:cNvPr>
          <p:cNvSpPr txBox="1">
            <a:spLocks noChangeArrowheads="1"/>
          </p:cNvSpPr>
          <p:nvPr/>
        </p:nvSpPr>
        <p:spPr>
          <a:xfrm>
            <a:off x="9072110" y="1454147"/>
            <a:ext cx="30480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Clothing</a:t>
            </a:r>
          </a:p>
          <a:p>
            <a:pPr lvl="1"/>
            <a:r>
              <a:rPr lang="en-US" altLang="en-US" dirty="0"/>
              <a:t>A - line skirt</a:t>
            </a:r>
          </a:p>
          <a:p>
            <a:pPr lvl="1"/>
            <a:r>
              <a:rPr lang="en-US" altLang="en-US" dirty="0"/>
              <a:t>raglan sleeve</a:t>
            </a:r>
          </a:p>
          <a:p>
            <a:r>
              <a:rPr lang="en-US" altLang="en-US" dirty="0"/>
              <a:t>Buildings</a:t>
            </a:r>
          </a:p>
          <a:p>
            <a:pPr lvl="1"/>
            <a:r>
              <a:rPr lang="en-US" altLang="en-US" dirty="0"/>
              <a:t>French window</a:t>
            </a:r>
          </a:p>
          <a:p>
            <a:pPr lvl="1"/>
            <a:r>
              <a:rPr lang="en-US" altLang="en-US" dirty="0"/>
              <a:t>pocket door</a:t>
            </a:r>
          </a:p>
          <a:p>
            <a:r>
              <a:rPr lang="en-US" altLang="en-US" dirty="0"/>
              <a:t>Cities</a:t>
            </a:r>
          </a:p>
          <a:p>
            <a:pPr lvl="1"/>
            <a:r>
              <a:rPr lang="en-US" altLang="en-US" dirty="0"/>
              <a:t>traffic circle</a:t>
            </a:r>
          </a:p>
          <a:p>
            <a:pPr lvl="1"/>
            <a:r>
              <a:rPr lang="en-US" altLang="en-US" dirty="0"/>
              <a:t>town square</a:t>
            </a:r>
          </a:p>
        </p:txBody>
      </p:sp>
      <p:pic>
        <p:nvPicPr>
          <p:cNvPr id="8" name="Picture 4">
            <a:extLst>
              <a:ext uri="{FF2B5EF4-FFF2-40B4-BE49-F238E27FC236}">
                <a16:creationId xmlns:a16="http://schemas.microsoft.com/office/drawing/2014/main" xmlns="" id="{FB83EDAC-E094-4A3A-B4B2-BE6C5558482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24106" y="997348"/>
            <a:ext cx="1819275" cy="1347788"/>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5">
            <a:extLst>
              <a:ext uri="{FF2B5EF4-FFF2-40B4-BE49-F238E27FC236}">
                <a16:creationId xmlns:a16="http://schemas.microsoft.com/office/drawing/2014/main" xmlns="" id="{A6E8EB61-F050-4C8F-8828-486593A211FB}"/>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27600" y="4807908"/>
            <a:ext cx="1524000" cy="1150938"/>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6">
            <a:extLst>
              <a:ext uri="{FF2B5EF4-FFF2-40B4-BE49-F238E27FC236}">
                <a16:creationId xmlns:a16="http://schemas.microsoft.com/office/drawing/2014/main" xmlns="" id="{B7FF1AB9-11B9-4A64-9529-344EBCEF4DAE}"/>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917146" y="2811459"/>
            <a:ext cx="1981200" cy="1400175"/>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7">
            <a:extLst>
              <a:ext uri="{FF2B5EF4-FFF2-40B4-BE49-F238E27FC236}">
                <a16:creationId xmlns:a16="http://schemas.microsoft.com/office/drawing/2014/main" xmlns="" id="{A677F0EB-D9F8-47C7-9A92-3F1803B478D5}"/>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029890" y="1087436"/>
            <a:ext cx="2590800" cy="1744663"/>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8">
            <a:extLst>
              <a:ext uri="{FF2B5EF4-FFF2-40B4-BE49-F238E27FC236}">
                <a16:creationId xmlns:a16="http://schemas.microsoft.com/office/drawing/2014/main" xmlns="" id="{E0EBCD02-9171-4E00-B406-DFFC5515F70B}"/>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445668" y="2459036"/>
            <a:ext cx="2457450" cy="2400300"/>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9">
            <a:extLst>
              <a:ext uri="{FF2B5EF4-FFF2-40B4-BE49-F238E27FC236}">
                <a16:creationId xmlns:a16="http://schemas.microsoft.com/office/drawing/2014/main" xmlns="" id="{3850039F-610A-43C0-85EE-AD1B6AEC7F02}"/>
              </a:ext>
            </a:extLst>
          </p:cNvP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991790" y="4349287"/>
            <a:ext cx="2667000" cy="20002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4918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0-#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patterns? (cont.)</a:t>
            </a:r>
            <a:endParaRPr lang="en-CA" dirty="0"/>
          </a:p>
        </p:txBody>
      </p:sp>
      <p:sp>
        <p:nvSpPr>
          <p:cNvPr id="3" name="Content Placeholder 2"/>
          <p:cNvSpPr>
            <a:spLocks noGrp="1"/>
          </p:cNvSpPr>
          <p:nvPr>
            <p:ph idx="1"/>
          </p:nvPr>
        </p:nvSpPr>
        <p:spPr>
          <a:xfrm>
            <a:off x="640874" y="1168401"/>
            <a:ext cx="10515600" cy="4399753"/>
          </a:xfrm>
        </p:spPr>
        <p:txBody>
          <a:bodyPr>
            <a:normAutofit/>
          </a:bodyPr>
          <a:lstStyle/>
          <a:p>
            <a:r>
              <a:rPr lang="en-US" altLang="en-US" dirty="0"/>
              <a:t>A good pattern will provide:</a:t>
            </a:r>
          </a:p>
          <a:p>
            <a:pPr lvl="1"/>
            <a:r>
              <a:rPr lang="en-US" altLang="en-US" dirty="0"/>
              <a:t>a name</a:t>
            </a:r>
          </a:p>
          <a:p>
            <a:pPr lvl="1"/>
            <a:r>
              <a:rPr lang="en-US" altLang="en-US" dirty="0"/>
              <a:t>the problem to be solved</a:t>
            </a:r>
          </a:p>
          <a:p>
            <a:pPr lvl="1"/>
            <a:r>
              <a:rPr lang="en-US" altLang="en-US" dirty="0"/>
              <a:t>the solution</a:t>
            </a:r>
          </a:p>
          <a:p>
            <a:pPr lvl="1"/>
            <a:r>
              <a:rPr lang="en-US" altLang="en-US" dirty="0"/>
              <a:t>the consequences of using it</a:t>
            </a:r>
          </a:p>
          <a:p>
            <a:pPr lvl="1"/>
            <a:r>
              <a:rPr lang="en-US" altLang="en-US" dirty="0"/>
              <a:t>possibly alternative solutions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5</a:t>
            </a:fld>
            <a:r>
              <a:rPr lang="en-CA" dirty="0"/>
              <a:t> </a:t>
            </a:r>
          </a:p>
        </p:txBody>
      </p:sp>
    </p:spTree>
    <p:extLst>
      <p:ext uri="{BB962C8B-B14F-4D97-AF65-F5344CB8AC3E}">
        <p14:creationId xmlns:p14="http://schemas.microsoft.com/office/powerpoint/2010/main" xmlns="" val="143577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Pocket Door</a:t>
            </a:r>
            <a:endParaRPr lang="en-CA" dirty="0"/>
          </a:p>
        </p:txBody>
      </p:sp>
      <p:sp>
        <p:nvSpPr>
          <p:cNvPr id="3" name="Content Placeholder 2"/>
          <p:cNvSpPr>
            <a:spLocks noGrp="1"/>
          </p:cNvSpPr>
          <p:nvPr>
            <p:ph idx="1"/>
          </p:nvPr>
        </p:nvSpPr>
        <p:spPr>
          <a:xfrm>
            <a:off x="640874" y="1168401"/>
            <a:ext cx="10515600" cy="4399753"/>
          </a:xfrm>
        </p:spPr>
        <p:txBody>
          <a:bodyPr>
            <a:normAutofit/>
          </a:bodyPr>
          <a:lstStyle/>
          <a:p>
            <a:pPr marL="576263" marR="0" lvl="1" indent="-231775" algn="l" defTabSz="914400" rtl="0" eaLnBrk="0" fontAlgn="base" latinLnBrk="0" hangingPunct="0">
              <a:lnSpc>
                <a:spcPct val="100000"/>
              </a:lnSpc>
              <a:spcBef>
                <a:spcPct val="20000"/>
              </a:spcBef>
              <a:spcAft>
                <a:spcPct val="0"/>
              </a:spcAft>
              <a:buClrTx/>
              <a:buSzTx/>
              <a:buFontTx/>
              <a:buChar char="–"/>
              <a:tabLst>
                <a:tab pos="1255713" algn="l"/>
              </a:tabLst>
              <a:defRPr/>
            </a:pPr>
            <a:r>
              <a:rPr kumimoji="0" lang="en-US" altLang="en-US" sz="2400" b="0" i="0" u="none" strike="noStrike" kern="1200" cap="none" spc="0" normalizeH="0" baseline="0" noProof="0" dirty="0">
                <a:ln>
                  <a:noFill/>
                </a:ln>
                <a:solidFill>
                  <a:srgbClr val="000000"/>
                </a:solidFill>
                <a:effectLst/>
                <a:uLnTx/>
                <a:uFillTx/>
                <a:latin typeface="Times New Roman"/>
                <a:ea typeface="+mn-ea"/>
                <a:cs typeface="+mn-cs"/>
              </a:rPr>
              <a:t>Problem:  We need a door in a location where there is no room for it to swing to open.</a:t>
            </a:r>
          </a:p>
          <a:p>
            <a:pPr marL="576263" marR="0" lvl="1" indent="-231775" algn="l" defTabSz="914400" rtl="0" eaLnBrk="0" fontAlgn="base" latinLnBrk="0" hangingPunct="0">
              <a:lnSpc>
                <a:spcPct val="100000"/>
              </a:lnSpc>
              <a:spcBef>
                <a:spcPct val="20000"/>
              </a:spcBef>
              <a:spcAft>
                <a:spcPct val="0"/>
              </a:spcAft>
              <a:buClrTx/>
              <a:buSzTx/>
              <a:buFontTx/>
              <a:buChar char="–"/>
              <a:tabLst>
                <a:tab pos="1255713" algn="l"/>
              </a:tabLst>
              <a:defRPr/>
            </a:pPr>
            <a:r>
              <a:rPr kumimoji="0" lang="en-US" altLang="en-US" sz="2400" b="0" i="0" u="none" strike="noStrike" kern="1200" cap="none" spc="0" normalizeH="0" baseline="0" noProof="0" dirty="0">
                <a:ln>
                  <a:noFill/>
                </a:ln>
                <a:solidFill>
                  <a:srgbClr val="000000"/>
                </a:solidFill>
                <a:effectLst/>
                <a:uLnTx/>
                <a:uFillTx/>
                <a:latin typeface="Times New Roman"/>
                <a:ea typeface="+mn-ea"/>
                <a:cs typeface="+mn-cs"/>
              </a:rPr>
              <a:t>Solution:  Install a door that slides into the wall when open.</a:t>
            </a:r>
          </a:p>
          <a:p>
            <a:pPr marL="576263" marR="0" lvl="1" indent="-231775" algn="l" defTabSz="914400" rtl="0" eaLnBrk="0" fontAlgn="base" latinLnBrk="0" hangingPunct="0">
              <a:lnSpc>
                <a:spcPct val="100000"/>
              </a:lnSpc>
              <a:spcBef>
                <a:spcPct val="20000"/>
              </a:spcBef>
              <a:spcAft>
                <a:spcPct val="0"/>
              </a:spcAft>
              <a:buClrTx/>
              <a:buSzTx/>
              <a:buFontTx/>
              <a:buChar char="–"/>
              <a:tabLst>
                <a:tab pos="1255713" algn="l"/>
              </a:tabLst>
              <a:defRPr/>
            </a:pPr>
            <a:r>
              <a:rPr kumimoji="0" lang="en-US" altLang="en-US" sz="2400" b="0" i="0" u="none" strike="noStrike" kern="1200" cap="none" spc="0" normalizeH="0" baseline="0" noProof="0" dirty="0">
                <a:ln>
                  <a:noFill/>
                </a:ln>
                <a:solidFill>
                  <a:srgbClr val="000000"/>
                </a:solidFill>
                <a:effectLst/>
                <a:uLnTx/>
                <a:uFillTx/>
                <a:latin typeface="Times New Roman"/>
                <a:ea typeface="+mn-ea"/>
                <a:cs typeface="+mn-cs"/>
              </a:rPr>
              <a:t>Consequences (of our choice of solution ):  We have to have a thick enough wall to accommodate sliding a door into it.</a:t>
            </a:r>
          </a:p>
          <a:p>
            <a:pPr marL="576263" marR="0" lvl="1" indent="-231775" algn="l" defTabSz="914400" rtl="0" eaLnBrk="0" fontAlgn="base" latinLnBrk="0" hangingPunct="0">
              <a:lnSpc>
                <a:spcPct val="100000"/>
              </a:lnSpc>
              <a:spcBef>
                <a:spcPct val="20000"/>
              </a:spcBef>
              <a:spcAft>
                <a:spcPct val="0"/>
              </a:spcAft>
              <a:buClrTx/>
              <a:buSzTx/>
              <a:buFontTx/>
              <a:buChar char="–"/>
              <a:tabLst>
                <a:tab pos="1255713" algn="l"/>
              </a:tabLst>
              <a:defRPr/>
            </a:pPr>
            <a:r>
              <a:rPr kumimoji="0" lang="en-US" altLang="en-US" sz="2400" b="0" i="0" u="none" strike="noStrike" kern="1200" cap="none" spc="0" normalizeH="0" baseline="0" noProof="0" dirty="0">
                <a:ln>
                  <a:noFill/>
                </a:ln>
                <a:solidFill>
                  <a:srgbClr val="000000"/>
                </a:solidFill>
                <a:effectLst/>
                <a:uLnTx/>
                <a:uFillTx/>
                <a:latin typeface="Times New Roman"/>
                <a:ea typeface="+mn-ea"/>
                <a:cs typeface="+mn-cs"/>
              </a:rPr>
              <a:t>Alternative:  A sliding door that slides over the outside of a wall when open, similar to a sliding door to a patio</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6</a:t>
            </a:fld>
            <a:r>
              <a:rPr lang="en-CA" dirty="0"/>
              <a:t> </a:t>
            </a:r>
          </a:p>
        </p:txBody>
      </p:sp>
    </p:spTree>
    <p:extLst>
      <p:ext uri="{BB962C8B-B14F-4D97-AF65-F5344CB8AC3E}">
        <p14:creationId xmlns:p14="http://schemas.microsoft.com/office/powerpoint/2010/main" xmlns="" val="997206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use patterns?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Good software engineers have their favorite solutions they use over and over</a:t>
            </a:r>
          </a:p>
          <a:p>
            <a:endParaRPr lang="en-US" altLang="en-US" dirty="0"/>
          </a:p>
          <a:p>
            <a:pPr lvl="1"/>
            <a:r>
              <a:rPr lang="en-US" altLang="en-US" dirty="0"/>
              <a:t>They have used and tested these in many applications over many years and know they work</a:t>
            </a:r>
          </a:p>
          <a:p>
            <a:pPr lvl="1"/>
            <a:endParaRPr lang="en-US" altLang="en-US" dirty="0"/>
          </a:p>
          <a:p>
            <a:pPr lvl="1"/>
            <a:endParaRPr lang="en-US" altLang="en-US" dirty="0"/>
          </a:p>
          <a:p>
            <a:r>
              <a:rPr lang="en-US" altLang="en-US" dirty="0"/>
              <a:t>Take advantage of someone else’s experience by using known solutions to well defined problems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7</a:t>
            </a:fld>
            <a:r>
              <a:rPr lang="en-CA" dirty="0"/>
              <a:t> </a:t>
            </a:r>
          </a:p>
        </p:txBody>
      </p:sp>
    </p:spTree>
    <p:extLst>
      <p:ext uri="{BB962C8B-B14F-4D97-AF65-F5344CB8AC3E}">
        <p14:creationId xmlns:p14="http://schemas.microsoft.com/office/powerpoint/2010/main" xmlns="" val="136411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Historic Examples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sz="2400" dirty="0"/>
              <a:t>Knuth’s The Art of Computer Programming (a catalogue of algorithms)</a:t>
            </a:r>
          </a:p>
          <a:p>
            <a:endParaRPr lang="en-US" altLang="en-US" sz="2400" dirty="0"/>
          </a:p>
          <a:p>
            <a:r>
              <a:rPr lang="en-US" altLang="en-US" sz="2400" dirty="0" err="1"/>
              <a:t>Coplien’s</a:t>
            </a:r>
            <a:r>
              <a:rPr lang="en-US" altLang="en-US" sz="2400" dirty="0"/>
              <a:t> Advanced C++ : Programming Styles and Idioms</a:t>
            </a:r>
          </a:p>
          <a:p>
            <a:endParaRPr lang="en-US" altLang="en-US" sz="2400" dirty="0"/>
          </a:p>
          <a:p>
            <a:r>
              <a:rPr lang="en-US" altLang="en-US" sz="2400" dirty="0"/>
              <a:t>Class libraries such as Rogue Wave’s </a:t>
            </a:r>
            <a:r>
              <a:rPr lang="en-US" altLang="en-US" sz="2400" dirty="0" err="1"/>
              <a:t>Tools.h</a:t>
            </a:r>
            <a:r>
              <a:rPr lang="en-US" altLang="en-US" sz="2400" dirty="0"/>
              <a:t>++</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8</a:t>
            </a:fld>
            <a:r>
              <a:rPr lang="en-CA" dirty="0"/>
              <a:t> </a:t>
            </a:r>
          </a:p>
        </p:txBody>
      </p:sp>
    </p:spTree>
    <p:extLst>
      <p:ext uri="{BB962C8B-B14F-4D97-AF65-F5344CB8AC3E}">
        <p14:creationId xmlns:p14="http://schemas.microsoft.com/office/powerpoint/2010/main" xmlns="" val="831713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use patterns?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Patterns are another mechanism for passing on solutions discovered through years of programming experience</a:t>
            </a:r>
          </a:p>
          <a:p>
            <a:r>
              <a:rPr lang="en-US" altLang="en-US" dirty="0"/>
              <a:t>Patterns enable you to think in larger chunks</a:t>
            </a:r>
          </a:p>
          <a:p>
            <a:r>
              <a:rPr lang="en-US" altLang="en-US" dirty="0"/>
              <a:t>They are a natural evolution</a:t>
            </a:r>
          </a:p>
          <a:p>
            <a:pPr lvl="1"/>
            <a:r>
              <a:rPr lang="en-US" altLang="en-US" dirty="0"/>
              <a:t>from an algorithm, to a stack class, to a factory pattern we increase the complexity of the problem solved and the solution</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9</a:t>
            </a:fld>
            <a:r>
              <a:rPr lang="en-CA" dirty="0"/>
              <a:t> </a:t>
            </a:r>
          </a:p>
        </p:txBody>
      </p:sp>
    </p:spTree>
    <p:extLst>
      <p:ext uri="{BB962C8B-B14F-4D97-AF65-F5344CB8AC3E}">
        <p14:creationId xmlns:p14="http://schemas.microsoft.com/office/powerpoint/2010/main" xmlns="" val="3252093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eye_tracker_presentation" id="{00ED1D97-A04B-46A0-BB71-88655A6B057F}" vid="{F36189FA-3966-4852-951E-5734674D1C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24240</TotalTime>
  <Words>2120</Words>
  <Application>Microsoft Office PowerPoint</Application>
  <PresentationFormat>Custom</PresentationFormat>
  <Paragraphs>324</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Intro to Design Patterns</vt:lpstr>
      <vt:lpstr>What are patterns?</vt:lpstr>
      <vt:lpstr>What are patterns? (cont.)</vt:lpstr>
      <vt:lpstr>Examples</vt:lpstr>
      <vt:lpstr>What are patterns? (cont.)</vt:lpstr>
      <vt:lpstr>Example:  Pocket Door</vt:lpstr>
      <vt:lpstr>Why use patterns?</vt:lpstr>
      <vt:lpstr>Historic Examples</vt:lpstr>
      <vt:lpstr>Why use patterns? (cont.)</vt:lpstr>
      <vt:lpstr>Where are patterns applied?</vt:lpstr>
      <vt:lpstr>The patterns community</vt:lpstr>
      <vt:lpstr>Slide 12</vt:lpstr>
      <vt:lpstr>Up next</vt:lpstr>
      <vt:lpstr>Categories of Patterns</vt:lpstr>
      <vt:lpstr>Creational Patterns</vt:lpstr>
      <vt:lpstr>Creational Patterns</vt:lpstr>
      <vt:lpstr>Structural Patterns</vt:lpstr>
      <vt:lpstr>Structural Patterns (cont.)</vt:lpstr>
      <vt:lpstr>Structural Patterns (cont.)</vt:lpstr>
      <vt:lpstr>Behavioral Patterns</vt:lpstr>
      <vt:lpstr>Behavioral Patterns (cont.)</vt:lpstr>
      <vt:lpstr>Behavioral Patterns (cont.)</vt:lpstr>
      <vt:lpstr>Brief Description of each Pattern</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Format of Design Pattern Descriptions</vt:lpstr>
      <vt:lpstr>Format of Design Pattern Descriptions</vt:lpstr>
      <vt:lpstr>Format of Design Pattern Descriptions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Eye-tracking for Neuroscience</dc:title>
  <dc:creator>Gregory</dc:creator>
  <cp:lastModifiedBy>Greg</cp:lastModifiedBy>
  <cp:revision>227</cp:revision>
  <dcterms:created xsi:type="dcterms:W3CDTF">2016-10-21T00:49:29Z</dcterms:created>
  <dcterms:modified xsi:type="dcterms:W3CDTF">2024-03-08T19:35:36Z</dcterms:modified>
</cp:coreProperties>
</file>