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256" r:id="rId2"/>
    <p:sldId id="258" r:id="rId3"/>
    <p:sldId id="276" r:id="rId4"/>
    <p:sldId id="277" r:id="rId5"/>
    <p:sldId id="278" r:id="rId6"/>
    <p:sldId id="279" r:id="rId7"/>
    <p:sldId id="280" r:id="rId8"/>
    <p:sldId id="281" r:id="rId9"/>
    <p:sldId id="295" r:id="rId10"/>
    <p:sldId id="283" r:id="rId11"/>
    <p:sldId id="288" r:id="rId12"/>
    <p:sldId id="284" r:id="rId13"/>
    <p:sldId id="285" r:id="rId14"/>
    <p:sldId id="286" r:id="rId15"/>
    <p:sldId id="287" r:id="rId16"/>
    <p:sldId id="289" r:id="rId17"/>
    <p:sldId id="290" r:id="rId18"/>
    <p:sldId id="291" r:id="rId19"/>
    <p:sldId id="292" r:id="rId20"/>
    <p:sldId id="293" r:id="rId21"/>
    <p:sldId id="294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306" r:id="rId33"/>
    <p:sldId id="307" r:id="rId34"/>
    <p:sldId id="308" r:id="rId35"/>
    <p:sldId id="30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egory" initials="G" lastIdx="1" clrIdx="0">
    <p:extLst>
      <p:ext uri="{19B8F6BF-5375-455C-9EA6-DF929625EA0E}">
        <p15:presenceInfo xmlns:p15="http://schemas.microsoft.com/office/powerpoint/2012/main" xmlns="" userId="Grego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6430A0"/>
    <a:srgbClr val="664A97"/>
    <a:srgbClr val="6A42AE"/>
    <a:srgbClr val="6B34A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4" autoAdjust="0"/>
    <p:restoredTop sz="85312" autoAdjust="0"/>
  </p:normalViewPr>
  <p:slideViewPr>
    <p:cSldViewPr snapToGrid="0">
      <p:cViewPr varScale="1">
        <p:scale>
          <a:sx n="87" d="100"/>
          <a:sy n="87" d="100"/>
        </p:scale>
        <p:origin x="-956" y="-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83E9D-07AB-4C6D-BFD0-47E805C6B3D4}" type="datetimeFigureOut">
              <a:rPr lang="en-CA" smtClean="0"/>
              <a:pPr/>
              <a:t>2025-01-05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0841C-25C9-4C0C-A7FA-C4A363D14F5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2375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0841C-25C9-4C0C-A7FA-C4A363D14F5A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340334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90056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72295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</p:spTree>
    <p:extLst>
      <p:ext uri="{BB962C8B-B14F-4D97-AF65-F5344CB8AC3E}">
        <p14:creationId xmlns:p14="http://schemas.microsoft.com/office/powerpoint/2010/main" xmlns="" val="182237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41167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093008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08792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80238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23409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18942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25297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555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938" y="11699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58538" y="0"/>
            <a:ext cx="838200" cy="88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3006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ngimg.com/png/29987-cute-turtle-clipar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ixabay.com/en/table-furniture-wooden-1300555/" TargetMode="Externa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ngimg.com/png/29987-cute-turtle-clipar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ixabay.com/en/table-furniture-wooden-1300555/" TargetMode="Externa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ngimg.com/png/29987-cute-turtle-clipar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ixabay.com/en/table-furniture-wooden-1300555/" TargetMode="Externa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ngimg.com/png/29987-cute-turtle-clipar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ixabay.com/en/table-furniture-wooden-1300555/" TargetMode="Externa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ngimg.com/png/29987-cute-turtle-clipart" TargetMode="External"/><Relationship Id="rId7" Type="http://schemas.openxmlformats.org/officeDocument/2006/relationships/hyperlink" Target="https://pixabay.com/en/airplane-funny-passenger-plane-jet-161163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s://pixabay.com/en/table-furniture-wooden-1300555/" TargetMode="Externa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airplane-funny-passenger-plane-jet-161163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stockphotos.biz/stockphoto/16911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292100" y="-254000"/>
            <a:ext cx="12601542" cy="2578949"/>
          </a:xfrm>
          <a:prstGeom prst="rect">
            <a:avLst/>
          </a:prstGeom>
          <a:solidFill>
            <a:srgbClr val="664A97"/>
          </a:solidFill>
          <a:ln w="114300">
            <a:solidFill>
              <a:srgbClr val="64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10747"/>
            <a:ext cx="9144000" cy="1916376"/>
          </a:xfrm>
        </p:spPr>
        <p:txBody>
          <a:bodyPr>
            <a:normAutofit/>
          </a:bodyPr>
          <a:lstStyle/>
          <a:p>
            <a:r>
              <a:rPr lang="en-CA" dirty="0"/>
              <a:t>Static Methods, and Objects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6512" y="1172305"/>
            <a:ext cx="9575800" cy="5659285"/>
          </a:xfrm>
        </p:spPr>
        <p:txBody>
          <a:bodyPr>
            <a:normAutofit/>
          </a:bodyPr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CS321: Advanced Programming Techniques</a:t>
            </a:r>
          </a:p>
          <a:p>
            <a:r>
              <a:rPr lang="en-CA" dirty="0"/>
              <a:t>Prof: Gregory </a:t>
            </a:r>
            <a:r>
              <a:rPr lang="en-CA" dirty="0" err="1" smtClean="0"/>
              <a:t>Mierzwinski</a:t>
            </a:r>
            <a:endParaRPr lang="en-CA" baseline="30000" dirty="0"/>
          </a:p>
        </p:txBody>
      </p:sp>
      <p:pic>
        <p:nvPicPr>
          <p:cNvPr id="13" name="Picture 8" descr="http://osiris.ubishops.ca/~alussier/images/transparentlogo_bu.png">
            <a:extLst>
              <a:ext uri="{FF2B5EF4-FFF2-40B4-BE49-F238E27FC236}">
                <a16:creationId xmlns:a16="http://schemas.microsoft.com/office/drawing/2014/main" xmlns="" id="{CCB9A035-2F1C-4B96-A5DB-70B72D6E4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10514" y="4847458"/>
            <a:ext cx="4770403" cy="167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77077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 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45586"/>
          </a:xfrm>
        </p:spPr>
        <p:txBody>
          <a:bodyPr>
            <a:normAutofit/>
          </a:bodyPr>
          <a:lstStyle/>
          <a:p>
            <a:r>
              <a:rPr lang="en-US" dirty="0"/>
              <a:t>Object needs to be responsible for it’s own data.</a:t>
            </a:r>
          </a:p>
          <a:p>
            <a:r>
              <a:rPr lang="en-US" dirty="0"/>
              <a:t>They need to define their own behaviour.</a:t>
            </a:r>
          </a:p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10</a:t>
            </a:fld>
            <a:r>
              <a:rPr lang="en-CA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BAB5EDB-C339-4658-978D-CB7B86C318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1981511" y="2567891"/>
            <a:ext cx="3276289" cy="17222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17DD399-6BEC-42B0-8C8F-80C05C13BB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  <a:ext uri="{837473B0-CC2E-450A-ABE3-18F120FF3D39}">
                <a1611:picAttrSrcUrl xmlns:a1611="http://schemas.microsoft.com/office/drawing/2016/11/main" xmlns="" r:id="rId5"/>
              </a:ext>
            </a:extLst>
          </a:blip>
          <a:stretch>
            <a:fillRect/>
          </a:stretch>
        </p:blipFill>
        <p:spPr>
          <a:xfrm>
            <a:off x="7460616" y="2493964"/>
            <a:ext cx="2295363" cy="191160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807C7073-511B-46BE-8CEC-CAFF15AD79B2}"/>
              </a:ext>
            </a:extLst>
          </p:cNvPr>
          <p:cNvCxnSpPr>
            <a:cxnSpLocks/>
          </p:cNvCxnSpPr>
          <p:nvPr/>
        </p:nvCxnSpPr>
        <p:spPr>
          <a:xfrm>
            <a:off x="3313471" y="4152458"/>
            <a:ext cx="0" cy="1452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056EDE4-8844-4846-B0A1-BE530F4D7466}"/>
              </a:ext>
            </a:extLst>
          </p:cNvPr>
          <p:cNvSpPr txBox="1"/>
          <p:nvPr/>
        </p:nvSpPr>
        <p:spPr>
          <a:xfrm>
            <a:off x="2615381" y="5598058"/>
            <a:ext cx="1789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typeOfWood</a:t>
            </a:r>
            <a:r>
              <a:rPr lang="en-CA" dirty="0"/>
              <a:t>()</a:t>
            </a:r>
          </a:p>
          <a:p>
            <a:endParaRPr lang="en-C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6109C71-5DB7-418B-ACC6-6B9C83D6F5BB}"/>
              </a:ext>
            </a:extLst>
          </p:cNvPr>
          <p:cNvSpPr txBox="1"/>
          <p:nvPr/>
        </p:nvSpPr>
        <p:spPr>
          <a:xfrm>
            <a:off x="8519653" y="5004620"/>
            <a:ext cx="17894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noise()</a:t>
            </a:r>
          </a:p>
          <a:p>
            <a:r>
              <a:rPr lang="en-CA" dirty="0"/>
              <a:t>walk()</a:t>
            </a:r>
          </a:p>
          <a:p>
            <a:r>
              <a:rPr lang="en-CA" dirty="0"/>
              <a:t>colour</a:t>
            </a:r>
          </a:p>
          <a:p>
            <a:endParaRPr lang="en-CA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005BF5B4-EE3E-4309-A841-F9E134AE9FC1}"/>
              </a:ext>
            </a:extLst>
          </p:cNvPr>
          <p:cNvCxnSpPr>
            <a:cxnSpLocks/>
          </p:cNvCxnSpPr>
          <p:nvPr/>
        </p:nvCxnSpPr>
        <p:spPr>
          <a:xfrm>
            <a:off x="8912942" y="4152458"/>
            <a:ext cx="0" cy="8521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0707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 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45586"/>
          </a:xfrm>
        </p:spPr>
        <p:txBody>
          <a:bodyPr>
            <a:normAutofit/>
          </a:bodyPr>
          <a:lstStyle/>
          <a:p>
            <a:r>
              <a:rPr lang="en-US" dirty="0"/>
              <a:t>Object needs to be responsible for it’s own data.</a:t>
            </a:r>
          </a:p>
          <a:p>
            <a:r>
              <a:rPr lang="en-US" dirty="0"/>
              <a:t>They need to define their own behaviour.</a:t>
            </a:r>
          </a:p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11</a:t>
            </a:fld>
            <a:r>
              <a:rPr lang="en-CA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BAB5EDB-C339-4658-978D-CB7B86C318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1981511" y="2567891"/>
            <a:ext cx="3276289" cy="17222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17DD399-6BEC-42B0-8C8F-80C05C13BB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  <a:ext uri="{837473B0-CC2E-450A-ABE3-18F120FF3D39}">
                <a1611:picAttrSrcUrl xmlns:a1611="http://schemas.microsoft.com/office/drawing/2016/11/main" xmlns="" r:id="rId5"/>
              </a:ext>
            </a:extLst>
          </a:blip>
          <a:stretch>
            <a:fillRect/>
          </a:stretch>
        </p:blipFill>
        <p:spPr>
          <a:xfrm>
            <a:off x="7460616" y="2493964"/>
            <a:ext cx="2295363" cy="191160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807C7073-511B-46BE-8CEC-CAFF15AD79B2}"/>
              </a:ext>
            </a:extLst>
          </p:cNvPr>
          <p:cNvCxnSpPr>
            <a:cxnSpLocks/>
          </p:cNvCxnSpPr>
          <p:nvPr/>
        </p:nvCxnSpPr>
        <p:spPr>
          <a:xfrm>
            <a:off x="3313471" y="4152458"/>
            <a:ext cx="0" cy="1452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056EDE4-8844-4846-B0A1-BE530F4D7466}"/>
              </a:ext>
            </a:extLst>
          </p:cNvPr>
          <p:cNvSpPr txBox="1"/>
          <p:nvPr/>
        </p:nvSpPr>
        <p:spPr>
          <a:xfrm>
            <a:off x="2615381" y="5598058"/>
            <a:ext cx="1789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typeOfWood</a:t>
            </a:r>
            <a:r>
              <a:rPr lang="en-CA" dirty="0"/>
              <a:t>()</a:t>
            </a:r>
          </a:p>
          <a:p>
            <a:endParaRPr lang="en-C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6109C71-5DB7-418B-ACC6-6B9C83D6F5BB}"/>
              </a:ext>
            </a:extLst>
          </p:cNvPr>
          <p:cNvSpPr txBox="1"/>
          <p:nvPr/>
        </p:nvSpPr>
        <p:spPr>
          <a:xfrm>
            <a:off x="8519653" y="5004620"/>
            <a:ext cx="17894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noise()</a:t>
            </a:r>
          </a:p>
          <a:p>
            <a:r>
              <a:rPr lang="en-CA" dirty="0"/>
              <a:t>walk()</a:t>
            </a:r>
          </a:p>
          <a:p>
            <a:r>
              <a:rPr lang="en-CA" dirty="0"/>
              <a:t>colour</a:t>
            </a:r>
          </a:p>
          <a:p>
            <a:endParaRPr lang="en-CA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005BF5B4-EE3E-4309-A841-F9E134AE9FC1}"/>
              </a:ext>
            </a:extLst>
          </p:cNvPr>
          <p:cNvCxnSpPr>
            <a:cxnSpLocks/>
          </p:cNvCxnSpPr>
          <p:nvPr/>
        </p:nvCxnSpPr>
        <p:spPr>
          <a:xfrm>
            <a:off x="8912942" y="4152458"/>
            <a:ext cx="0" cy="8521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DBA27E3B-CE81-443B-8B7B-F3E80DB22152}"/>
              </a:ext>
            </a:extLst>
          </p:cNvPr>
          <p:cNvSpPr/>
          <p:nvPr/>
        </p:nvSpPr>
        <p:spPr>
          <a:xfrm rot="929330">
            <a:off x="1506501" y="2847573"/>
            <a:ext cx="8556983" cy="3003353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059E428F-9429-45DA-A48E-0CC5482E0B5D}"/>
              </a:ext>
            </a:extLst>
          </p:cNvPr>
          <p:cNvSpPr/>
          <p:nvPr/>
        </p:nvSpPr>
        <p:spPr>
          <a:xfrm rot="20329068">
            <a:off x="2057125" y="3007865"/>
            <a:ext cx="8556983" cy="256448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902734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 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45586"/>
          </a:xfrm>
        </p:spPr>
        <p:txBody>
          <a:bodyPr>
            <a:normAutofit/>
          </a:bodyPr>
          <a:lstStyle/>
          <a:p>
            <a:r>
              <a:rPr lang="en-US" dirty="0"/>
              <a:t>Object needs to be responsible for it’s own data.</a:t>
            </a:r>
          </a:p>
          <a:p>
            <a:r>
              <a:rPr lang="en-US" dirty="0"/>
              <a:t>They need to define their own behaviour.</a:t>
            </a:r>
          </a:p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12</a:t>
            </a:fld>
            <a:r>
              <a:rPr lang="en-CA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BAB5EDB-C339-4658-978D-CB7B86C318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1981511" y="2567891"/>
            <a:ext cx="3276289" cy="17222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17DD399-6BEC-42B0-8C8F-80C05C13BB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  <a:ext uri="{837473B0-CC2E-450A-ABE3-18F120FF3D39}">
                <a1611:picAttrSrcUrl xmlns:a1611="http://schemas.microsoft.com/office/drawing/2016/11/main" xmlns="" r:id="rId5"/>
              </a:ext>
            </a:extLst>
          </a:blip>
          <a:stretch>
            <a:fillRect/>
          </a:stretch>
        </p:blipFill>
        <p:spPr>
          <a:xfrm>
            <a:off x="7460616" y="2493964"/>
            <a:ext cx="2295363" cy="191160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807C7073-511B-46BE-8CEC-CAFF15AD79B2}"/>
              </a:ext>
            </a:extLst>
          </p:cNvPr>
          <p:cNvCxnSpPr>
            <a:cxnSpLocks/>
          </p:cNvCxnSpPr>
          <p:nvPr/>
        </p:nvCxnSpPr>
        <p:spPr>
          <a:xfrm>
            <a:off x="3313471" y="4152458"/>
            <a:ext cx="0" cy="8908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056EDE4-8844-4846-B0A1-BE530F4D7466}"/>
              </a:ext>
            </a:extLst>
          </p:cNvPr>
          <p:cNvSpPr txBox="1"/>
          <p:nvPr/>
        </p:nvSpPr>
        <p:spPr>
          <a:xfrm>
            <a:off x="2615381" y="5043268"/>
            <a:ext cx="1789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typeOfWood</a:t>
            </a:r>
            <a:r>
              <a:rPr lang="en-CA" dirty="0"/>
              <a:t>()</a:t>
            </a:r>
          </a:p>
          <a:p>
            <a:endParaRPr lang="en-C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6109C71-5DB7-418B-ACC6-6B9C83D6F5BB}"/>
              </a:ext>
            </a:extLst>
          </p:cNvPr>
          <p:cNvSpPr txBox="1"/>
          <p:nvPr/>
        </p:nvSpPr>
        <p:spPr>
          <a:xfrm>
            <a:off x="8519653" y="5004620"/>
            <a:ext cx="17894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noise()</a:t>
            </a:r>
          </a:p>
          <a:p>
            <a:r>
              <a:rPr lang="en-CA" dirty="0"/>
              <a:t>walk()</a:t>
            </a:r>
          </a:p>
          <a:p>
            <a:r>
              <a:rPr lang="en-CA" dirty="0"/>
              <a:t>colour</a:t>
            </a:r>
          </a:p>
          <a:p>
            <a:endParaRPr lang="en-CA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005BF5B4-EE3E-4309-A841-F9E134AE9FC1}"/>
              </a:ext>
            </a:extLst>
          </p:cNvPr>
          <p:cNvCxnSpPr>
            <a:cxnSpLocks/>
          </p:cNvCxnSpPr>
          <p:nvPr/>
        </p:nvCxnSpPr>
        <p:spPr>
          <a:xfrm>
            <a:off x="8912942" y="4152458"/>
            <a:ext cx="0" cy="8521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3B59536B-137F-41E4-BA0A-2C4C1A71E1C1}"/>
              </a:ext>
            </a:extLst>
          </p:cNvPr>
          <p:cNvCxnSpPr/>
          <p:nvPr/>
        </p:nvCxnSpPr>
        <p:spPr>
          <a:xfrm>
            <a:off x="1553497" y="2493964"/>
            <a:ext cx="9104671" cy="304159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D5F83E8C-4962-4D60-9C76-2445177C0A91}"/>
              </a:ext>
            </a:extLst>
          </p:cNvPr>
          <p:cNvCxnSpPr>
            <a:cxnSpLocks/>
          </p:cNvCxnSpPr>
          <p:nvPr/>
        </p:nvCxnSpPr>
        <p:spPr>
          <a:xfrm flipV="1">
            <a:off x="1553497" y="2320413"/>
            <a:ext cx="8524568" cy="373760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40037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 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45586"/>
          </a:xfrm>
        </p:spPr>
        <p:txBody>
          <a:bodyPr>
            <a:normAutofit/>
          </a:bodyPr>
          <a:lstStyle/>
          <a:p>
            <a:r>
              <a:rPr lang="en-US" dirty="0"/>
              <a:t>Object needs to be responsible for it’s own data.</a:t>
            </a:r>
          </a:p>
          <a:p>
            <a:r>
              <a:rPr lang="en-US" dirty="0"/>
              <a:t>They need to define their own behaviour.</a:t>
            </a:r>
          </a:p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13</a:t>
            </a:fld>
            <a:r>
              <a:rPr lang="en-CA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BAB5EDB-C339-4658-978D-CB7B86C318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1981511" y="2567891"/>
            <a:ext cx="3276289" cy="17222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17DD399-6BEC-42B0-8C8F-80C05C13BB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  <a:ext uri="{837473B0-CC2E-450A-ABE3-18F120FF3D39}">
                <a1611:picAttrSrcUrl xmlns:a1611="http://schemas.microsoft.com/office/drawing/2016/11/main" xmlns="" r:id="rId5"/>
              </a:ext>
            </a:extLst>
          </a:blip>
          <a:stretch>
            <a:fillRect/>
          </a:stretch>
        </p:blipFill>
        <p:spPr>
          <a:xfrm>
            <a:off x="7460616" y="2493964"/>
            <a:ext cx="2295363" cy="191160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807C7073-511B-46BE-8CEC-CAFF15AD79B2}"/>
              </a:ext>
            </a:extLst>
          </p:cNvPr>
          <p:cNvCxnSpPr>
            <a:cxnSpLocks/>
          </p:cNvCxnSpPr>
          <p:nvPr/>
        </p:nvCxnSpPr>
        <p:spPr>
          <a:xfrm>
            <a:off x="3313471" y="4152458"/>
            <a:ext cx="0" cy="8908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056EDE4-8844-4846-B0A1-BE530F4D7466}"/>
              </a:ext>
            </a:extLst>
          </p:cNvPr>
          <p:cNvSpPr txBox="1"/>
          <p:nvPr/>
        </p:nvSpPr>
        <p:spPr>
          <a:xfrm>
            <a:off x="8239432" y="5042889"/>
            <a:ext cx="1789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typeOfWood</a:t>
            </a:r>
            <a:r>
              <a:rPr lang="en-CA" dirty="0"/>
              <a:t>()</a:t>
            </a:r>
          </a:p>
          <a:p>
            <a:endParaRPr lang="en-C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6109C71-5DB7-418B-ACC6-6B9C83D6F5BB}"/>
              </a:ext>
            </a:extLst>
          </p:cNvPr>
          <p:cNvSpPr txBox="1"/>
          <p:nvPr/>
        </p:nvSpPr>
        <p:spPr>
          <a:xfrm>
            <a:off x="2915266" y="4998853"/>
            <a:ext cx="17894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noise()</a:t>
            </a:r>
          </a:p>
          <a:p>
            <a:r>
              <a:rPr lang="en-CA" dirty="0"/>
              <a:t>walk()</a:t>
            </a:r>
          </a:p>
          <a:p>
            <a:r>
              <a:rPr lang="en-CA" dirty="0"/>
              <a:t>colour</a:t>
            </a:r>
          </a:p>
          <a:p>
            <a:endParaRPr lang="en-CA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005BF5B4-EE3E-4309-A841-F9E134AE9FC1}"/>
              </a:ext>
            </a:extLst>
          </p:cNvPr>
          <p:cNvCxnSpPr>
            <a:cxnSpLocks/>
          </p:cNvCxnSpPr>
          <p:nvPr/>
        </p:nvCxnSpPr>
        <p:spPr>
          <a:xfrm>
            <a:off x="8912942" y="4152458"/>
            <a:ext cx="0" cy="8521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: Shape 3">
            <a:extLst>
              <a:ext uri="{FF2B5EF4-FFF2-40B4-BE49-F238E27FC236}">
                <a16:creationId xmlns:a16="http://schemas.microsoft.com/office/drawing/2014/main" xmlns="" id="{D0BEC306-7EB5-4B09-8E8E-D0C74D8CB22E}"/>
              </a:ext>
            </a:extLst>
          </p:cNvPr>
          <p:cNvSpPr/>
          <p:nvPr/>
        </p:nvSpPr>
        <p:spPr>
          <a:xfrm rot="1242360">
            <a:off x="10554598" y="979425"/>
            <a:ext cx="1002890" cy="2369574"/>
          </a:xfrm>
          <a:custGeom>
            <a:avLst/>
            <a:gdLst>
              <a:gd name="connsiteX0" fmla="*/ 0 w 1002890"/>
              <a:gd name="connsiteY0" fmla="*/ 1789471 h 2369574"/>
              <a:gd name="connsiteX1" fmla="*/ 167148 w 1002890"/>
              <a:gd name="connsiteY1" fmla="*/ 2035277 h 2369574"/>
              <a:gd name="connsiteX2" fmla="*/ 275303 w 1002890"/>
              <a:gd name="connsiteY2" fmla="*/ 2212258 h 2369574"/>
              <a:gd name="connsiteX3" fmla="*/ 314632 w 1002890"/>
              <a:gd name="connsiteY3" fmla="*/ 2310580 h 2369574"/>
              <a:gd name="connsiteX4" fmla="*/ 344129 w 1002890"/>
              <a:gd name="connsiteY4" fmla="*/ 2369574 h 2369574"/>
              <a:gd name="connsiteX5" fmla="*/ 393290 w 1002890"/>
              <a:gd name="connsiteY5" fmla="*/ 1779638 h 2369574"/>
              <a:gd name="connsiteX6" fmla="*/ 668593 w 1002890"/>
              <a:gd name="connsiteY6" fmla="*/ 825909 h 2369574"/>
              <a:gd name="connsiteX7" fmla="*/ 865239 w 1002890"/>
              <a:gd name="connsiteY7" fmla="*/ 294967 h 2369574"/>
              <a:gd name="connsiteX8" fmla="*/ 1002890 w 1002890"/>
              <a:gd name="connsiteY8" fmla="*/ 0 h 236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2890" h="2369574">
                <a:moveTo>
                  <a:pt x="0" y="1789471"/>
                </a:moveTo>
                <a:cubicBezTo>
                  <a:pt x="92793" y="1944124"/>
                  <a:pt x="-74117" y="1668553"/>
                  <a:pt x="167148" y="2035277"/>
                </a:cubicBezTo>
                <a:cubicBezTo>
                  <a:pt x="205147" y="2093036"/>
                  <a:pt x="242655" y="2151315"/>
                  <a:pt x="275303" y="2212258"/>
                </a:cubicBezTo>
                <a:cubicBezTo>
                  <a:pt x="291972" y="2243373"/>
                  <a:pt x="300484" y="2278241"/>
                  <a:pt x="314632" y="2310580"/>
                </a:cubicBezTo>
                <a:cubicBezTo>
                  <a:pt x="323444" y="2330722"/>
                  <a:pt x="334297" y="2349909"/>
                  <a:pt x="344129" y="2369574"/>
                </a:cubicBezTo>
                <a:cubicBezTo>
                  <a:pt x="353373" y="2175439"/>
                  <a:pt x="359423" y="1969291"/>
                  <a:pt x="393290" y="1779638"/>
                </a:cubicBezTo>
                <a:cubicBezTo>
                  <a:pt x="447985" y="1473344"/>
                  <a:pt x="567682" y="1115005"/>
                  <a:pt x="668593" y="825909"/>
                </a:cubicBezTo>
                <a:cubicBezTo>
                  <a:pt x="730790" y="647723"/>
                  <a:pt x="794429" y="469909"/>
                  <a:pt x="865239" y="294967"/>
                </a:cubicBezTo>
                <a:cubicBezTo>
                  <a:pt x="905948" y="194392"/>
                  <a:pt x="1002890" y="0"/>
                  <a:pt x="1002890" y="0"/>
                </a:cubicBezTo>
              </a:path>
            </a:pathLst>
          </a:cu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C0FB370-DD8C-4F2B-AF04-E541C7C8FFFB}"/>
              </a:ext>
            </a:extLst>
          </p:cNvPr>
          <p:cNvSpPr/>
          <p:nvPr/>
        </p:nvSpPr>
        <p:spPr>
          <a:xfrm>
            <a:off x="1676400" y="2222090"/>
            <a:ext cx="3770667" cy="399189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1291B997-CF72-4B83-8055-5AAA79536704}"/>
              </a:ext>
            </a:extLst>
          </p:cNvPr>
          <p:cNvSpPr/>
          <p:nvPr/>
        </p:nvSpPr>
        <p:spPr>
          <a:xfrm>
            <a:off x="7106914" y="2222090"/>
            <a:ext cx="3002766" cy="399189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557757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Java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45586"/>
          </a:xfrm>
        </p:spPr>
        <p:txBody>
          <a:bodyPr>
            <a:normAutofit/>
          </a:bodyPr>
          <a:lstStyle/>
          <a:p>
            <a:r>
              <a:rPr lang="en-US" dirty="0"/>
              <a:t>Defined with classes</a:t>
            </a:r>
          </a:p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14</a:t>
            </a:fld>
            <a:r>
              <a:rPr lang="en-CA" dirty="0"/>
              <a:t> </a:t>
            </a:r>
          </a:p>
        </p:txBody>
      </p:sp>
      <p:sp>
        <p:nvSpPr>
          <p:cNvPr id="16" name="AutoShape 9">
            <a:extLst>
              <a:ext uri="{FF2B5EF4-FFF2-40B4-BE49-F238E27FC236}">
                <a16:creationId xmlns:a16="http://schemas.microsoft.com/office/drawing/2014/main" xmlns="" id="{27679E24-2F8C-4A90-B278-1A1815176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339" y="1956620"/>
            <a:ext cx="8916081" cy="3624520"/>
          </a:xfrm>
          <a:prstGeom prst="roundRect">
            <a:avLst>
              <a:gd name="adj" fmla="val 0"/>
            </a:avLst>
          </a:prstGeom>
          <a:solidFill>
            <a:srgbClr val="FFFFCC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7" name="Text Box 10">
            <a:extLst>
              <a:ext uri="{FF2B5EF4-FFF2-40B4-BE49-F238E27FC236}">
                <a16:creationId xmlns:a16="http://schemas.microsoft.com/office/drawing/2014/main" xmlns="" id="{1C7763D1-DDCF-419B-A903-A521BCEF1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3457" y="2501823"/>
            <a:ext cx="8186844" cy="1854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09550" indent="-2095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class Turtle {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public Turtle() {} // Constructor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public void </a:t>
            </a:r>
            <a:r>
              <a:rPr lang="en-GB" altLang="en-US" sz="1800" dirty="0" err="1">
                <a:latin typeface="Courier" pitchFamily="64" charset="0"/>
              </a:rPr>
              <a:t>makeNoise</a:t>
            </a:r>
            <a:r>
              <a:rPr lang="en-GB" altLang="en-US" sz="1800" dirty="0">
                <a:latin typeface="Courier" pitchFamily="64" charset="0"/>
              </a:rPr>
              <a:t>() {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	</a:t>
            </a:r>
            <a:r>
              <a:rPr lang="en-GB" altLang="en-US" sz="1800" dirty="0" err="1">
                <a:latin typeface="Courier" pitchFamily="64" charset="0"/>
              </a:rPr>
              <a:t>System.out.println</a:t>
            </a:r>
            <a:r>
              <a:rPr lang="en-GB" altLang="en-US" sz="1800" dirty="0">
                <a:latin typeface="Courier" pitchFamily="64" charset="0"/>
              </a:rPr>
              <a:t>(“You hear turtle noises”);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}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532964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Java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209" y="1168401"/>
            <a:ext cx="10515600" cy="4057210"/>
          </a:xfrm>
        </p:spPr>
        <p:txBody>
          <a:bodyPr>
            <a:normAutofit/>
          </a:bodyPr>
          <a:lstStyle/>
          <a:p>
            <a:r>
              <a:rPr lang="en-US" dirty="0"/>
              <a:t>Defined with classes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Classes are blueprints for objects</a:t>
            </a:r>
          </a:p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15</a:t>
            </a:fld>
            <a:r>
              <a:rPr lang="en-CA" dirty="0"/>
              <a:t> </a:t>
            </a:r>
          </a:p>
        </p:txBody>
      </p:sp>
      <p:sp>
        <p:nvSpPr>
          <p:cNvPr id="16" name="AutoShape 9">
            <a:extLst>
              <a:ext uri="{FF2B5EF4-FFF2-40B4-BE49-F238E27FC236}">
                <a16:creationId xmlns:a16="http://schemas.microsoft.com/office/drawing/2014/main" xmlns="" id="{27679E24-2F8C-4A90-B278-1A1815176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339" y="1632153"/>
            <a:ext cx="8916081" cy="2733369"/>
          </a:xfrm>
          <a:prstGeom prst="roundRect">
            <a:avLst>
              <a:gd name="adj" fmla="val 0"/>
            </a:avLst>
          </a:prstGeom>
          <a:solidFill>
            <a:srgbClr val="FFFFCC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7" name="Text Box 10">
            <a:extLst>
              <a:ext uri="{FF2B5EF4-FFF2-40B4-BE49-F238E27FC236}">
                <a16:creationId xmlns:a16="http://schemas.microsoft.com/office/drawing/2014/main" xmlns="" id="{1C7763D1-DDCF-419B-A903-A521BCEF1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3457" y="2177357"/>
            <a:ext cx="8186844" cy="1854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09550" indent="-2095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class Dog {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public Dog() {}  // Constructor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public void </a:t>
            </a:r>
            <a:r>
              <a:rPr lang="en-GB" altLang="en-US" sz="1800" dirty="0" err="1">
                <a:latin typeface="Courier" pitchFamily="64" charset="0"/>
              </a:rPr>
              <a:t>makeNoise</a:t>
            </a:r>
            <a:r>
              <a:rPr lang="en-GB" altLang="en-US" sz="1800" dirty="0">
                <a:latin typeface="Courier" pitchFamily="64" charset="0"/>
              </a:rPr>
              <a:t>() {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	</a:t>
            </a:r>
            <a:r>
              <a:rPr lang="en-GB" altLang="en-US" sz="1800" dirty="0" err="1">
                <a:latin typeface="Courier" pitchFamily="64" charset="0"/>
              </a:rPr>
              <a:t>System.out.println</a:t>
            </a:r>
            <a:r>
              <a:rPr lang="en-GB" altLang="en-US" sz="1800" dirty="0">
                <a:latin typeface="Courier" pitchFamily="64" charset="0"/>
              </a:rPr>
              <a:t>(“Woof!”);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}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}</a:t>
            </a:r>
          </a:p>
        </p:txBody>
      </p:sp>
      <p:sp>
        <p:nvSpPr>
          <p:cNvPr id="11" name="AutoShape 9">
            <a:extLst>
              <a:ext uri="{FF2B5EF4-FFF2-40B4-BE49-F238E27FC236}">
                <a16:creationId xmlns:a16="http://schemas.microsoft.com/office/drawing/2014/main" xmlns="" id="{E8928229-3C30-4270-91D2-8806A173E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339" y="5299036"/>
            <a:ext cx="8916081" cy="952091"/>
          </a:xfrm>
          <a:prstGeom prst="roundRect">
            <a:avLst>
              <a:gd name="adj" fmla="val 0"/>
            </a:avLst>
          </a:prstGeom>
          <a:solidFill>
            <a:srgbClr val="FFFFCC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xmlns="" id="{48E99425-6E6A-4AF8-9646-40C0EF0FF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2578" y="5415181"/>
            <a:ext cx="8186844" cy="592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09550" indent="-2095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Dog dog1 = new Dog();  // Initialize a new Dog object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dog1.makeNoise();      // Call an object/instance method</a:t>
            </a:r>
          </a:p>
        </p:txBody>
      </p:sp>
    </p:spTree>
    <p:extLst>
      <p:ext uri="{BB962C8B-B14F-4D97-AF65-F5344CB8AC3E}">
        <p14:creationId xmlns:p14="http://schemas.microsoft.com/office/powerpoint/2010/main" xmlns="" val="751009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209" y="1168401"/>
            <a:ext cx="10515600" cy="4057210"/>
          </a:xfrm>
        </p:spPr>
        <p:txBody>
          <a:bodyPr>
            <a:normAutofit/>
          </a:bodyPr>
          <a:lstStyle/>
          <a:p>
            <a:r>
              <a:rPr lang="en-US" dirty="0"/>
              <a:t>Define the behaviour of your object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16</a:t>
            </a:fld>
            <a:r>
              <a:rPr lang="en-CA" dirty="0"/>
              <a:t> </a:t>
            </a:r>
          </a:p>
        </p:txBody>
      </p:sp>
      <p:sp>
        <p:nvSpPr>
          <p:cNvPr id="16" name="AutoShape 9">
            <a:extLst>
              <a:ext uri="{FF2B5EF4-FFF2-40B4-BE49-F238E27FC236}">
                <a16:creationId xmlns:a16="http://schemas.microsoft.com/office/drawing/2014/main" xmlns="" id="{27679E24-2F8C-4A90-B278-1A1815176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339" y="1858297"/>
            <a:ext cx="8916081" cy="4434348"/>
          </a:xfrm>
          <a:prstGeom prst="roundRect">
            <a:avLst>
              <a:gd name="adj" fmla="val 0"/>
            </a:avLst>
          </a:prstGeom>
          <a:solidFill>
            <a:srgbClr val="FFFFCC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7" name="Text Box 10">
            <a:extLst>
              <a:ext uri="{FF2B5EF4-FFF2-40B4-BE49-F238E27FC236}">
                <a16:creationId xmlns:a16="http://schemas.microsoft.com/office/drawing/2014/main" xmlns="" id="{1C7763D1-DDCF-419B-A903-A521BCEF1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9663" y="1961047"/>
            <a:ext cx="8186844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09550" indent="-2095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class Dog {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public Dog() {}  // Constructor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public void </a:t>
            </a:r>
            <a:r>
              <a:rPr lang="en-GB" altLang="en-US" sz="1800" dirty="0" err="1">
                <a:latin typeface="Courier" pitchFamily="64" charset="0"/>
              </a:rPr>
              <a:t>makeNoise</a:t>
            </a:r>
            <a:r>
              <a:rPr lang="en-GB" altLang="en-US" sz="1800" dirty="0">
                <a:latin typeface="Courier" pitchFamily="64" charset="0"/>
              </a:rPr>
              <a:t>() {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	</a:t>
            </a:r>
            <a:r>
              <a:rPr lang="en-GB" altLang="en-US" sz="1800" dirty="0" err="1">
                <a:latin typeface="Courier" pitchFamily="64" charset="0"/>
              </a:rPr>
              <a:t>System.out.println</a:t>
            </a:r>
            <a:r>
              <a:rPr lang="en-GB" altLang="en-US" sz="1800" dirty="0">
                <a:latin typeface="Courier" pitchFamily="64" charset="0"/>
              </a:rPr>
              <a:t>(“Woof!”);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}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public void walk() {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	</a:t>
            </a:r>
            <a:r>
              <a:rPr lang="en-GB" altLang="en-US" sz="1800" dirty="0" err="1">
                <a:latin typeface="Courier" pitchFamily="64" charset="0"/>
              </a:rPr>
              <a:t>System.out.println</a:t>
            </a:r>
            <a:r>
              <a:rPr lang="en-GB" altLang="en-US" sz="1800" dirty="0">
                <a:latin typeface="Courier" pitchFamily="64" charset="0"/>
              </a:rPr>
              <a:t>(“The dog walked in a circle.”);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}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555361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209" y="1168401"/>
            <a:ext cx="10515600" cy="4057210"/>
          </a:xfrm>
        </p:spPr>
        <p:txBody>
          <a:bodyPr>
            <a:normAutofit/>
          </a:bodyPr>
          <a:lstStyle/>
          <a:p>
            <a:r>
              <a:rPr lang="en-US" dirty="0"/>
              <a:t>Define the behaviour of your object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17</a:t>
            </a:fld>
            <a:r>
              <a:rPr lang="en-CA" dirty="0"/>
              <a:t> </a:t>
            </a:r>
          </a:p>
        </p:txBody>
      </p:sp>
      <p:sp>
        <p:nvSpPr>
          <p:cNvPr id="16" name="AutoShape 9">
            <a:extLst>
              <a:ext uri="{FF2B5EF4-FFF2-40B4-BE49-F238E27FC236}">
                <a16:creationId xmlns:a16="http://schemas.microsoft.com/office/drawing/2014/main" xmlns="" id="{27679E24-2F8C-4A90-B278-1A1815176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827" y="1966451"/>
            <a:ext cx="10424973" cy="3723148"/>
          </a:xfrm>
          <a:prstGeom prst="roundRect">
            <a:avLst>
              <a:gd name="adj" fmla="val 0"/>
            </a:avLst>
          </a:prstGeom>
          <a:solidFill>
            <a:srgbClr val="FFFFCC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7" name="Text Box 10">
            <a:extLst>
              <a:ext uri="{FF2B5EF4-FFF2-40B4-BE49-F238E27FC236}">
                <a16:creationId xmlns:a16="http://schemas.microsoft.com/office/drawing/2014/main" xmlns="" id="{1C7763D1-DDCF-419B-A903-A521BCEF1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150" y="2108531"/>
            <a:ext cx="9796195" cy="343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09550" indent="-2095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class Dog {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public Dog() {}  // Constructor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public void </a:t>
            </a:r>
            <a:r>
              <a:rPr lang="en-GB" altLang="en-US" sz="1800" dirty="0" err="1">
                <a:latin typeface="Courier" pitchFamily="64" charset="0"/>
              </a:rPr>
              <a:t>makeNoise</a:t>
            </a:r>
            <a:r>
              <a:rPr lang="en-GB" altLang="en-US" sz="1800" dirty="0">
                <a:latin typeface="Courier" pitchFamily="64" charset="0"/>
              </a:rPr>
              <a:t>() {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	</a:t>
            </a:r>
            <a:r>
              <a:rPr lang="en-GB" altLang="en-US" sz="1800" dirty="0" err="1">
                <a:latin typeface="Courier" pitchFamily="64" charset="0"/>
              </a:rPr>
              <a:t>System.out.println</a:t>
            </a:r>
            <a:r>
              <a:rPr lang="en-GB" altLang="en-US" sz="1800" dirty="0">
                <a:latin typeface="Courier" pitchFamily="64" charset="0"/>
              </a:rPr>
              <a:t>(“Woof!”);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}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public void </a:t>
            </a:r>
            <a:r>
              <a:rPr lang="en-GB" altLang="en-US" sz="1800" dirty="0" err="1">
                <a:latin typeface="Courier" pitchFamily="64" charset="0"/>
              </a:rPr>
              <a:t>doCircles</a:t>
            </a:r>
            <a:r>
              <a:rPr lang="en-GB" altLang="en-US" sz="1800" dirty="0">
                <a:latin typeface="Courier" pitchFamily="64" charset="0"/>
              </a:rPr>
              <a:t>(int </a:t>
            </a:r>
            <a:r>
              <a:rPr lang="en-GB" altLang="en-US" sz="1800" dirty="0" err="1">
                <a:latin typeface="Courier" pitchFamily="64" charset="0"/>
              </a:rPr>
              <a:t>numCircles</a:t>
            </a:r>
            <a:r>
              <a:rPr lang="en-GB" altLang="en-US" sz="1800" dirty="0">
                <a:latin typeface="Courier" pitchFamily="64" charset="0"/>
              </a:rPr>
              <a:t>) {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	for (int </a:t>
            </a:r>
            <a:r>
              <a:rPr lang="en-GB" altLang="en-US" sz="1800" dirty="0" err="1">
                <a:latin typeface="Courier" pitchFamily="64" charset="0"/>
              </a:rPr>
              <a:t>i</a:t>
            </a:r>
            <a:r>
              <a:rPr lang="en-GB" altLang="en-US" sz="1800" dirty="0">
                <a:latin typeface="Courier" pitchFamily="64" charset="0"/>
              </a:rPr>
              <a:t> = 0; </a:t>
            </a:r>
            <a:r>
              <a:rPr lang="en-GB" altLang="en-US" sz="1800" dirty="0" err="1">
                <a:latin typeface="Courier" pitchFamily="64" charset="0"/>
              </a:rPr>
              <a:t>i</a:t>
            </a:r>
            <a:r>
              <a:rPr lang="en-GB" altLang="en-US" sz="1800" dirty="0">
                <a:latin typeface="Courier" pitchFamily="64" charset="0"/>
              </a:rPr>
              <a:t> &lt; </a:t>
            </a:r>
            <a:r>
              <a:rPr lang="en-GB" altLang="en-US" sz="1800" dirty="0" err="1">
                <a:latin typeface="Courier" pitchFamily="64" charset="0"/>
              </a:rPr>
              <a:t>numCircles</a:t>
            </a:r>
            <a:r>
              <a:rPr lang="en-GB" altLang="en-US" sz="1800" dirty="0">
                <a:latin typeface="Courier" pitchFamily="64" charset="0"/>
              </a:rPr>
              <a:t>; </a:t>
            </a:r>
            <a:r>
              <a:rPr lang="en-GB" altLang="en-US" sz="1800" dirty="0" err="1">
                <a:latin typeface="Courier" pitchFamily="64" charset="0"/>
              </a:rPr>
              <a:t>i</a:t>
            </a:r>
            <a:r>
              <a:rPr lang="en-GB" altLang="en-US" sz="1800" dirty="0">
                <a:latin typeface="Courier" pitchFamily="64" charset="0"/>
              </a:rPr>
              <a:t>++) {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		</a:t>
            </a:r>
            <a:r>
              <a:rPr lang="en-GB" altLang="en-US" sz="1800" dirty="0" err="1">
                <a:latin typeface="Courier" pitchFamily="64" charset="0"/>
              </a:rPr>
              <a:t>System.out.println</a:t>
            </a:r>
            <a:r>
              <a:rPr lang="en-GB" altLang="en-US" sz="1800" dirty="0">
                <a:latin typeface="Courier" pitchFamily="64" charset="0"/>
              </a:rPr>
              <a:t>(</a:t>
            </a:r>
            <a:r>
              <a:rPr lang="en-GB" altLang="en-US" sz="1800" dirty="0" err="1">
                <a:latin typeface="Courier" pitchFamily="64" charset="0"/>
              </a:rPr>
              <a:t>String.format</a:t>
            </a:r>
            <a:r>
              <a:rPr lang="en-GB" altLang="en-US" sz="1800" dirty="0">
                <a:latin typeface="Courier" pitchFamily="64" charset="0"/>
              </a:rPr>
              <a:t>(“Did %s circles!”, </a:t>
            </a:r>
            <a:r>
              <a:rPr lang="en-GB" altLang="en-US" sz="1800" dirty="0" err="1">
                <a:latin typeface="Courier" pitchFamily="64" charset="0"/>
              </a:rPr>
              <a:t>i</a:t>
            </a:r>
            <a:r>
              <a:rPr lang="en-GB" altLang="en-US" sz="1800" dirty="0">
                <a:latin typeface="Courier" pitchFamily="64" charset="0"/>
              </a:rPr>
              <a:t> + 1)); 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	}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}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283418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Object/Instance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209" y="1168401"/>
            <a:ext cx="10515600" cy="4057210"/>
          </a:xfrm>
        </p:spPr>
        <p:txBody>
          <a:bodyPr>
            <a:normAutofit/>
          </a:bodyPr>
          <a:lstStyle/>
          <a:p>
            <a:r>
              <a:rPr lang="en-US" dirty="0"/>
              <a:t>Define the properties of your object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18</a:t>
            </a:fld>
            <a:r>
              <a:rPr lang="en-CA" dirty="0"/>
              <a:t> </a:t>
            </a:r>
          </a:p>
        </p:txBody>
      </p:sp>
      <p:sp>
        <p:nvSpPr>
          <p:cNvPr id="16" name="AutoShape 9">
            <a:extLst>
              <a:ext uri="{FF2B5EF4-FFF2-40B4-BE49-F238E27FC236}">
                <a16:creationId xmlns:a16="http://schemas.microsoft.com/office/drawing/2014/main" xmlns="" id="{27679E24-2F8C-4A90-B278-1A1815176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827" y="1966450"/>
            <a:ext cx="10424973" cy="3977285"/>
          </a:xfrm>
          <a:prstGeom prst="roundRect">
            <a:avLst>
              <a:gd name="adj" fmla="val 0"/>
            </a:avLst>
          </a:prstGeom>
          <a:solidFill>
            <a:srgbClr val="FFFFCC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7" name="Text Box 10">
            <a:extLst>
              <a:ext uri="{FF2B5EF4-FFF2-40B4-BE49-F238E27FC236}">
                <a16:creationId xmlns:a16="http://schemas.microsoft.com/office/drawing/2014/main" xmlns="" id="{1C7763D1-DDCF-419B-A903-A521BCEF1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150" y="2108531"/>
            <a:ext cx="9796195" cy="3747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09550" indent="-2095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class Dog {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// Properties of a Dog instance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private int age;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private String name;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private String </a:t>
            </a:r>
            <a:r>
              <a:rPr lang="en-GB" altLang="en-US" sz="1800" dirty="0" err="1">
                <a:latin typeface="Courier" pitchFamily="64" charset="0"/>
              </a:rPr>
              <a:t>color</a:t>
            </a:r>
            <a:r>
              <a:rPr lang="en-GB" altLang="en-US" sz="1800" dirty="0">
                <a:latin typeface="Courier" pitchFamily="64" charset="0"/>
              </a:rPr>
              <a:t>;</a:t>
            </a:r>
          </a:p>
          <a:p>
            <a:pPr>
              <a:spcBef>
                <a:spcPts val="263"/>
              </a:spcBef>
              <a:buSzPct val="104000"/>
            </a:pPr>
            <a:endParaRPr lang="en-GB" altLang="en-US" sz="1800" dirty="0">
              <a:latin typeface="Courier" pitchFamily="64" charset="0"/>
            </a:endParaRP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public Dog() {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	</a:t>
            </a:r>
            <a:r>
              <a:rPr lang="en-GB" altLang="en-US" sz="1800" dirty="0" err="1">
                <a:latin typeface="Courier" pitchFamily="64" charset="0"/>
              </a:rPr>
              <a:t>this.age</a:t>
            </a:r>
            <a:r>
              <a:rPr lang="en-GB" altLang="en-US" sz="1800" dirty="0">
                <a:latin typeface="Courier" pitchFamily="64" charset="0"/>
              </a:rPr>
              <a:t> = 0;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	this.name = “Snoopy”;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	</a:t>
            </a:r>
            <a:r>
              <a:rPr lang="en-GB" altLang="en-US" sz="1800" dirty="0" err="1">
                <a:latin typeface="Courier" pitchFamily="64" charset="0"/>
              </a:rPr>
              <a:t>this.color</a:t>
            </a:r>
            <a:r>
              <a:rPr lang="en-GB" altLang="en-US" sz="1800" dirty="0">
                <a:latin typeface="Courier" pitchFamily="64" charset="0"/>
              </a:rPr>
              <a:t> = “Blue”;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}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718428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Object/Instance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209" y="1168401"/>
            <a:ext cx="10515600" cy="4057210"/>
          </a:xfrm>
        </p:spPr>
        <p:txBody>
          <a:bodyPr>
            <a:normAutofit/>
          </a:bodyPr>
          <a:lstStyle/>
          <a:p>
            <a:r>
              <a:rPr lang="en-US" dirty="0"/>
              <a:t>Set properties through your constructor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19</a:t>
            </a:fld>
            <a:r>
              <a:rPr lang="en-CA" dirty="0"/>
              <a:t> </a:t>
            </a:r>
          </a:p>
        </p:txBody>
      </p:sp>
      <p:sp>
        <p:nvSpPr>
          <p:cNvPr id="16" name="AutoShape 9">
            <a:extLst>
              <a:ext uri="{FF2B5EF4-FFF2-40B4-BE49-F238E27FC236}">
                <a16:creationId xmlns:a16="http://schemas.microsoft.com/office/drawing/2014/main" xmlns="" id="{27679E24-2F8C-4A90-B278-1A1815176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827" y="1966451"/>
            <a:ext cx="10424973" cy="3723148"/>
          </a:xfrm>
          <a:prstGeom prst="roundRect">
            <a:avLst>
              <a:gd name="adj" fmla="val 0"/>
            </a:avLst>
          </a:prstGeom>
          <a:solidFill>
            <a:srgbClr val="FFFFCC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7" name="Text Box 10">
            <a:extLst>
              <a:ext uri="{FF2B5EF4-FFF2-40B4-BE49-F238E27FC236}">
                <a16:creationId xmlns:a16="http://schemas.microsoft.com/office/drawing/2014/main" xmlns="" id="{1C7763D1-DDCF-419B-A903-A521BCEF1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150" y="2108531"/>
            <a:ext cx="9796195" cy="343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09550" indent="-2095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class Dog {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private int age;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private String name;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private String colour;</a:t>
            </a:r>
          </a:p>
          <a:p>
            <a:pPr>
              <a:spcBef>
                <a:spcPts val="263"/>
              </a:spcBef>
              <a:buSzPct val="104000"/>
            </a:pPr>
            <a:endParaRPr lang="en-GB" altLang="en-US" sz="1800" dirty="0">
              <a:latin typeface="Courier" pitchFamily="64" charset="0"/>
            </a:endParaRP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public Dog(int age, String name, String colour) {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	</a:t>
            </a:r>
            <a:r>
              <a:rPr lang="en-GB" altLang="en-US" sz="1800" dirty="0" err="1">
                <a:latin typeface="Courier" pitchFamily="64" charset="0"/>
              </a:rPr>
              <a:t>this.age</a:t>
            </a:r>
            <a:r>
              <a:rPr lang="en-GB" altLang="en-US" sz="1800" dirty="0">
                <a:latin typeface="Courier" pitchFamily="64" charset="0"/>
              </a:rPr>
              <a:t> = age;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	this.name = name;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	</a:t>
            </a:r>
            <a:r>
              <a:rPr lang="en-GB" altLang="en-US" sz="1800" dirty="0" err="1">
                <a:latin typeface="Courier" pitchFamily="64" charset="0"/>
              </a:rPr>
              <a:t>this.colour</a:t>
            </a:r>
            <a:r>
              <a:rPr lang="en-GB" altLang="en-US" sz="1800" dirty="0">
                <a:latin typeface="Courier" pitchFamily="64" charset="0"/>
              </a:rPr>
              <a:t> = colour;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}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985867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Methods</a:t>
            </a:r>
          </a:p>
          <a:p>
            <a:r>
              <a:rPr lang="en-CA" dirty="0"/>
              <a:t>Object-oriented Programming</a:t>
            </a:r>
          </a:p>
          <a:p>
            <a:r>
              <a:rPr lang="en-CA" dirty="0"/>
              <a:t>Objects</a:t>
            </a:r>
          </a:p>
          <a:p>
            <a:pPr lvl="1"/>
            <a:r>
              <a:rPr lang="en-CA" dirty="0"/>
              <a:t>Encapsulation</a:t>
            </a:r>
          </a:p>
          <a:p>
            <a:r>
              <a:rPr lang="en-CA" dirty="0"/>
              <a:t>Parameter Passing</a:t>
            </a:r>
          </a:p>
          <a:p>
            <a:r>
              <a:rPr lang="en-CA" dirty="0"/>
              <a:t>Class Variables</a:t>
            </a:r>
          </a:p>
          <a:p>
            <a:pPr lvl="1"/>
            <a:r>
              <a:rPr lang="en-CA" dirty="0"/>
              <a:t>Getters/Setters</a:t>
            </a:r>
          </a:p>
          <a:p>
            <a:r>
              <a:rPr lang="en-CA" dirty="0"/>
              <a:t>Class Methods</a:t>
            </a:r>
          </a:p>
          <a:p>
            <a:endParaRPr lang="en-CA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55451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Object/Instance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209" y="1168401"/>
            <a:ext cx="10515600" cy="4057210"/>
          </a:xfrm>
        </p:spPr>
        <p:txBody>
          <a:bodyPr>
            <a:normAutofit/>
          </a:bodyPr>
          <a:lstStyle/>
          <a:p>
            <a:r>
              <a:rPr lang="en-US" dirty="0"/>
              <a:t>Use getters and setters!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20</a:t>
            </a:fld>
            <a:r>
              <a:rPr lang="en-CA" dirty="0"/>
              <a:t> </a:t>
            </a:r>
          </a:p>
        </p:txBody>
      </p:sp>
      <p:sp>
        <p:nvSpPr>
          <p:cNvPr id="16" name="AutoShape 9">
            <a:extLst>
              <a:ext uri="{FF2B5EF4-FFF2-40B4-BE49-F238E27FC236}">
                <a16:creationId xmlns:a16="http://schemas.microsoft.com/office/drawing/2014/main" xmlns="" id="{27679E24-2F8C-4A90-B278-1A1815176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827" y="1632390"/>
            <a:ext cx="10424973" cy="4918784"/>
          </a:xfrm>
          <a:prstGeom prst="roundRect">
            <a:avLst>
              <a:gd name="adj" fmla="val 0"/>
            </a:avLst>
          </a:prstGeom>
          <a:solidFill>
            <a:srgbClr val="FFFFCC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7" name="Text Box 10">
            <a:extLst>
              <a:ext uri="{FF2B5EF4-FFF2-40B4-BE49-F238E27FC236}">
                <a16:creationId xmlns:a16="http://schemas.microsoft.com/office/drawing/2014/main" xmlns="" id="{1C7763D1-DDCF-419B-A903-A521BCEF1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0614" y="1713145"/>
            <a:ext cx="9796195" cy="4693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09550" indent="-2095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class Dog {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private int age;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private String name;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private String colour;</a:t>
            </a:r>
          </a:p>
          <a:p>
            <a:pPr>
              <a:spcBef>
                <a:spcPts val="263"/>
              </a:spcBef>
              <a:buSzPct val="104000"/>
            </a:pPr>
            <a:endParaRPr lang="en-GB" altLang="en-US" sz="1800" dirty="0">
              <a:latin typeface="Courier" pitchFamily="64" charset="0"/>
            </a:endParaRP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public Dog(int age, String name, String colour) {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	</a:t>
            </a:r>
            <a:r>
              <a:rPr lang="en-GB" altLang="en-US" sz="1800" dirty="0" err="1">
                <a:latin typeface="Courier" pitchFamily="64" charset="0"/>
              </a:rPr>
              <a:t>this.age</a:t>
            </a:r>
            <a:r>
              <a:rPr lang="en-GB" altLang="en-US" sz="1800" dirty="0">
                <a:latin typeface="Courier" pitchFamily="64" charset="0"/>
              </a:rPr>
              <a:t> = age;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	this.name = name;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	</a:t>
            </a:r>
            <a:r>
              <a:rPr lang="en-GB" altLang="en-US" sz="1800" dirty="0" err="1">
                <a:latin typeface="Courier" pitchFamily="64" charset="0"/>
              </a:rPr>
              <a:t>this.colour</a:t>
            </a:r>
            <a:r>
              <a:rPr lang="en-GB" altLang="en-US" sz="1800" dirty="0">
                <a:latin typeface="Courier" pitchFamily="64" charset="0"/>
              </a:rPr>
              <a:t> = colour;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}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public </a:t>
            </a:r>
            <a:r>
              <a:rPr lang="en-GB" altLang="en-US" sz="1800" dirty="0" err="1">
                <a:latin typeface="Courier" pitchFamily="64" charset="0"/>
              </a:rPr>
              <a:t>setColour</a:t>
            </a:r>
            <a:r>
              <a:rPr lang="en-GB" altLang="en-US" sz="1800" dirty="0">
                <a:latin typeface="Courier" pitchFamily="64" charset="0"/>
              </a:rPr>
              <a:t>(String colour) { </a:t>
            </a:r>
            <a:r>
              <a:rPr lang="en-GB" altLang="en-US" sz="1800" dirty="0" err="1">
                <a:latin typeface="Courier" pitchFamily="64" charset="0"/>
              </a:rPr>
              <a:t>this.colour</a:t>
            </a:r>
            <a:r>
              <a:rPr lang="en-GB" altLang="en-US" sz="1800" dirty="0">
                <a:latin typeface="Courier" pitchFamily="64" charset="0"/>
              </a:rPr>
              <a:t> = colour; }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public </a:t>
            </a:r>
            <a:r>
              <a:rPr lang="en-GB" altLang="en-US" sz="1800" dirty="0" err="1">
                <a:latin typeface="Courier" pitchFamily="64" charset="0"/>
              </a:rPr>
              <a:t>getColour</a:t>
            </a:r>
            <a:r>
              <a:rPr lang="en-GB" altLang="en-US" sz="1800" dirty="0">
                <a:latin typeface="Courier" pitchFamily="64" charset="0"/>
              </a:rPr>
              <a:t>() { return </a:t>
            </a:r>
            <a:r>
              <a:rPr lang="en-GB" altLang="en-US" sz="1800" dirty="0" err="1">
                <a:latin typeface="Courier" pitchFamily="64" charset="0"/>
              </a:rPr>
              <a:t>this.colour</a:t>
            </a:r>
            <a:r>
              <a:rPr lang="en-GB" altLang="en-US" sz="1800" dirty="0">
                <a:latin typeface="Courier" pitchFamily="64" charset="0"/>
              </a:rPr>
              <a:t>; }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public </a:t>
            </a:r>
            <a:r>
              <a:rPr lang="en-GB" altLang="en-US" sz="1800" dirty="0" err="1">
                <a:latin typeface="Courier" pitchFamily="64" charset="0"/>
              </a:rPr>
              <a:t>setName</a:t>
            </a:r>
            <a:r>
              <a:rPr lang="en-GB" altLang="en-US" sz="1800" dirty="0">
                <a:latin typeface="Courier" pitchFamily="64" charset="0"/>
              </a:rPr>
              <a:t>(String name) { this.name = name; }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public </a:t>
            </a:r>
            <a:r>
              <a:rPr lang="en-GB" altLang="en-US" sz="1800" dirty="0" err="1">
                <a:latin typeface="Courier" pitchFamily="64" charset="0"/>
              </a:rPr>
              <a:t>getName</a:t>
            </a:r>
            <a:r>
              <a:rPr lang="en-GB" altLang="en-US" sz="1800" dirty="0">
                <a:latin typeface="Courier" pitchFamily="64" charset="0"/>
              </a:rPr>
              <a:t>() { return this.name; }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521112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Passing Primitives as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209" y="1168401"/>
            <a:ext cx="10515600" cy="4057210"/>
          </a:xfrm>
        </p:spPr>
        <p:txBody>
          <a:bodyPr>
            <a:normAutofit/>
          </a:bodyPr>
          <a:lstStyle/>
          <a:p>
            <a:r>
              <a:rPr lang="en-US" dirty="0"/>
              <a:t>Will the following code work?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21</a:t>
            </a:fld>
            <a:r>
              <a:rPr lang="en-CA" dirty="0"/>
              <a:t> </a:t>
            </a:r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xmlns="" id="{625C335C-819B-4B5D-8D6E-9BF8C9E25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3925" y="1746017"/>
            <a:ext cx="7804150" cy="4387850"/>
          </a:xfrm>
          <a:prstGeom prst="roundRect">
            <a:avLst>
              <a:gd name="adj" fmla="val 37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xmlns="" id="{B87D52A0-D3D9-47D9-8285-0C1131BFAD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0" y="1957155"/>
            <a:ext cx="7239000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pitchFamily="80" charset="0"/>
              </a:rPr>
              <a:t>public void method1()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pitchFamily="80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pitchFamily="80" charset="0"/>
              </a:rPr>
              <a:t>	int x = 50;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pitchFamily="80" charset="0"/>
              </a:rPr>
              <a:t>	int y = 100;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pitchFamily="80" charset="0"/>
              </a:rPr>
              <a:t>	swap(</a:t>
            </a:r>
            <a:r>
              <a:rPr lang="en-GB" altLang="en-US" sz="1600" dirty="0" err="1">
                <a:latin typeface="Courier" pitchFamily="80" charset="0"/>
              </a:rPr>
              <a:t>x,y</a:t>
            </a:r>
            <a:r>
              <a:rPr lang="en-GB" altLang="en-US" sz="1600" dirty="0">
                <a:latin typeface="Courier" pitchFamily="80" charset="0"/>
              </a:rPr>
              <a:t>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pitchFamily="80" charset="0"/>
              </a:rPr>
              <a:t>	</a:t>
            </a:r>
            <a:r>
              <a:rPr lang="en-GB" altLang="en-US" sz="1600" dirty="0" err="1">
                <a:latin typeface="Courier" pitchFamily="80" charset="0"/>
              </a:rPr>
              <a:t>System.out.println</a:t>
            </a:r>
            <a:r>
              <a:rPr lang="en-GB" altLang="en-US" sz="1600" dirty="0">
                <a:latin typeface="Courier" pitchFamily="80" charset="0"/>
              </a:rPr>
              <a:t>("x is:" + x + " y is:" + y);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pitchFamily="80" charset="0"/>
              </a:rPr>
              <a:t>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endParaRPr lang="en-GB" altLang="en-US" sz="1600" dirty="0">
              <a:latin typeface="Courier" pitchFamily="80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pitchFamily="80" charset="0"/>
              </a:rPr>
              <a:t>public void swap(int var1, int var2)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pitchFamily="80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pitchFamily="80" charset="0"/>
              </a:rPr>
              <a:t>	int temp = var1;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pitchFamily="80" charset="0"/>
              </a:rPr>
              <a:t>	var1 = var2;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pitchFamily="80" charset="0"/>
              </a:rPr>
              <a:t>	var2 = temp;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pitchFamily="80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730383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Passing Parameters by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209" y="1168401"/>
            <a:ext cx="10515600" cy="4057210"/>
          </a:xfrm>
        </p:spPr>
        <p:txBody>
          <a:bodyPr>
            <a:normAutofit/>
          </a:bodyPr>
          <a:lstStyle/>
          <a:p>
            <a:r>
              <a:rPr lang="en-US" dirty="0"/>
              <a:t>Parameters are passed by value in Java</a:t>
            </a:r>
          </a:p>
          <a:p>
            <a:pPr lvl="1"/>
            <a:r>
              <a:rPr lang="en-US" dirty="0"/>
              <a:t>The code does not behave as intended.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22</a:t>
            </a:fld>
            <a:r>
              <a:rPr lang="en-CA" dirty="0"/>
              <a:t>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DEB99A94-F46D-4E77-BAB3-6753CAFE1DC4}"/>
              </a:ext>
            </a:extLst>
          </p:cNvPr>
          <p:cNvGrpSpPr/>
          <p:nvPr/>
        </p:nvGrpSpPr>
        <p:grpSpPr>
          <a:xfrm>
            <a:off x="2469792" y="2169601"/>
            <a:ext cx="7921625" cy="3921125"/>
            <a:chOff x="1211263" y="2592388"/>
            <a:chExt cx="7921625" cy="3921125"/>
          </a:xfrm>
        </p:grpSpPr>
        <p:sp>
          <p:nvSpPr>
            <p:cNvPr id="14" name="AutoShape 4">
              <a:extLst>
                <a:ext uri="{FF2B5EF4-FFF2-40B4-BE49-F238E27FC236}">
                  <a16:creationId xmlns:a16="http://schemas.microsoft.com/office/drawing/2014/main" xmlns="" id="{0E5FC715-D2A1-492A-B3A9-1E8A32426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1263" y="2592388"/>
              <a:ext cx="4662487" cy="3921125"/>
            </a:xfrm>
            <a:prstGeom prst="roundRect">
              <a:avLst>
                <a:gd name="adj" fmla="val 37"/>
              </a:avLst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" name="Text Box 5">
              <a:extLst>
                <a:ext uri="{FF2B5EF4-FFF2-40B4-BE49-F238E27FC236}">
                  <a16:creationId xmlns:a16="http://schemas.microsoft.com/office/drawing/2014/main" xmlns="" id="{00DC419B-7D7B-4D69-928B-4EF925DAB0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2075" y="2768600"/>
              <a:ext cx="4503738" cy="3597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11138" indent="-211138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75"/>
                </a:spcBef>
                <a:buClr>
                  <a:srgbClr val="000000"/>
                </a:buClr>
                <a:buSzPct val="133000"/>
                <a:buFont typeface="Times New Roman" panose="02020603050405020304" pitchFamily="18" charset="0"/>
                <a:buNone/>
              </a:pPr>
              <a:r>
                <a:rPr lang="en-GB" altLang="en-US" sz="1600" dirty="0">
                  <a:latin typeface="Courier" pitchFamily="80" charset="0"/>
                </a:rPr>
                <a:t>public void method1()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33000"/>
                <a:buFont typeface="Times New Roman" panose="02020603050405020304" pitchFamily="18" charset="0"/>
                <a:buNone/>
              </a:pPr>
              <a:r>
                <a:rPr lang="en-GB" altLang="en-US" sz="1600" dirty="0">
                  <a:latin typeface="Courier" pitchFamily="80" charset="0"/>
                </a:rPr>
                <a:t>{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33000"/>
                <a:buFont typeface="Times New Roman" panose="02020603050405020304" pitchFamily="18" charset="0"/>
                <a:buNone/>
              </a:pPr>
              <a:r>
                <a:rPr lang="en-GB" altLang="en-US" sz="1600" dirty="0">
                  <a:latin typeface="Courier" pitchFamily="80" charset="0"/>
                </a:rPr>
                <a:t>	int x = 50;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33000"/>
                <a:buFont typeface="Times New Roman" panose="02020603050405020304" pitchFamily="18" charset="0"/>
                <a:buNone/>
              </a:pPr>
              <a:r>
                <a:rPr lang="en-GB" altLang="en-US" sz="1600" dirty="0">
                  <a:latin typeface="Courier" pitchFamily="80" charset="0"/>
                </a:rPr>
                <a:t>	int y = 100;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33000"/>
                <a:buFont typeface="Times New Roman" panose="02020603050405020304" pitchFamily="18" charset="0"/>
                <a:buNone/>
              </a:pPr>
              <a:r>
                <a:rPr lang="en-GB" altLang="en-US" sz="1600" dirty="0">
                  <a:latin typeface="Courier" pitchFamily="80" charset="0"/>
                </a:rPr>
                <a:t>	swap(</a:t>
              </a:r>
              <a:r>
                <a:rPr lang="en-GB" altLang="en-US" sz="1600" dirty="0" err="1">
                  <a:latin typeface="Courier" pitchFamily="80" charset="0"/>
                </a:rPr>
                <a:t>x,y</a:t>
              </a:r>
              <a:r>
                <a:rPr lang="en-GB" altLang="en-US" sz="1600" dirty="0">
                  <a:latin typeface="Courier" pitchFamily="80" charset="0"/>
                </a:rPr>
                <a:t>);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33000"/>
                <a:buFont typeface="Times New Roman" panose="02020603050405020304" pitchFamily="18" charset="0"/>
                <a:buNone/>
              </a:pPr>
              <a:r>
                <a:rPr lang="en-GB" altLang="en-US" sz="1600" dirty="0">
                  <a:latin typeface="Courier" pitchFamily="80" charset="0"/>
                </a:rPr>
                <a:t>}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33000"/>
                <a:buFont typeface="Times New Roman" panose="02020603050405020304" pitchFamily="18" charset="0"/>
                <a:buNone/>
              </a:pPr>
              <a:endParaRPr lang="en-GB" altLang="en-US" sz="1600" dirty="0">
                <a:latin typeface="Courier" pitchFamily="80" charset="0"/>
              </a:endParaRP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33000"/>
                <a:buFont typeface="Times New Roman" panose="02020603050405020304" pitchFamily="18" charset="0"/>
                <a:buNone/>
              </a:pPr>
              <a:r>
                <a:rPr lang="en-GB" altLang="en-US" sz="1600" dirty="0">
                  <a:latin typeface="Courier" pitchFamily="80" charset="0"/>
                </a:rPr>
                <a:t>public void swap(int var1, int var2)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33000"/>
                <a:buFont typeface="Times New Roman" panose="02020603050405020304" pitchFamily="18" charset="0"/>
                <a:buNone/>
              </a:pPr>
              <a:r>
                <a:rPr lang="en-GB" altLang="en-US" sz="1600" dirty="0">
                  <a:latin typeface="Courier" pitchFamily="80" charset="0"/>
                </a:rPr>
                <a:t>{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33000"/>
                <a:buFont typeface="Times New Roman" panose="02020603050405020304" pitchFamily="18" charset="0"/>
                <a:buNone/>
              </a:pPr>
              <a:r>
                <a:rPr lang="en-GB" altLang="en-US" sz="1600" dirty="0">
                  <a:latin typeface="Courier" pitchFamily="80" charset="0"/>
                </a:rPr>
                <a:t>	int temp = var1;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33000"/>
                <a:buFont typeface="Times New Roman" panose="02020603050405020304" pitchFamily="18" charset="0"/>
                <a:buNone/>
              </a:pPr>
              <a:r>
                <a:rPr lang="en-GB" altLang="en-US" sz="1600" dirty="0">
                  <a:latin typeface="Courier" pitchFamily="80" charset="0"/>
                </a:rPr>
                <a:t>	var1 = var2;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33000"/>
                <a:buFont typeface="Times New Roman" panose="02020603050405020304" pitchFamily="18" charset="0"/>
                <a:buNone/>
              </a:pPr>
              <a:r>
                <a:rPr lang="en-GB" altLang="en-US" sz="1600" dirty="0">
                  <a:latin typeface="Courier" pitchFamily="80" charset="0"/>
                </a:rPr>
                <a:t>	var2 = temp;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33000"/>
                <a:buFont typeface="Times New Roman" panose="02020603050405020304" pitchFamily="18" charset="0"/>
                <a:buNone/>
              </a:pPr>
              <a:r>
                <a:rPr lang="en-GB" altLang="en-US" sz="1600" dirty="0">
                  <a:latin typeface="Courier" pitchFamily="80" charset="0"/>
                </a:rPr>
                <a:t>}</a:t>
              </a:r>
            </a:p>
          </p:txBody>
        </p:sp>
        <p:sp>
          <p:nvSpPr>
            <p:cNvPr id="16" name="AutoShape 6">
              <a:extLst>
                <a:ext uri="{FF2B5EF4-FFF2-40B4-BE49-F238E27FC236}">
                  <a16:creationId xmlns:a16="http://schemas.microsoft.com/office/drawing/2014/main" xmlns="" id="{48A1CE43-948B-4336-8906-E029E8EEC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2000" y="2989263"/>
              <a:ext cx="950913" cy="257175"/>
            </a:xfrm>
            <a:prstGeom prst="roundRect">
              <a:avLst>
                <a:gd name="adj" fmla="val 417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>
              <a:lvl1pPr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>
                  <a:srgbClr val="000000"/>
                </a:buClr>
                <a:buSzPct val="67000"/>
                <a:buFont typeface="StarBats" charset="-52"/>
                <a:buNone/>
              </a:pPr>
              <a:r>
                <a:rPr lang="en-GB" altLang="en-US" sz="1600">
                  <a:latin typeface="Times" panose="02020603050405020304" pitchFamily="18" charset="0"/>
                </a:rPr>
                <a:t>50</a:t>
              </a:r>
            </a:p>
          </p:txBody>
        </p:sp>
        <p:sp>
          <p:nvSpPr>
            <p:cNvPr id="17" name="Text Box 7">
              <a:extLst>
                <a:ext uri="{FF2B5EF4-FFF2-40B4-BE49-F238E27FC236}">
                  <a16:creationId xmlns:a16="http://schemas.microsoft.com/office/drawing/2014/main" xmlns="" id="{60044279-C9D4-4BE4-BB3D-0949E4B7D3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2750" y="3008313"/>
              <a:ext cx="15875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>
                  <a:srgbClr val="000000"/>
                </a:buClr>
                <a:buSzPct val="67000"/>
                <a:buFont typeface="StarBats" charset="-52"/>
                <a:buNone/>
              </a:pPr>
              <a:r>
                <a:rPr lang="en-GB" altLang="en-US" sz="1600">
                  <a:latin typeface="Helvetica" panose="020B0604020202020204" pitchFamily="34" charset="0"/>
                </a:rPr>
                <a:t>x:</a:t>
              </a:r>
            </a:p>
          </p:txBody>
        </p:sp>
        <p:sp>
          <p:nvSpPr>
            <p:cNvPr id="18" name="AutoShape 8">
              <a:extLst>
                <a:ext uri="{FF2B5EF4-FFF2-40B4-BE49-F238E27FC236}">
                  <a16:creationId xmlns:a16="http://schemas.microsoft.com/office/drawing/2014/main" xmlns="" id="{1C993275-53BB-439B-A520-A913BCA924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2000" y="3465513"/>
              <a:ext cx="950913" cy="257175"/>
            </a:xfrm>
            <a:prstGeom prst="roundRect">
              <a:avLst>
                <a:gd name="adj" fmla="val 417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>
              <a:lvl1pPr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>
                  <a:srgbClr val="000000"/>
                </a:buClr>
                <a:buSzPct val="67000"/>
                <a:buFont typeface="StarBats" charset="-52"/>
                <a:buNone/>
              </a:pPr>
              <a:r>
                <a:rPr lang="en-GB" altLang="en-US" sz="1600">
                  <a:latin typeface="Times" panose="02020603050405020304" pitchFamily="18" charset="0"/>
                </a:rPr>
                <a:t>100</a:t>
              </a:r>
            </a:p>
          </p:txBody>
        </p:sp>
        <p:sp>
          <p:nvSpPr>
            <p:cNvPr id="19" name="Text Box 9">
              <a:extLst>
                <a:ext uri="{FF2B5EF4-FFF2-40B4-BE49-F238E27FC236}">
                  <a16:creationId xmlns:a16="http://schemas.microsoft.com/office/drawing/2014/main" xmlns="" id="{616754A0-AF04-4192-8C02-94FFF06F0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70688" y="3482975"/>
              <a:ext cx="15875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>
                  <a:srgbClr val="000000"/>
                </a:buClr>
                <a:buSzPct val="67000"/>
                <a:buFont typeface="StarBats" charset="-52"/>
                <a:buNone/>
              </a:pPr>
              <a:r>
                <a:rPr lang="en-GB" altLang="en-US" sz="1600">
                  <a:latin typeface="Helvetica" panose="020B0604020202020204" pitchFamily="34" charset="0"/>
                </a:rPr>
                <a:t>y:</a:t>
              </a:r>
            </a:p>
          </p:txBody>
        </p:sp>
        <p:sp>
          <p:nvSpPr>
            <p:cNvPr id="20" name="AutoShape 10">
              <a:extLst>
                <a:ext uri="{FF2B5EF4-FFF2-40B4-BE49-F238E27FC236}">
                  <a16:creationId xmlns:a16="http://schemas.microsoft.com/office/drawing/2014/main" xmlns="" id="{08E02AA4-93ED-4553-A4D8-A525F161FA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2000" y="4613275"/>
              <a:ext cx="950913" cy="257175"/>
            </a:xfrm>
            <a:prstGeom prst="roundRect">
              <a:avLst>
                <a:gd name="adj" fmla="val 417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>
              <a:lvl1pPr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>
                  <a:srgbClr val="000000"/>
                </a:buClr>
                <a:buSzPct val="67000"/>
                <a:buFont typeface="StarBats" charset="-52"/>
                <a:buNone/>
              </a:pPr>
              <a:r>
                <a:rPr lang="en-GB" altLang="en-US" sz="1600">
                  <a:latin typeface="Times" panose="02020603050405020304" pitchFamily="18" charset="0"/>
                </a:rPr>
                <a:t>50</a:t>
              </a:r>
            </a:p>
          </p:txBody>
        </p:sp>
        <p:sp>
          <p:nvSpPr>
            <p:cNvPr id="21" name="Text Box 11">
              <a:extLst>
                <a:ext uri="{FF2B5EF4-FFF2-40B4-BE49-F238E27FC236}">
                  <a16:creationId xmlns:a16="http://schemas.microsoft.com/office/drawing/2014/main" xmlns="" id="{14101093-22D6-41BA-94C5-54A9E944B6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65900" y="4632325"/>
              <a:ext cx="452438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>
                  <a:srgbClr val="000000"/>
                </a:buClr>
                <a:buSzPct val="67000"/>
                <a:buFont typeface="StarBats" charset="-52"/>
                <a:buNone/>
              </a:pPr>
              <a:r>
                <a:rPr lang="en-GB" altLang="en-US" sz="1600">
                  <a:latin typeface="Helvetica" panose="020B0604020202020204" pitchFamily="34" charset="0"/>
                </a:rPr>
                <a:t>var1:</a:t>
              </a:r>
            </a:p>
          </p:txBody>
        </p:sp>
        <p:sp>
          <p:nvSpPr>
            <p:cNvPr id="22" name="AutoShape 12">
              <a:extLst>
                <a:ext uri="{FF2B5EF4-FFF2-40B4-BE49-F238E27FC236}">
                  <a16:creationId xmlns:a16="http://schemas.microsoft.com/office/drawing/2014/main" xmlns="" id="{3D46AB9E-9234-44B2-BAB1-5A27D9EC8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2000" y="5089525"/>
              <a:ext cx="950913" cy="257175"/>
            </a:xfrm>
            <a:prstGeom prst="roundRect">
              <a:avLst>
                <a:gd name="adj" fmla="val 417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>
              <a:lvl1pPr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>
                  <a:srgbClr val="000000"/>
                </a:buClr>
                <a:buSzPct val="67000"/>
                <a:buFont typeface="StarBats" charset="-52"/>
                <a:buNone/>
              </a:pPr>
              <a:r>
                <a:rPr lang="en-GB" altLang="en-US" sz="1600">
                  <a:latin typeface="Times" panose="02020603050405020304" pitchFamily="18" charset="0"/>
                </a:rPr>
                <a:t>100</a:t>
              </a:r>
            </a:p>
          </p:txBody>
        </p:sp>
        <p:sp>
          <p:nvSpPr>
            <p:cNvPr id="23" name="Text Box 13">
              <a:extLst>
                <a:ext uri="{FF2B5EF4-FFF2-40B4-BE49-F238E27FC236}">
                  <a16:creationId xmlns:a16="http://schemas.microsoft.com/office/drawing/2014/main" xmlns="" id="{65BD9710-DA2D-499C-A3F2-61AF8D3A05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65900" y="5064125"/>
              <a:ext cx="452438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>
                  <a:srgbClr val="000000"/>
                </a:buClr>
                <a:buSzPct val="67000"/>
                <a:buFont typeface="StarBats" charset="-52"/>
                <a:buNone/>
              </a:pPr>
              <a:r>
                <a:rPr lang="en-GB" altLang="en-US" sz="1600">
                  <a:latin typeface="Helvetica" panose="020B0604020202020204" pitchFamily="34" charset="0"/>
                </a:rPr>
                <a:t>var2:</a:t>
              </a:r>
            </a:p>
          </p:txBody>
        </p:sp>
        <p:sp>
          <p:nvSpPr>
            <p:cNvPr id="24" name="AutoShape 14">
              <a:extLst>
                <a:ext uri="{FF2B5EF4-FFF2-40B4-BE49-F238E27FC236}">
                  <a16:creationId xmlns:a16="http://schemas.microsoft.com/office/drawing/2014/main" xmlns="" id="{867C66D3-04C1-405C-80AF-971E2280F7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2000" y="5573713"/>
              <a:ext cx="950913" cy="257175"/>
            </a:xfrm>
            <a:prstGeom prst="roundRect">
              <a:avLst>
                <a:gd name="adj" fmla="val 417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>
              <a:lvl1pPr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>
                  <a:srgbClr val="000000"/>
                </a:buClr>
                <a:buSzPct val="67000"/>
                <a:buFont typeface="StarBats" charset="-52"/>
                <a:buNone/>
              </a:pPr>
              <a:r>
                <a:rPr lang="en-GB" altLang="en-US" sz="1600">
                  <a:latin typeface="Times" panose="02020603050405020304" pitchFamily="18" charset="0"/>
                </a:rPr>
                <a:t>50</a:t>
              </a:r>
            </a:p>
          </p:txBody>
        </p:sp>
        <p:sp>
          <p:nvSpPr>
            <p:cNvPr id="25" name="Text Box 15">
              <a:extLst>
                <a:ext uri="{FF2B5EF4-FFF2-40B4-BE49-F238E27FC236}">
                  <a16:creationId xmlns:a16="http://schemas.microsoft.com/office/drawing/2014/main" xmlns="" id="{A371CB78-E7F3-4919-9DA5-C97F7F0D51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08750" y="5548313"/>
              <a:ext cx="5080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>
                  <a:srgbClr val="000000"/>
                </a:buClr>
                <a:buSzPct val="67000"/>
                <a:buFont typeface="StarBats" charset="-52"/>
                <a:buNone/>
              </a:pPr>
              <a:r>
                <a:rPr lang="en-GB" altLang="en-US" sz="1600">
                  <a:latin typeface="Helvetica" panose="020B0604020202020204" pitchFamily="34" charset="0"/>
                </a:rPr>
                <a:t>temp:</a:t>
              </a:r>
            </a:p>
          </p:txBody>
        </p:sp>
        <p:sp>
          <p:nvSpPr>
            <p:cNvPr id="26" name="AutoShape 16">
              <a:extLst>
                <a:ext uri="{FF2B5EF4-FFF2-40B4-BE49-F238E27FC236}">
                  <a16:creationId xmlns:a16="http://schemas.microsoft.com/office/drawing/2014/main" xmlns="" id="{461004C5-55AB-4B79-A487-3B8FCFDA77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81975" y="4613275"/>
              <a:ext cx="950913" cy="257175"/>
            </a:xfrm>
            <a:prstGeom prst="roundRect">
              <a:avLst>
                <a:gd name="adj" fmla="val 417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>
              <a:lvl1pPr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>
                  <a:srgbClr val="000000"/>
                </a:buClr>
                <a:buSzPct val="67000"/>
                <a:buFont typeface="StarBats" charset="-52"/>
                <a:buNone/>
              </a:pPr>
              <a:r>
                <a:rPr lang="en-GB" altLang="en-US" sz="1600">
                  <a:latin typeface="Times" panose="02020603050405020304" pitchFamily="18" charset="0"/>
                </a:rPr>
                <a:t>100</a:t>
              </a:r>
            </a:p>
          </p:txBody>
        </p:sp>
        <p:sp>
          <p:nvSpPr>
            <p:cNvPr id="27" name="AutoShape 17">
              <a:extLst>
                <a:ext uri="{FF2B5EF4-FFF2-40B4-BE49-F238E27FC236}">
                  <a16:creationId xmlns:a16="http://schemas.microsoft.com/office/drawing/2014/main" xmlns="" id="{B5A9EB06-1EA7-458C-8F21-7CED89FA9B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81975" y="5089525"/>
              <a:ext cx="950913" cy="257175"/>
            </a:xfrm>
            <a:prstGeom prst="roundRect">
              <a:avLst>
                <a:gd name="adj" fmla="val 417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>
              <a:lvl1pPr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>
                  <a:srgbClr val="000000"/>
                </a:buClr>
                <a:buSzPct val="67000"/>
                <a:buFont typeface="StarBats" charset="-52"/>
                <a:buNone/>
              </a:pPr>
              <a:r>
                <a:rPr lang="en-GB" altLang="en-US" sz="1600">
                  <a:latin typeface="Times" panose="02020603050405020304" pitchFamily="18" charset="0"/>
                </a:rPr>
                <a:t>50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5814225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Passing Objects as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209" y="1168401"/>
            <a:ext cx="10515600" cy="521273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 is also possible to pass object references as parameters to methods.</a:t>
            </a:r>
          </a:p>
          <a:p>
            <a:pPr lvl="1"/>
            <a:r>
              <a:rPr lang="en-US" dirty="0"/>
              <a:t>The reference itself is passed by value</a:t>
            </a:r>
          </a:p>
          <a:p>
            <a:pPr lvl="1"/>
            <a:r>
              <a:rPr lang="en-US" dirty="0"/>
              <a:t>The reference can be used to manipulate the target object</a:t>
            </a:r>
          </a:p>
          <a:p>
            <a:r>
              <a:rPr lang="en-US" dirty="0"/>
              <a:t>Because of this behaviour, there are many classes that are defined as immutable or have instance variables which are immutable.</a:t>
            </a:r>
          </a:p>
          <a:p>
            <a:pPr lvl="1"/>
            <a:r>
              <a:rPr lang="en-US" dirty="0"/>
              <a:t>This allows the object's reference to be passed without violating encapsulation.</a:t>
            </a:r>
          </a:p>
          <a:p>
            <a:pPr lvl="1"/>
            <a:r>
              <a:rPr lang="en-US" dirty="0"/>
              <a:t>String is an example of an immutable class.  </a:t>
            </a:r>
          </a:p>
          <a:p>
            <a:pPr lvl="2"/>
            <a:r>
              <a:rPr lang="en-US" dirty="0"/>
              <a:t>It does not have a set method for the String data.</a:t>
            </a:r>
          </a:p>
          <a:p>
            <a:pPr lvl="2"/>
            <a:r>
              <a:rPr lang="en-US" dirty="0"/>
              <a:t>String data can only be set upon initialization</a:t>
            </a:r>
          </a:p>
          <a:p>
            <a:pPr lvl="1"/>
            <a:r>
              <a:rPr lang="en-US" dirty="0"/>
              <a:t>Many business oriented classes have attributes which cannot be changed after initialization</a:t>
            </a:r>
          </a:p>
          <a:p>
            <a:pPr lvl="2"/>
            <a:r>
              <a:rPr lang="en-US" dirty="0"/>
              <a:t>Transaction</a:t>
            </a:r>
          </a:p>
          <a:p>
            <a:pPr lvl="2"/>
            <a:r>
              <a:rPr lang="en-US" dirty="0"/>
              <a:t>Account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23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8706068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Passing Objects as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209" y="1168401"/>
            <a:ext cx="10515600" cy="5212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24</a:t>
            </a:fld>
            <a:r>
              <a:rPr lang="en-CA" dirty="0"/>
              <a:t> </a:t>
            </a:r>
          </a:p>
        </p:txBody>
      </p:sp>
      <p:sp>
        <p:nvSpPr>
          <p:cNvPr id="7" name="AutoShape 3">
            <a:extLst>
              <a:ext uri="{FF2B5EF4-FFF2-40B4-BE49-F238E27FC236}">
                <a16:creationId xmlns:a16="http://schemas.microsoft.com/office/drawing/2014/main" xmlns="" id="{C994F795-AD1C-452E-A17D-69DC23088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6615" y="1076323"/>
            <a:ext cx="7369175" cy="3575050"/>
          </a:xfrm>
          <a:prstGeom prst="roundRect">
            <a:avLst>
              <a:gd name="adj" fmla="val 51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xmlns="" id="{A868091F-2B86-4270-8163-D91477A7BC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7427" y="1250948"/>
            <a:ext cx="6799263" cy="331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>
                <a:latin typeface="Courier" pitchFamily="80" charset="0"/>
              </a:rPr>
              <a:t>public void method1()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>
                <a:latin typeface="Courier" pitchFamily="80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>
                <a:latin typeface="Courier" pitchFamily="80" charset="0"/>
              </a:rPr>
              <a:t>	Account anAccount = new Account(12345);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>
                <a:latin typeface="Courier" pitchFamily="80" charset="0"/>
              </a:rPr>
              <a:t>	initializeAccount(anAccount)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>
                <a:latin typeface="Courier" pitchFamily="80" charset="0"/>
              </a:rPr>
              <a:t>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endParaRPr lang="en-GB" altLang="en-US" sz="1600">
              <a:latin typeface="Courier" pitchFamily="80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>
                <a:latin typeface="Courier" pitchFamily="80" charset="0"/>
              </a:rPr>
              <a:t>public void initializeAccount(Account theAccount) 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>
                <a:latin typeface="Courier" pitchFamily="80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>
                <a:latin typeface="Courier" pitchFamily="80" charset="0"/>
              </a:rPr>
              <a:t>	Date openingDate = new Date();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>
                <a:latin typeface="Courier" pitchFamily="80" charset="0"/>
              </a:rPr>
              <a:t>	theAccount.setOpeningDate(openingDate);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>
                <a:latin typeface="Courier" pitchFamily="80" charset="0"/>
              </a:rPr>
              <a:t>	[... more initialization ...]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>
                <a:latin typeface="Courier" pitchFamily="80" charset="0"/>
              </a:rPr>
              <a:t>}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xmlns="" id="{858BC78E-BD71-47D1-89CD-37C8DE32E3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3177" y="4981573"/>
            <a:ext cx="1016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-52"/>
              <a:buNone/>
            </a:pPr>
            <a:r>
              <a:rPr lang="en-GB" altLang="en-US" sz="1600">
                <a:latin typeface="Helvetica" panose="020B0604020202020204" pitchFamily="34" charset="0"/>
              </a:rPr>
              <a:t>anAccount:</a:t>
            </a:r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xmlns="" id="{75E5DCDA-8D10-4087-9B17-16A154209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5690" y="4911723"/>
            <a:ext cx="950912" cy="377825"/>
          </a:xfrm>
          <a:prstGeom prst="roundRect">
            <a:avLst>
              <a:gd name="adj" fmla="val 417"/>
            </a:avLst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" name="Oval 7">
            <a:extLst>
              <a:ext uri="{FF2B5EF4-FFF2-40B4-BE49-F238E27FC236}">
                <a16:creationId xmlns:a16="http://schemas.microsoft.com/office/drawing/2014/main" xmlns="" id="{B9840BCB-993C-44FD-B450-6C13DAB45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8252" y="5614986"/>
            <a:ext cx="1879600" cy="95885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>
            <a:lvl1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-52"/>
              <a:buNone/>
            </a:pPr>
            <a:r>
              <a:rPr lang="en-GB" altLang="en-US" sz="1600">
                <a:latin typeface="Times" panose="02020603050405020304" pitchFamily="18" charset="0"/>
              </a:rPr>
              <a:t>Account</a:t>
            </a:r>
          </a:p>
          <a:p>
            <a:pPr>
              <a:buClr>
                <a:srgbClr val="000000"/>
              </a:buClr>
              <a:buSzPct val="77000"/>
              <a:buFont typeface="StarBats" charset="-52"/>
              <a:buNone/>
            </a:pPr>
            <a:r>
              <a:rPr lang="en-GB" altLang="en-US" sz="1400">
                <a:latin typeface="Times" panose="02020603050405020304" pitchFamily="18" charset="0"/>
              </a:rPr>
              <a:t>AccountNum: 12345</a:t>
            </a:r>
          </a:p>
        </p:txBody>
      </p:sp>
      <p:sp>
        <p:nvSpPr>
          <p:cNvPr id="14" name="Text Box 8">
            <a:extLst>
              <a:ext uri="{FF2B5EF4-FFF2-40B4-BE49-F238E27FC236}">
                <a16:creationId xmlns:a16="http://schemas.microsoft.com/office/drawing/2014/main" xmlns="" id="{4FF00565-98AC-4882-9CA3-D49A7CF3A3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5740" y="4956173"/>
            <a:ext cx="1073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-52"/>
              <a:buNone/>
            </a:pPr>
            <a:r>
              <a:rPr lang="en-GB" altLang="en-US" sz="1600">
                <a:latin typeface="Helvetica" panose="020B0604020202020204" pitchFamily="34" charset="0"/>
              </a:rPr>
              <a:t>theAccount:</a:t>
            </a:r>
          </a:p>
        </p:txBody>
      </p:sp>
      <p:sp>
        <p:nvSpPr>
          <p:cNvPr id="15" name="AutoShape 9">
            <a:extLst>
              <a:ext uri="{FF2B5EF4-FFF2-40B4-BE49-F238E27FC236}">
                <a16:creationId xmlns:a16="http://schemas.microsoft.com/office/drawing/2014/main" xmlns="" id="{690191B9-C4E6-45AA-8626-5D253ED50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0165" y="4878386"/>
            <a:ext cx="950912" cy="377825"/>
          </a:xfrm>
          <a:prstGeom prst="roundRect">
            <a:avLst>
              <a:gd name="adj" fmla="val 417"/>
            </a:avLst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6" name="Line 13">
            <a:extLst>
              <a:ext uri="{FF2B5EF4-FFF2-40B4-BE49-F238E27FC236}">
                <a16:creationId xmlns:a16="http://schemas.microsoft.com/office/drawing/2014/main" xmlns="" id="{2D25F502-739E-4F56-A729-C936505AB58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00052" y="5184773"/>
            <a:ext cx="1143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17" name="Line 14">
            <a:extLst>
              <a:ext uri="{FF2B5EF4-FFF2-40B4-BE49-F238E27FC236}">
                <a16:creationId xmlns:a16="http://schemas.microsoft.com/office/drawing/2014/main" xmlns="" id="{429BF3E8-A1BC-45C6-8DD6-5691553970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38452" y="5108573"/>
            <a:ext cx="1371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000099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this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209" y="1168401"/>
            <a:ext cx="10515600" cy="5212734"/>
          </a:xfrm>
        </p:spPr>
        <p:txBody>
          <a:bodyPr>
            <a:normAutofit/>
          </a:bodyPr>
          <a:lstStyle/>
          <a:p>
            <a:r>
              <a:rPr lang="en-US" dirty="0"/>
              <a:t>For every instance method, there is a "hidden" parameter called "this"</a:t>
            </a:r>
          </a:p>
          <a:p>
            <a:pPr lvl="1"/>
            <a:r>
              <a:rPr lang="en-US" dirty="0"/>
              <a:t>this is a reference to the instance (</a:t>
            </a:r>
            <a:r>
              <a:rPr lang="en-US" dirty="0" err="1"/>
              <a:t>ie</a:t>
            </a:r>
            <a:r>
              <a:rPr lang="en-US" dirty="0"/>
              <a:t>. object) upon which the method is being invoked</a:t>
            </a:r>
          </a:p>
          <a:p>
            <a:pPr lvl="1"/>
            <a:r>
              <a:rPr lang="en-US" dirty="0"/>
              <a:t>this can be used to access instance variables (although "this" is implied)</a:t>
            </a:r>
          </a:p>
          <a:p>
            <a:pPr lvl="1"/>
            <a:r>
              <a:rPr lang="en-US" dirty="0"/>
              <a:t>this can be returned from a method.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25</a:t>
            </a:fld>
            <a:r>
              <a:rPr lang="en-CA" dirty="0"/>
              <a:t> </a:t>
            </a: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xmlns="" id="{B038E632-9BE6-46DA-AD27-B95418BDF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2" y="3529525"/>
            <a:ext cx="7369175" cy="3044311"/>
          </a:xfrm>
          <a:prstGeom prst="roundRect">
            <a:avLst>
              <a:gd name="adj" fmla="val 56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xmlns="" id="{38155AF2-3B1F-40FE-8DC9-BD1FA3910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2225" y="3704150"/>
            <a:ext cx="6799262" cy="275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>
                <a:latin typeface="Courier" pitchFamily="80" charset="0"/>
              </a:rPr>
              <a:t>public class Employee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>
                <a:latin typeface="Courier" pitchFamily="80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>
                <a:latin typeface="Courier" pitchFamily="80" charset="0"/>
              </a:rPr>
              <a:t>	private String name;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endParaRPr lang="en-GB" altLang="en-US" sz="1600">
              <a:latin typeface="Courier" pitchFamily="80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>
                <a:latin typeface="Courier" pitchFamily="80" charset="0"/>
              </a:rPr>
              <a:t>	public void setName(String aName) 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>
                <a:latin typeface="Courier" pitchFamily="80" charset="0"/>
              </a:rPr>
              <a:t>	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>
                <a:latin typeface="Courier" pitchFamily="80" charset="0"/>
              </a:rPr>
              <a:t>		this.name = aName;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>
                <a:latin typeface="Courier" pitchFamily="80" charset="0"/>
              </a:rPr>
              <a:t>		name = aName;			// Equivalent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>
                <a:latin typeface="Courier" pitchFamily="80" charset="0"/>
              </a:rPr>
              <a:t>	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>
                <a:latin typeface="Courier" pitchFamily="80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40077495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Class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209" y="1168401"/>
            <a:ext cx="10515600" cy="521273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Instance variables belong to an instance (object)</a:t>
            </a:r>
          </a:p>
          <a:p>
            <a:pPr lvl="1"/>
            <a:r>
              <a:rPr lang="en-US" dirty="0"/>
              <a:t>The compiler resolves the variable using the "this" reference.</a:t>
            </a:r>
          </a:p>
          <a:p>
            <a:endParaRPr lang="en-US" dirty="0"/>
          </a:p>
          <a:p>
            <a:r>
              <a:rPr lang="en-US" dirty="0"/>
              <a:t>Java also allows for the creation of Class variables.</a:t>
            </a:r>
          </a:p>
          <a:p>
            <a:pPr lvl="1"/>
            <a:r>
              <a:rPr lang="en-US" dirty="0"/>
              <a:t>Class variables belong to a Class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Each time an instance is created, instance variables are created as well.</a:t>
            </a:r>
          </a:p>
          <a:p>
            <a:r>
              <a:rPr lang="en-US" dirty="0"/>
              <a:t>Class variables are NOT created each time an instance is created.</a:t>
            </a:r>
          </a:p>
          <a:p>
            <a:r>
              <a:rPr lang="en-US" dirty="0"/>
              <a:t>Class variables can be seen as global variables available to all instances of the class.</a:t>
            </a:r>
          </a:p>
          <a:p>
            <a:r>
              <a:rPr lang="en-US" dirty="0"/>
              <a:t>To access a class variable, one does not need a "this" reference.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26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9478756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Class Variables -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209" y="1168401"/>
            <a:ext cx="10515600" cy="5212734"/>
          </a:xfrm>
        </p:spPr>
        <p:txBody>
          <a:bodyPr>
            <a:normAutofit/>
          </a:bodyPr>
          <a:lstStyle/>
          <a:p>
            <a:r>
              <a:rPr lang="en-US" dirty="0"/>
              <a:t>Class variables are declared as "static" in the class definition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27</a:t>
            </a:fld>
            <a:r>
              <a:rPr lang="en-CA" dirty="0"/>
              <a:t> </a:t>
            </a: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xmlns="" id="{E7A1E0BF-ED82-4E8D-8E9A-625BFBBE8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2754" y="1601785"/>
            <a:ext cx="7369175" cy="3273425"/>
          </a:xfrm>
          <a:prstGeom prst="roundRect">
            <a:avLst>
              <a:gd name="adj" fmla="val 51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xmlns="" id="{991E86CF-8EFC-4BB3-B052-4116086944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3567" y="1770060"/>
            <a:ext cx="6799262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>
                <a:latin typeface="Courier" pitchFamily="80" charset="0"/>
              </a:rPr>
              <a:t>public class Employee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>
                <a:latin typeface="Courier" pitchFamily="80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>
                <a:latin typeface="Courier" pitchFamily="80" charset="0"/>
              </a:rPr>
              <a:t>	private static int employeeCount = 0;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>
                <a:latin typeface="Courier" pitchFamily="80" charset="0"/>
              </a:rPr>
              <a:t>	private String name;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endParaRPr lang="en-GB" altLang="en-US" sz="1600">
              <a:latin typeface="Courier" pitchFamily="80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>
                <a:latin typeface="Courier" pitchFamily="80" charset="0"/>
              </a:rPr>
              <a:t>	public Employee()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>
                <a:latin typeface="Courier" pitchFamily="80" charset="0"/>
              </a:rPr>
              <a:t>	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>
                <a:latin typeface="Courier" pitchFamily="80" charset="0"/>
              </a:rPr>
              <a:t>		employeeCount++;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>
                <a:latin typeface="Courier" pitchFamily="80" charset="0"/>
              </a:rPr>
              <a:t>	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endParaRPr lang="en-GB" altLang="en-US" sz="1600">
              <a:latin typeface="Courier" pitchFamily="80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>
                <a:latin typeface="Courier" pitchFamily="80" charset="0"/>
              </a:rPr>
              <a:t>}</a:t>
            </a:r>
          </a:p>
        </p:txBody>
      </p:sp>
      <p:sp>
        <p:nvSpPr>
          <p:cNvPr id="9" name="Oval 6">
            <a:extLst>
              <a:ext uri="{FF2B5EF4-FFF2-40B4-BE49-F238E27FC236}">
                <a16:creationId xmlns:a16="http://schemas.microsoft.com/office/drawing/2014/main" xmlns="" id="{AC9E086C-F378-4991-96AF-94C27BD68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8529" y="5297485"/>
            <a:ext cx="1166813" cy="701675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>
            <a:lvl1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-52"/>
              <a:buNone/>
            </a:pPr>
            <a:r>
              <a:rPr lang="en-GB" altLang="en-US" sz="1600">
                <a:latin typeface="Times" panose="02020603050405020304" pitchFamily="18" charset="0"/>
              </a:rPr>
              <a:t>Employee</a:t>
            </a:r>
          </a:p>
        </p:txBody>
      </p:sp>
      <p:sp>
        <p:nvSpPr>
          <p:cNvPr id="11" name="Oval 7">
            <a:extLst>
              <a:ext uri="{FF2B5EF4-FFF2-40B4-BE49-F238E27FC236}">
                <a16:creationId xmlns:a16="http://schemas.microsoft.com/office/drawing/2014/main" xmlns="" id="{1B5AC7AD-97D7-4E6F-9D38-9CCDE25B5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004" y="5141910"/>
            <a:ext cx="1166813" cy="701675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>
            <a:lvl1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-52"/>
              <a:buNone/>
            </a:pPr>
            <a:r>
              <a:rPr lang="en-GB" altLang="en-US" sz="1600">
                <a:latin typeface="Times" panose="02020603050405020304" pitchFamily="18" charset="0"/>
              </a:rPr>
              <a:t>Employee</a:t>
            </a:r>
          </a:p>
        </p:txBody>
      </p:sp>
      <p:sp>
        <p:nvSpPr>
          <p:cNvPr id="13" name="Oval 8">
            <a:extLst>
              <a:ext uri="{FF2B5EF4-FFF2-40B4-BE49-F238E27FC236}">
                <a16:creationId xmlns:a16="http://schemas.microsoft.com/office/drawing/2014/main" xmlns="" id="{FC45E833-7274-47FA-A81E-94A935A8B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7142" y="5194298"/>
            <a:ext cx="1166812" cy="701675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>
            <a:lvl1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-52"/>
              <a:buNone/>
            </a:pPr>
            <a:r>
              <a:rPr lang="en-GB" altLang="en-US" sz="1600">
                <a:latin typeface="Times" panose="02020603050405020304" pitchFamily="18" charset="0"/>
              </a:rPr>
              <a:t>Employee</a:t>
            </a:r>
          </a:p>
        </p:txBody>
      </p:sp>
      <p:sp>
        <p:nvSpPr>
          <p:cNvPr id="14" name="Oval 9">
            <a:extLst>
              <a:ext uri="{FF2B5EF4-FFF2-40B4-BE49-F238E27FC236}">
                <a16:creationId xmlns:a16="http://schemas.microsoft.com/office/drawing/2014/main" xmlns="" id="{1074705B-A445-43BA-A75A-CD9E29D81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917" y="5884860"/>
            <a:ext cx="1166812" cy="701675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>
            <a:lvl1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-52"/>
              <a:buNone/>
            </a:pPr>
            <a:r>
              <a:rPr lang="en-GB" altLang="en-US" sz="1600">
                <a:latin typeface="Times" panose="02020603050405020304" pitchFamily="18" charset="0"/>
              </a:rPr>
              <a:t>Employee</a:t>
            </a:r>
          </a:p>
        </p:txBody>
      </p:sp>
      <p:sp>
        <p:nvSpPr>
          <p:cNvPr id="15" name="Oval 10">
            <a:extLst>
              <a:ext uri="{FF2B5EF4-FFF2-40B4-BE49-F238E27FC236}">
                <a16:creationId xmlns:a16="http://schemas.microsoft.com/office/drawing/2014/main" xmlns="" id="{EDF8F0D8-A792-4AA5-B117-ACDCCD5FC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529" y="4935535"/>
            <a:ext cx="1166813" cy="701675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>
            <a:lvl1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-52"/>
              <a:buNone/>
            </a:pPr>
            <a:r>
              <a:rPr lang="en-GB" altLang="en-US" sz="1600">
                <a:latin typeface="Times" panose="02020603050405020304" pitchFamily="18" charset="0"/>
              </a:rPr>
              <a:t>Employee</a:t>
            </a:r>
          </a:p>
        </p:txBody>
      </p:sp>
      <p:sp>
        <p:nvSpPr>
          <p:cNvPr id="16" name="Oval 11">
            <a:extLst>
              <a:ext uri="{FF2B5EF4-FFF2-40B4-BE49-F238E27FC236}">
                <a16:creationId xmlns:a16="http://schemas.microsoft.com/office/drawing/2014/main" xmlns="" id="{1D608BCE-9E09-4192-B887-80B309B15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9329" y="5773735"/>
            <a:ext cx="1166813" cy="701675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>
            <a:lvl1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-52"/>
              <a:buNone/>
            </a:pPr>
            <a:r>
              <a:rPr lang="en-GB" altLang="en-US" sz="1600">
                <a:latin typeface="Times" panose="02020603050405020304" pitchFamily="18" charset="0"/>
              </a:rPr>
              <a:t>Employee</a:t>
            </a:r>
          </a:p>
        </p:txBody>
      </p:sp>
      <p:sp>
        <p:nvSpPr>
          <p:cNvPr id="17" name="Oval 12">
            <a:extLst>
              <a:ext uri="{FF2B5EF4-FFF2-40B4-BE49-F238E27FC236}">
                <a16:creationId xmlns:a16="http://schemas.microsoft.com/office/drawing/2014/main" xmlns="" id="{0A476B5F-18A0-45DC-A49E-3CA81281D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1816" y="5870573"/>
            <a:ext cx="1166813" cy="701675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>
            <a:lvl1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-52"/>
              <a:buNone/>
            </a:pPr>
            <a:r>
              <a:rPr lang="en-GB" altLang="en-US" sz="1600" dirty="0">
                <a:latin typeface="Times" panose="02020603050405020304" pitchFamily="18" charset="0"/>
              </a:rPr>
              <a:t>Employee</a:t>
            </a:r>
          </a:p>
        </p:txBody>
      </p:sp>
      <p:sp>
        <p:nvSpPr>
          <p:cNvPr id="18" name="Oval 13">
            <a:extLst>
              <a:ext uri="{FF2B5EF4-FFF2-40B4-BE49-F238E27FC236}">
                <a16:creationId xmlns:a16="http://schemas.microsoft.com/office/drawing/2014/main" xmlns="" id="{645BF441-4E32-4C10-B413-AE1256F8B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2129" y="5073648"/>
            <a:ext cx="1166813" cy="701675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>
            <a:lvl1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-52"/>
              <a:buNone/>
            </a:pPr>
            <a:r>
              <a:rPr lang="en-GB" altLang="en-US" sz="1600">
                <a:latin typeface="Times" panose="02020603050405020304" pitchFamily="18" charset="0"/>
              </a:rPr>
              <a:t>Employee</a:t>
            </a:r>
          </a:p>
        </p:txBody>
      </p:sp>
      <p:sp>
        <p:nvSpPr>
          <p:cNvPr id="19" name="Oval 14">
            <a:extLst>
              <a:ext uri="{FF2B5EF4-FFF2-40B4-BE49-F238E27FC236}">
                <a16:creationId xmlns:a16="http://schemas.microsoft.com/office/drawing/2014/main" xmlns="" id="{1C24AD11-2298-4D21-A8D7-9B844B304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4629" y="5919785"/>
            <a:ext cx="1166813" cy="701675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>
            <a:lvl1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-52"/>
              <a:buNone/>
            </a:pPr>
            <a:r>
              <a:rPr lang="en-GB" altLang="en-US" sz="1600">
                <a:latin typeface="Times" panose="02020603050405020304" pitchFamily="18" charset="0"/>
              </a:rPr>
              <a:t>Employee</a:t>
            </a:r>
          </a:p>
        </p:txBody>
      </p:sp>
      <p:sp>
        <p:nvSpPr>
          <p:cNvPr id="20" name="AutoShape 15">
            <a:extLst>
              <a:ext uri="{FF2B5EF4-FFF2-40B4-BE49-F238E27FC236}">
                <a16:creationId xmlns:a16="http://schemas.microsoft.com/office/drawing/2014/main" xmlns="" id="{8DD1D10D-B7BF-4B9D-83D5-5C3A14102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0092" y="5870573"/>
            <a:ext cx="950912" cy="257175"/>
          </a:xfrm>
          <a:prstGeom prst="roundRect">
            <a:avLst>
              <a:gd name="adj" fmla="val 417"/>
            </a:avLst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>
            <a:lvl1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-52"/>
              <a:buNone/>
            </a:pPr>
            <a:r>
              <a:rPr lang="en-GB" altLang="en-US" sz="1600">
                <a:latin typeface="Times" panose="02020603050405020304" pitchFamily="18" charset="0"/>
              </a:rPr>
              <a:t>9</a:t>
            </a: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xmlns="" id="{D74FE2D1-6379-445F-9284-81051BAE7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9267" y="5888035"/>
            <a:ext cx="14795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-52"/>
              <a:buNone/>
            </a:pPr>
            <a:r>
              <a:rPr lang="en-GB" altLang="en-US" sz="1600">
                <a:latin typeface="Helvetica" panose="020B0604020202020204" pitchFamily="34" charset="0"/>
              </a:rPr>
              <a:t>employeeCount:</a:t>
            </a:r>
          </a:p>
        </p:txBody>
      </p:sp>
    </p:spTree>
    <p:extLst>
      <p:ext uri="{BB962C8B-B14F-4D97-AF65-F5344CB8AC3E}">
        <p14:creationId xmlns:p14="http://schemas.microsoft.com/office/powerpoint/2010/main" xmlns="" val="2384789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Class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209" y="1168401"/>
            <a:ext cx="10515600" cy="5212734"/>
          </a:xfrm>
        </p:spPr>
        <p:txBody>
          <a:bodyPr>
            <a:normAutofit/>
          </a:bodyPr>
          <a:lstStyle/>
          <a:p>
            <a:r>
              <a:rPr lang="en-US" dirty="0"/>
              <a:t>Instance variables are accessed through Instance methods</a:t>
            </a:r>
          </a:p>
          <a:p>
            <a:r>
              <a:rPr lang="en-US" dirty="0"/>
              <a:t>Class variables are accessed through Class methods</a:t>
            </a:r>
          </a:p>
          <a:p>
            <a:r>
              <a:rPr lang="en-US" dirty="0"/>
              <a:t>Instance methods are invoked on instances (</a:t>
            </a:r>
            <a:r>
              <a:rPr lang="en-US" dirty="0" err="1"/>
              <a:t>ie</a:t>
            </a:r>
            <a:r>
              <a:rPr lang="en-US" dirty="0"/>
              <a:t>. Objects)</a:t>
            </a:r>
          </a:p>
          <a:p>
            <a:r>
              <a:rPr lang="en-US" dirty="0"/>
              <a:t>Class methods are invoked on classes</a:t>
            </a:r>
          </a:p>
          <a:p>
            <a:pPr lvl="1"/>
            <a:r>
              <a:rPr lang="en-US" dirty="0"/>
              <a:t>Class methods do not have a "this" reference</a:t>
            </a:r>
          </a:p>
          <a:p>
            <a:r>
              <a:rPr lang="en-US" dirty="0"/>
              <a:t>Class methods can only access Class variables</a:t>
            </a:r>
          </a:p>
          <a:p>
            <a:r>
              <a:rPr lang="en-US" dirty="0"/>
              <a:t>Instance methods can access both Class variables and Instance variables.</a:t>
            </a:r>
          </a:p>
          <a:p>
            <a:r>
              <a:rPr lang="en-US" dirty="0"/>
              <a:t>See the Java API Documentation for the Math class for examples.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28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3672333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Class Methods -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209" y="1168401"/>
            <a:ext cx="10515600" cy="5212734"/>
          </a:xfrm>
        </p:spPr>
        <p:txBody>
          <a:bodyPr>
            <a:normAutofit/>
          </a:bodyPr>
          <a:lstStyle/>
          <a:p>
            <a:r>
              <a:rPr lang="en-US" dirty="0"/>
              <a:t>Class methods are declared as "static" in the class definition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29</a:t>
            </a:fld>
            <a:r>
              <a:rPr lang="en-CA" dirty="0"/>
              <a:t> </a:t>
            </a: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xmlns="" id="{518A57DD-E4BB-4DEA-BA6E-8725D8A87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6675" y="1616073"/>
            <a:ext cx="7369175" cy="3108325"/>
          </a:xfrm>
          <a:prstGeom prst="roundRect">
            <a:avLst>
              <a:gd name="adj" fmla="val 51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xmlns="" id="{229CC713-E71F-4760-8043-43FAB5935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7487" y="1784348"/>
            <a:ext cx="6799263" cy="293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>
                <a:latin typeface="Courier" pitchFamily="80" charset="0"/>
              </a:rPr>
              <a:t>public class Employee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>
                <a:latin typeface="Courier" pitchFamily="80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>
                <a:latin typeface="Courier" pitchFamily="80" charset="0"/>
              </a:rPr>
              <a:t>	private static int employeeCount = 0;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>
                <a:latin typeface="Courier" pitchFamily="80" charset="0"/>
              </a:rPr>
              <a:t>	public Employee()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>
                <a:latin typeface="Courier" pitchFamily="80" charset="0"/>
              </a:rPr>
              <a:t>	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>
                <a:latin typeface="Courier" pitchFamily="80" charset="0"/>
              </a:rPr>
              <a:t>		employeeCount++;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>
                <a:latin typeface="Courier" pitchFamily="80" charset="0"/>
              </a:rPr>
              <a:t>	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>
                <a:latin typeface="Courier" pitchFamily="80" charset="0"/>
              </a:rPr>
              <a:t>	public static int getEmployeeCount()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>
                <a:latin typeface="Courier" pitchFamily="80" charset="0"/>
              </a:rPr>
              <a:t>	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>
                <a:latin typeface="Courier" pitchFamily="80" charset="0"/>
              </a:rPr>
              <a:t>		return employeeCount;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>
                <a:latin typeface="Courier" pitchFamily="80" charset="0"/>
              </a:rPr>
              <a:t>	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>
                <a:latin typeface="Courier" pitchFamily="80" charset="0"/>
              </a:rPr>
              <a:t>}</a:t>
            </a:r>
          </a:p>
        </p:txBody>
      </p:sp>
      <p:sp>
        <p:nvSpPr>
          <p:cNvPr id="9" name="Oval 6">
            <a:extLst>
              <a:ext uri="{FF2B5EF4-FFF2-40B4-BE49-F238E27FC236}">
                <a16:creationId xmlns:a16="http://schemas.microsoft.com/office/drawing/2014/main" xmlns="" id="{26A54D48-B791-4AE6-988A-637AD593A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0862" y="5311773"/>
            <a:ext cx="1166813" cy="701675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>
            <a:lvl1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-52"/>
              <a:buNone/>
            </a:pPr>
            <a:r>
              <a:rPr lang="en-GB" altLang="en-US" sz="1600">
                <a:latin typeface="Times" panose="02020603050405020304" pitchFamily="18" charset="0"/>
              </a:rPr>
              <a:t>Employee</a:t>
            </a:r>
          </a:p>
        </p:txBody>
      </p:sp>
      <p:sp>
        <p:nvSpPr>
          <p:cNvPr id="11" name="Oval 7">
            <a:extLst>
              <a:ext uri="{FF2B5EF4-FFF2-40B4-BE49-F238E27FC236}">
                <a16:creationId xmlns:a16="http://schemas.microsoft.com/office/drawing/2014/main" xmlns="" id="{C2BF27CA-1EDC-4146-ADE4-D1CDB6BCC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4925" y="5156198"/>
            <a:ext cx="1166812" cy="701675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>
            <a:lvl1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-52"/>
              <a:buNone/>
            </a:pPr>
            <a:r>
              <a:rPr lang="en-GB" altLang="en-US" sz="1600">
                <a:latin typeface="Times" panose="02020603050405020304" pitchFamily="18" charset="0"/>
              </a:rPr>
              <a:t>Employee</a:t>
            </a:r>
          </a:p>
        </p:txBody>
      </p:sp>
      <p:sp>
        <p:nvSpPr>
          <p:cNvPr id="13" name="Oval 8">
            <a:extLst>
              <a:ext uri="{FF2B5EF4-FFF2-40B4-BE49-F238E27FC236}">
                <a16:creationId xmlns:a16="http://schemas.microsoft.com/office/drawing/2014/main" xmlns="" id="{4F5ED168-45E3-4E2C-B010-90BA1DCBD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1062" y="5208586"/>
            <a:ext cx="1166813" cy="701675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>
            <a:lvl1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-52"/>
              <a:buNone/>
            </a:pPr>
            <a:r>
              <a:rPr lang="en-GB" altLang="en-US" sz="1600">
                <a:latin typeface="Times" panose="02020603050405020304" pitchFamily="18" charset="0"/>
              </a:rPr>
              <a:t>Employee</a:t>
            </a:r>
          </a:p>
        </p:txBody>
      </p:sp>
      <p:sp>
        <p:nvSpPr>
          <p:cNvPr id="14" name="Oval 9">
            <a:extLst>
              <a:ext uri="{FF2B5EF4-FFF2-40B4-BE49-F238E27FC236}">
                <a16:creationId xmlns:a16="http://schemas.microsoft.com/office/drawing/2014/main" xmlns="" id="{692AFADF-DA66-4F9D-8EE0-A4BC66381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1250" y="5899148"/>
            <a:ext cx="1166812" cy="701675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>
            <a:lvl1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-52"/>
              <a:buNone/>
            </a:pPr>
            <a:r>
              <a:rPr lang="en-GB" altLang="en-US" sz="1600">
                <a:latin typeface="Times" panose="02020603050405020304" pitchFamily="18" charset="0"/>
              </a:rPr>
              <a:t>Employee</a:t>
            </a:r>
          </a:p>
        </p:txBody>
      </p:sp>
      <p:sp>
        <p:nvSpPr>
          <p:cNvPr id="15" name="Oval 10">
            <a:extLst>
              <a:ext uri="{FF2B5EF4-FFF2-40B4-BE49-F238E27FC236}">
                <a16:creationId xmlns:a16="http://schemas.microsoft.com/office/drawing/2014/main" xmlns="" id="{8321742D-551A-4AB3-85C2-B3D453B7D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2450" y="4949823"/>
            <a:ext cx="1166812" cy="701675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>
            <a:lvl1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-52"/>
              <a:buNone/>
            </a:pPr>
            <a:r>
              <a:rPr lang="en-GB" altLang="en-US" sz="1600">
                <a:latin typeface="Times" panose="02020603050405020304" pitchFamily="18" charset="0"/>
              </a:rPr>
              <a:t>Employee</a:t>
            </a:r>
          </a:p>
        </p:txBody>
      </p:sp>
      <p:sp>
        <p:nvSpPr>
          <p:cNvPr id="16" name="Oval 11">
            <a:extLst>
              <a:ext uri="{FF2B5EF4-FFF2-40B4-BE49-F238E27FC236}">
                <a16:creationId xmlns:a16="http://schemas.microsoft.com/office/drawing/2014/main" xmlns="" id="{9BC121E0-1899-4643-9DCB-9BEC574CE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3250" y="5788023"/>
            <a:ext cx="1166812" cy="701675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>
            <a:lvl1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-52"/>
              <a:buNone/>
            </a:pPr>
            <a:r>
              <a:rPr lang="en-GB" altLang="en-US" sz="1600">
                <a:latin typeface="Times" panose="02020603050405020304" pitchFamily="18" charset="0"/>
              </a:rPr>
              <a:t>Employee</a:t>
            </a:r>
          </a:p>
        </p:txBody>
      </p:sp>
      <p:sp>
        <p:nvSpPr>
          <p:cNvPr id="17" name="Oval 12">
            <a:extLst>
              <a:ext uri="{FF2B5EF4-FFF2-40B4-BE49-F238E27FC236}">
                <a16:creationId xmlns:a16="http://schemas.microsoft.com/office/drawing/2014/main" xmlns="" id="{45742073-634C-46C6-8BF0-0C01E0E91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2020" y="5901861"/>
            <a:ext cx="1166813" cy="701675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>
            <a:lvl1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-52"/>
              <a:buNone/>
            </a:pPr>
            <a:r>
              <a:rPr lang="en-GB" altLang="en-US" sz="1600">
                <a:latin typeface="Times" panose="02020603050405020304" pitchFamily="18" charset="0"/>
              </a:rPr>
              <a:t>Employee</a:t>
            </a:r>
          </a:p>
        </p:txBody>
      </p:sp>
      <p:sp>
        <p:nvSpPr>
          <p:cNvPr id="18" name="Oval 13">
            <a:extLst>
              <a:ext uri="{FF2B5EF4-FFF2-40B4-BE49-F238E27FC236}">
                <a16:creationId xmlns:a16="http://schemas.microsoft.com/office/drawing/2014/main" xmlns="" id="{2474517F-EB6F-48CE-9728-74697DA9D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6050" y="5087936"/>
            <a:ext cx="1166812" cy="701675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>
            <a:lvl1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-52"/>
              <a:buNone/>
            </a:pPr>
            <a:r>
              <a:rPr lang="en-GB" altLang="en-US" sz="1600">
                <a:latin typeface="Times" panose="02020603050405020304" pitchFamily="18" charset="0"/>
              </a:rPr>
              <a:t>Employee</a:t>
            </a:r>
          </a:p>
        </p:txBody>
      </p:sp>
      <p:sp>
        <p:nvSpPr>
          <p:cNvPr id="19" name="Oval 14">
            <a:extLst>
              <a:ext uri="{FF2B5EF4-FFF2-40B4-BE49-F238E27FC236}">
                <a16:creationId xmlns:a16="http://schemas.microsoft.com/office/drawing/2014/main" xmlns="" id="{8D729BCC-7C5E-4945-BF51-F314E45C2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8550" y="5934073"/>
            <a:ext cx="1166812" cy="701675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>
            <a:lvl1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-52"/>
              <a:buNone/>
            </a:pPr>
            <a:r>
              <a:rPr lang="en-GB" altLang="en-US" sz="1600">
                <a:latin typeface="Times" panose="02020603050405020304" pitchFamily="18" charset="0"/>
              </a:rPr>
              <a:t>Employee</a:t>
            </a:r>
          </a:p>
        </p:txBody>
      </p:sp>
      <p:sp>
        <p:nvSpPr>
          <p:cNvPr id="20" name="AutoShape 15">
            <a:extLst>
              <a:ext uri="{FF2B5EF4-FFF2-40B4-BE49-F238E27FC236}">
                <a16:creationId xmlns:a16="http://schemas.microsoft.com/office/drawing/2014/main" xmlns="" id="{B7D9EA72-D68A-421E-A80B-6928B4852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7" y="4424361"/>
            <a:ext cx="3427413" cy="628650"/>
          </a:xfrm>
          <a:prstGeom prst="roundRect">
            <a:avLst>
              <a:gd name="adj" fmla="val 250"/>
            </a:avLst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xmlns="" id="{6B75DD81-3470-40A5-8351-77B1CBECFA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1600" y="5902323"/>
            <a:ext cx="14795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-52"/>
              <a:buNone/>
            </a:pPr>
            <a:r>
              <a:rPr lang="en-GB" altLang="en-US" sz="1600">
                <a:latin typeface="Helvetica" panose="020B0604020202020204" pitchFamily="34" charset="0"/>
              </a:rPr>
              <a:t>employeeCount:</a:t>
            </a:r>
          </a:p>
        </p:txBody>
      </p:sp>
      <p:sp>
        <p:nvSpPr>
          <p:cNvPr id="22" name="Text Box 17">
            <a:extLst>
              <a:ext uri="{FF2B5EF4-FFF2-40B4-BE49-F238E27FC236}">
                <a16:creationId xmlns:a16="http://schemas.microsoft.com/office/drawing/2014/main" xmlns="" id="{1537CE72-5259-4E18-8831-78E0FDC61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8475" y="4635498"/>
            <a:ext cx="3225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>
                <a:latin typeface="Courier" pitchFamily="80" charset="0"/>
              </a:rPr>
              <a:t>Employee.getEmployeeCount();</a:t>
            </a:r>
          </a:p>
        </p:txBody>
      </p:sp>
      <p:sp>
        <p:nvSpPr>
          <p:cNvPr id="23" name="AutoShape 19">
            <a:extLst>
              <a:ext uri="{FF2B5EF4-FFF2-40B4-BE49-F238E27FC236}">
                <a16:creationId xmlns:a16="http://schemas.microsoft.com/office/drawing/2014/main" xmlns="" id="{4F9590C8-BE9C-4C28-941B-FCF2437EB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8450" y="5884861"/>
            <a:ext cx="950912" cy="257175"/>
          </a:xfrm>
          <a:prstGeom prst="roundRect">
            <a:avLst>
              <a:gd name="adj" fmla="val 417"/>
            </a:avLst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>
            <a:lvl1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-52"/>
              <a:buNone/>
            </a:pPr>
            <a:r>
              <a:rPr lang="en-GB" altLang="en-US" sz="1600">
                <a:latin typeface="Times" panose="02020603050405020304" pitchFamily="18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xmlns="" val="2589079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Methods or “Functions”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</a:t>
            </a:fld>
            <a:r>
              <a:rPr lang="en-CA" dirty="0"/>
              <a:t> </a:t>
            </a:r>
          </a:p>
        </p:txBody>
      </p:sp>
      <p:sp>
        <p:nvSpPr>
          <p:cNvPr id="16" name="AutoShape 9">
            <a:extLst>
              <a:ext uri="{FF2B5EF4-FFF2-40B4-BE49-F238E27FC236}">
                <a16:creationId xmlns:a16="http://schemas.microsoft.com/office/drawing/2014/main" xmlns="" id="{33189353-F7F2-4FA9-999A-2F81AA853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9519" y="922594"/>
            <a:ext cx="8916081" cy="5651242"/>
          </a:xfrm>
          <a:prstGeom prst="roundRect">
            <a:avLst>
              <a:gd name="adj" fmla="val 0"/>
            </a:avLst>
          </a:prstGeom>
          <a:solidFill>
            <a:srgbClr val="FFFFCC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7" name="Text Box 10">
            <a:extLst>
              <a:ext uri="{FF2B5EF4-FFF2-40B4-BE49-F238E27FC236}">
                <a16:creationId xmlns:a16="http://schemas.microsoft.com/office/drawing/2014/main" xmlns="" id="{B0C67384-D2EA-42A6-8E4B-36426D10D8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2578" y="980142"/>
            <a:ext cx="8186844" cy="5640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09550" indent="-2095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public class Main {</a:t>
            </a:r>
          </a:p>
          <a:p>
            <a:pPr>
              <a:spcBef>
                <a:spcPts val="263"/>
              </a:spcBef>
              <a:buSzPct val="104000"/>
            </a:pPr>
            <a:endParaRPr lang="en-GB" altLang="en-US" sz="1800" dirty="0">
              <a:latin typeface="Courier" pitchFamily="64" charset="0"/>
            </a:endParaRP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public static int[][] </a:t>
            </a:r>
            <a:r>
              <a:rPr lang="en-GB" altLang="en-US" sz="1800" dirty="0" err="1">
                <a:latin typeface="Courier" pitchFamily="64" charset="0"/>
              </a:rPr>
              <a:t>zipAndFlip</a:t>
            </a:r>
            <a:r>
              <a:rPr lang="en-GB" altLang="en-US" sz="1800" dirty="0">
                <a:latin typeface="Courier" pitchFamily="64" charset="0"/>
              </a:rPr>
              <a:t>(int[] arr1, int[] arr2) {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	int[][] </a:t>
            </a:r>
            <a:r>
              <a:rPr lang="en-GB" altLang="en-US" sz="1800" dirty="0" err="1">
                <a:latin typeface="Courier" pitchFamily="64" charset="0"/>
              </a:rPr>
              <a:t>zippedArr</a:t>
            </a:r>
            <a:r>
              <a:rPr lang="en-GB" altLang="en-US" sz="1800" dirty="0">
                <a:latin typeface="Courier" pitchFamily="64" charset="0"/>
              </a:rPr>
              <a:t> = new int[arr1.length][2];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	for (int </a:t>
            </a:r>
            <a:r>
              <a:rPr lang="en-GB" altLang="en-US" sz="1800" dirty="0" err="1">
                <a:latin typeface="Courier" pitchFamily="64" charset="0"/>
              </a:rPr>
              <a:t>i</a:t>
            </a:r>
            <a:r>
              <a:rPr lang="en-GB" altLang="en-US" sz="1800" dirty="0">
                <a:latin typeface="Courier" pitchFamily="64" charset="0"/>
              </a:rPr>
              <a:t> = 0; </a:t>
            </a:r>
            <a:r>
              <a:rPr lang="en-GB" altLang="en-US" sz="1800" dirty="0" err="1">
                <a:latin typeface="Courier" pitchFamily="64" charset="0"/>
              </a:rPr>
              <a:t>i</a:t>
            </a:r>
            <a:r>
              <a:rPr lang="en-GB" altLang="en-US" sz="1800" dirty="0">
                <a:latin typeface="Courier" pitchFamily="64" charset="0"/>
              </a:rPr>
              <a:t> &lt; arr1.length; </a:t>
            </a:r>
            <a:r>
              <a:rPr lang="en-GB" altLang="en-US" sz="1800" dirty="0" err="1">
                <a:latin typeface="Courier" pitchFamily="64" charset="0"/>
              </a:rPr>
              <a:t>i</a:t>
            </a:r>
            <a:r>
              <a:rPr lang="en-GB" altLang="en-US" sz="1800" dirty="0">
                <a:latin typeface="Courier" pitchFamily="64" charset="0"/>
              </a:rPr>
              <a:t>++) {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		</a:t>
            </a:r>
            <a:r>
              <a:rPr lang="en-GB" altLang="en-US" sz="1800" dirty="0" err="1">
                <a:latin typeface="Courier" pitchFamily="64" charset="0"/>
              </a:rPr>
              <a:t>zippedArr</a:t>
            </a:r>
            <a:r>
              <a:rPr lang="en-GB" altLang="en-US" sz="1800" dirty="0">
                <a:latin typeface="Courier" pitchFamily="64" charset="0"/>
              </a:rPr>
              <a:t>[</a:t>
            </a:r>
            <a:r>
              <a:rPr lang="en-GB" altLang="en-US" sz="1800" dirty="0" err="1">
                <a:latin typeface="Courier" pitchFamily="64" charset="0"/>
              </a:rPr>
              <a:t>i</a:t>
            </a:r>
            <a:r>
              <a:rPr lang="en-GB" altLang="en-US" sz="1800" dirty="0">
                <a:latin typeface="Courier" pitchFamily="64" charset="0"/>
              </a:rPr>
              <a:t>][0] = arr1[</a:t>
            </a:r>
            <a:r>
              <a:rPr lang="en-GB" altLang="en-US" sz="1800" dirty="0" err="1">
                <a:latin typeface="Courier" pitchFamily="64" charset="0"/>
              </a:rPr>
              <a:t>i</a:t>
            </a:r>
            <a:r>
              <a:rPr lang="en-GB" altLang="en-US" sz="1800" dirty="0">
                <a:latin typeface="Courier" pitchFamily="64" charset="0"/>
              </a:rPr>
              <a:t>];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		</a:t>
            </a:r>
            <a:r>
              <a:rPr lang="en-GB" altLang="en-US" sz="1800" dirty="0" err="1">
                <a:latin typeface="Courier" pitchFamily="64" charset="0"/>
              </a:rPr>
              <a:t>zippedArr</a:t>
            </a:r>
            <a:r>
              <a:rPr lang="en-GB" altLang="en-US" sz="1800" dirty="0">
                <a:latin typeface="Courier" pitchFamily="64" charset="0"/>
              </a:rPr>
              <a:t>[</a:t>
            </a:r>
            <a:r>
              <a:rPr lang="en-GB" altLang="en-US" sz="1800" dirty="0" err="1">
                <a:latin typeface="Courier" pitchFamily="64" charset="0"/>
              </a:rPr>
              <a:t>i</a:t>
            </a:r>
            <a:r>
              <a:rPr lang="en-GB" altLang="en-US" sz="1800" dirty="0">
                <a:latin typeface="Courier" pitchFamily="64" charset="0"/>
              </a:rPr>
              <a:t>][1] = arr2[</a:t>
            </a:r>
            <a:r>
              <a:rPr lang="en-GB" altLang="en-US" sz="1800" dirty="0" err="1">
                <a:latin typeface="Courier" pitchFamily="64" charset="0"/>
              </a:rPr>
              <a:t>i</a:t>
            </a:r>
            <a:r>
              <a:rPr lang="en-GB" altLang="en-US" sz="1800" dirty="0">
                <a:latin typeface="Courier" pitchFamily="64" charset="0"/>
              </a:rPr>
              <a:t>];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		arr1[</a:t>
            </a:r>
            <a:r>
              <a:rPr lang="en-GB" altLang="en-US" sz="1800" dirty="0" err="1">
                <a:latin typeface="Courier" pitchFamily="64" charset="0"/>
              </a:rPr>
              <a:t>i</a:t>
            </a:r>
            <a:r>
              <a:rPr lang="en-GB" altLang="en-US" sz="1800" dirty="0">
                <a:latin typeface="Courier" pitchFamily="64" charset="0"/>
              </a:rPr>
              <a:t>] = </a:t>
            </a:r>
            <a:r>
              <a:rPr lang="en-GB" altLang="en-US" sz="1800" dirty="0" err="1">
                <a:latin typeface="Courier" pitchFamily="64" charset="0"/>
              </a:rPr>
              <a:t>zippedArr</a:t>
            </a:r>
            <a:r>
              <a:rPr lang="en-GB" altLang="en-US" sz="1800" dirty="0">
                <a:latin typeface="Courier" pitchFamily="64" charset="0"/>
              </a:rPr>
              <a:t>[</a:t>
            </a:r>
            <a:r>
              <a:rPr lang="en-GB" altLang="en-US" sz="1800" dirty="0" err="1">
                <a:latin typeface="Courier" pitchFamily="64" charset="0"/>
              </a:rPr>
              <a:t>i</a:t>
            </a:r>
            <a:r>
              <a:rPr lang="en-GB" altLang="en-US" sz="1800" dirty="0">
                <a:latin typeface="Courier" pitchFamily="64" charset="0"/>
              </a:rPr>
              <a:t>][1];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		arr2[</a:t>
            </a:r>
            <a:r>
              <a:rPr lang="en-GB" altLang="en-US" sz="1800" dirty="0" err="1">
                <a:latin typeface="Courier" pitchFamily="64" charset="0"/>
              </a:rPr>
              <a:t>i</a:t>
            </a:r>
            <a:r>
              <a:rPr lang="en-GB" altLang="en-US" sz="1800" dirty="0">
                <a:latin typeface="Courier" pitchFamily="64" charset="0"/>
              </a:rPr>
              <a:t>] = </a:t>
            </a:r>
            <a:r>
              <a:rPr lang="en-GB" altLang="en-US" sz="1800" dirty="0" err="1">
                <a:latin typeface="Courier" pitchFamily="64" charset="0"/>
              </a:rPr>
              <a:t>zippedArr</a:t>
            </a:r>
            <a:r>
              <a:rPr lang="en-GB" altLang="en-US" sz="1800" dirty="0">
                <a:latin typeface="Courier" pitchFamily="64" charset="0"/>
              </a:rPr>
              <a:t>[</a:t>
            </a:r>
            <a:r>
              <a:rPr lang="en-GB" altLang="en-US" sz="1800" dirty="0" err="1">
                <a:latin typeface="Courier" pitchFamily="64" charset="0"/>
              </a:rPr>
              <a:t>i</a:t>
            </a:r>
            <a:r>
              <a:rPr lang="en-GB" altLang="en-US" sz="1800" dirty="0">
                <a:latin typeface="Courier" pitchFamily="64" charset="0"/>
              </a:rPr>
              <a:t>][0];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	}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	return </a:t>
            </a:r>
            <a:r>
              <a:rPr lang="en-GB" altLang="en-US" sz="1800" dirty="0" err="1">
                <a:latin typeface="Courier" pitchFamily="64" charset="0"/>
              </a:rPr>
              <a:t>zippedArr</a:t>
            </a:r>
            <a:r>
              <a:rPr lang="en-GB" altLang="en-US" sz="1800" dirty="0">
                <a:latin typeface="Courier" pitchFamily="64" charset="0"/>
              </a:rPr>
              <a:t>;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}</a:t>
            </a:r>
          </a:p>
          <a:p>
            <a:pPr>
              <a:spcBef>
                <a:spcPts val="263"/>
              </a:spcBef>
              <a:buSzPct val="104000"/>
            </a:pPr>
            <a:endParaRPr lang="en-GB" altLang="en-US" sz="1800" dirty="0">
              <a:latin typeface="Courier" pitchFamily="64" charset="0"/>
            </a:endParaRP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public static void main(String[] </a:t>
            </a:r>
            <a:r>
              <a:rPr lang="en-GB" altLang="en-US" sz="1800" dirty="0" err="1">
                <a:latin typeface="Courier" pitchFamily="64" charset="0"/>
              </a:rPr>
              <a:t>args</a:t>
            </a:r>
            <a:r>
              <a:rPr lang="en-GB" altLang="en-US" sz="1800" dirty="0">
                <a:latin typeface="Courier" pitchFamily="64" charset="0"/>
              </a:rPr>
              <a:t>) {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	int[] a1 = {1,2,3,4}, a2 = {4,3,2,1};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     int[][] result = </a:t>
            </a:r>
            <a:r>
              <a:rPr lang="en-GB" altLang="en-US" sz="1800" dirty="0" err="1">
                <a:latin typeface="Courier" pitchFamily="64" charset="0"/>
              </a:rPr>
              <a:t>zipAndFlip</a:t>
            </a:r>
            <a:r>
              <a:rPr lang="en-GB" altLang="en-US" sz="1800" dirty="0">
                <a:latin typeface="Courier" pitchFamily="64" charset="0"/>
              </a:rPr>
              <a:t>(a1, a2);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}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2957713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"main"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209" y="1168401"/>
            <a:ext cx="10515600" cy="5212734"/>
          </a:xfrm>
        </p:spPr>
        <p:txBody>
          <a:bodyPr>
            <a:normAutofit/>
          </a:bodyPr>
          <a:lstStyle/>
          <a:p>
            <a:r>
              <a:rPr lang="en-US" dirty="0"/>
              <a:t>You may recall that the "main" method is declared as static</a:t>
            </a:r>
          </a:p>
          <a:p>
            <a:r>
              <a:rPr lang="en-US" dirty="0"/>
              <a:t>This means that it is a class method</a:t>
            </a:r>
          </a:p>
          <a:p>
            <a:pPr lvl="1"/>
            <a:r>
              <a:rPr lang="en-US" dirty="0"/>
              <a:t>It is invoked on a class, not an instance</a:t>
            </a:r>
          </a:p>
          <a:p>
            <a:pPr lvl="1"/>
            <a:r>
              <a:rPr lang="en-US" dirty="0"/>
              <a:t>When the JVM is started, there are no instances of any class.  Therefore, "main" must be static</a:t>
            </a:r>
          </a:p>
          <a:p>
            <a:pPr lvl="1"/>
            <a:r>
              <a:rPr lang="en-US" dirty="0"/>
              <a:t>main does not have access to any instance variables.  </a:t>
            </a:r>
          </a:p>
          <a:p>
            <a:pPr lvl="1"/>
            <a:r>
              <a:rPr lang="en-US" dirty="0"/>
              <a:t>Usually, the responsibility of the main method is to instantiate objects</a:t>
            </a:r>
          </a:p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30</a:t>
            </a:fld>
            <a:r>
              <a:rPr lang="en-CA" dirty="0"/>
              <a:t> </a:t>
            </a: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xmlns="" id="{937D5F2E-2306-42F5-8BD1-EF1E2C496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6287" y="4038600"/>
            <a:ext cx="8099425" cy="2544455"/>
          </a:xfrm>
          <a:prstGeom prst="roundRect">
            <a:avLst>
              <a:gd name="adj" fmla="val 60"/>
            </a:avLst>
          </a:prstGeom>
          <a:solidFill>
            <a:srgbClr val="FFFFCC"/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xmlns="" id="{FCA8133D-B200-474C-B68B-7E73B0C06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149" y="4103380"/>
            <a:ext cx="7007225" cy="247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pitchFamily="80" charset="0"/>
              </a:rPr>
              <a:t>public class HelloWorld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pitchFamily="80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pitchFamily="80" charset="0"/>
              </a:rPr>
              <a:t>	private String message = "Hello World";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endParaRPr lang="en-GB" altLang="en-US" sz="1600" dirty="0">
              <a:latin typeface="Courier" pitchFamily="80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pitchFamily="80" charset="0"/>
              </a:rPr>
              <a:t>	public static void main(String[] </a:t>
            </a:r>
            <a:r>
              <a:rPr lang="en-GB" altLang="en-US" sz="1600" dirty="0" err="1">
                <a:latin typeface="Courier" pitchFamily="80" charset="0"/>
              </a:rPr>
              <a:t>args</a:t>
            </a:r>
            <a:r>
              <a:rPr lang="en-GB" altLang="en-US" sz="1600" dirty="0">
                <a:latin typeface="Courier" pitchFamily="80" charset="0"/>
              </a:rPr>
              <a:t>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pitchFamily="80" charset="0"/>
              </a:rPr>
              <a:t>	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pitchFamily="80" charset="0"/>
              </a:rPr>
              <a:t>		</a:t>
            </a:r>
            <a:r>
              <a:rPr lang="en-GB" altLang="en-US" sz="1600" dirty="0" err="1">
                <a:latin typeface="Courier" pitchFamily="80" charset="0"/>
              </a:rPr>
              <a:t>System.out.println</a:t>
            </a:r>
            <a:r>
              <a:rPr lang="en-GB" altLang="en-US" sz="1600" dirty="0">
                <a:latin typeface="Courier" pitchFamily="80" charset="0"/>
              </a:rPr>
              <a:t>(message);		// ERROR!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pitchFamily="80" charset="0"/>
              </a:rPr>
              <a:t>	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pitchFamily="80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0592981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Redundant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229" y="922594"/>
            <a:ext cx="10515600" cy="5212734"/>
          </a:xfrm>
        </p:spPr>
        <p:txBody>
          <a:bodyPr>
            <a:normAutofit/>
          </a:bodyPr>
          <a:lstStyle/>
          <a:p>
            <a:r>
              <a:rPr lang="en-US" dirty="0"/>
              <a:t>One of the design goals of O-O is to reduce redundant code</a:t>
            </a:r>
          </a:p>
          <a:p>
            <a:pPr lvl="1"/>
            <a:r>
              <a:rPr lang="en-US" dirty="0"/>
              <a:t>Method overloading actually encourages redundant code</a:t>
            </a:r>
          </a:p>
          <a:p>
            <a:pPr lvl="1"/>
            <a:r>
              <a:rPr lang="en-US" dirty="0"/>
              <a:t>Redundant constructors means that initialization code will appear in multiple locations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31</a:t>
            </a:fld>
            <a:r>
              <a:rPr lang="en-CA" dirty="0"/>
              <a:t> </a:t>
            </a: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xmlns="" id="{064016A1-1F08-4CEF-B7B3-BF52130D0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5301" y="2141538"/>
            <a:ext cx="7369175" cy="4716462"/>
          </a:xfrm>
          <a:prstGeom prst="roundRect">
            <a:avLst>
              <a:gd name="adj" fmla="val 32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xmlns="" id="{7E43E751-F547-4BD8-94A7-D7B91727F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6262" y="2248157"/>
            <a:ext cx="6799263" cy="453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238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pitchFamily="80" charset="0"/>
              </a:rPr>
              <a:t>public class Account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238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pitchFamily="80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238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pitchFamily="80" charset="0"/>
              </a:rPr>
              <a:t>	private String owner;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238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pitchFamily="80" charset="0"/>
              </a:rPr>
              <a:t>	private int </a:t>
            </a:r>
            <a:r>
              <a:rPr lang="en-GB" altLang="en-US" sz="1200" dirty="0" err="1">
                <a:latin typeface="Courier" pitchFamily="80" charset="0"/>
              </a:rPr>
              <a:t>accountNumber</a:t>
            </a:r>
            <a:r>
              <a:rPr lang="en-GB" altLang="en-US" sz="1200" dirty="0">
                <a:latin typeface="Courier" pitchFamily="80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238000"/>
              <a:buFont typeface="Times New Roman" panose="02020603050405020304" pitchFamily="18" charset="0"/>
              <a:buNone/>
            </a:pPr>
            <a:endParaRPr lang="en-GB" altLang="en-US" sz="1200" dirty="0">
              <a:latin typeface="Courier" pitchFamily="80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238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pitchFamily="80" charset="0"/>
              </a:rPr>
              <a:t>	public Account() 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238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pitchFamily="80" charset="0"/>
              </a:rPr>
              <a:t>	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238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pitchFamily="80" charset="0"/>
              </a:rPr>
              <a:t>		owner = "Unknown";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238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pitchFamily="80" charset="0"/>
              </a:rPr>
              <a:t>		</a:t>
            </a:r>
            <a:r>
              <a:rPr lang="en-GB" altLang="en-US" sz="1200" dirty="0" err="1">
                <a:latin typeface="Courier" pitchFamily="80" charset="0"/>
              </a:rPr>
              <a:t>accountNumber</a:t>
            </a:r>
            <a:r>
              <a:rPr lang="en-GB" altLang="en-US" sz="1200" dirty="0">
                <a:latin typeface="Courier" pitchFamily="80" charset="0"/>
              </a:rPr>
              <a:t> = 0;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238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pitchFamily="80" charset="0"/>
              </a:rPr>
              <a:t>	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238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pitchFamily="80" charset="0"/>
              </a:rPr>
              <a:t>	public Account(String </a:t>
            </a:r>
            <a:r>
              <a:rPr lang="en-GB" altLang="en-US" sz="1200" dirty="0" err="1">
                <a:latin typeface="Courier" pitchFamily="80" charset="0"/>
              </a:rPr>
              <a:t>ownersName</a:t>
            </a:r>
            <a:r>
              <a:rPr lang="en-GB" altLang="en-US" sz="1200" dirty="0">
                <a:latin typeface="Courier" pitchFamily="80" charset="0"/>
              </a:rPr>
              <a:t>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238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pitchFamily="80" charset="0"/>
              </a:rPr>
              <a:t>	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238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pitchFamily="80" charset="0"/>
              </a:rPr>
              <a:t>		owner = </a:t>
            </a:r>
            <a:r>
              <a:rPr lang="en-GB" altLang="en-US" sz="1200" dirty="0" err="1">
                <a:latin typeface="Courier" pitchFamily="80" charset="0"/>
              </a:rPr>
              <a:t>ownersName</a:t>
            </a:r>
            <a:r>
              <a:rPr lang="en-GB" altLang="en-US" sz="1200" dirty="0">
                <a:latin typeface="Courier" pitchFamily="80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238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pitchFamily="80" charset="0"/>
              </a:rPr>
              <a:t>		</a:t>
            </a:r>
            <a:r>
              <a:rPr lang="en-GB" altLang="en-US" sz="1200" dirty="0" err="1">
                <a:latin typeface="Courier" pitchFamily="80" charset="0"/>
              </a:rPr>
              <a:t>accountNumber</a:t>
            </a:r>
            <a:r>
              <a:rPr lang="en-GB" altLang="en-US" sz="1200" dirty="0">
                <a:latin typeface="Courier" pitchFamily="80" charset="0"/>
              </a:rPr>
              <a:t> = 0;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238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pitchFamily="80" charset="0"/>
              </a:rPr>
              <a:t>	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238000"/>
              <a:buFont typeface="Times New Roman" panose="02020603050405020304" pitchFamily="18" charset="0"/>
              <a:buNone/>
            </a:pPr>
            <a:endParaRPr lang="en-GB" altLang="en-US" sz="1200" dirty="0">
              <a:latin typeface="Courier" pitchFamily="80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238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pitchFamily="80" charset="0"/>
              </a:rPr>
              <a:t>	public Account(String </a:t>
            </a:r>
            <a:r>
              <a:rPr lang="en-GB" altLang="en-US" sz="1200" dirty="0" err="1">
                <a:latin typeface="Courier" pitchFamily="80" charset="0"/>
              </a:rPr>
              <a:t>ownersName</a:t>
            </a:r>
            <a:r>
              <a:rPr lang="en-GB" altLang="en-US" sz="1200" dirty="0">
                <a:latin typeface="Courier" pitchFamily="80" charset="0"/>
              </a:rPr>
              <a:t>, int </a:t>
            </a:r>
            <a:r>
              <a:rPr lang="en-GB" altLang="en-US" sz="1200" dirty="0" err="1">
                <a:latin typeface="Courier" pitchFamily="80" charset="0"/>
              </a:rPr>
              <a:t>anAccountNumber</a:t>
            </a:r>
            <a:r>
              <a:rPr lang="en-GB" altLang="en-US" sz="1200" dirty="0">
                <a:latin typeface="Courier" pitchFamily="80" charset="0"/>
              </a:rPr>
              <a:t>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238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pitchFamily="80" charset="0"/>
              </a:rPr>
              <a:t>	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238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pitchFamily="80" charset="0"/>
              </a:rPr>
              <a:t>		owner = </a:t>
            </a:r>
            <a:r>
              <a:rPr lang="en-GB" altLang="en-US" sz="1200" dirty="0" err="1">
                <a:latin typeface="Courier" pitchFamily="80" charset="0"/>
              </a:rPr>
              <a:t>ownersName</a:t>
            </a:r>
            <a:r>
              <a:rPr lang="en-GB" altLang="en-US" sz="1200" dirty="0">
                <a:latin typeface="Courier" pitchFamily="80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238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pitchFamily="80" charset="0"/>
              </a:rPr>
              <a:t>		</a:t>
            </a:r>
            <a:r>
              <a:rPr lang="en-GB" altLang="en-US" sz="1200" dirty="0" err="1">
                <a:latin typeface="Courier" pitchFamily="80" charset="0"/>
              </a:rPr>
              <a:t>accountNumber</a:t>
            </a:r>
            <a:r>
              <a:rPr lang="en-GB" altLang="en-US" sz="1200" dirty="0">
                <a:latin typeface="Courier" pitchFamily="80" charset="0"/>
              </a:rPr>
              <a:t> = </a:t>
            </a:r>
            <a:r>
              <a:rPr lang="en-GB" altLang="en-US" sz="1200" dirty="0" err="1">
                <a:latin typeface="Courier" pitchFamily="80" charset="0"/>
              </a:rPr>
              <a:t>anAccountNumber</a:t>
            </a:r>
            <a:r>
              <a:rPr lang="en-GB" altLang="en-US" sz="1200" dirty="0">
                <a:latin typeface="Courier" pitchFamily="80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238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pitchFamily="80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xmlns="" val="24025790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"this" to reduce code redundancy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209" y="1168401"/>
            <a:ext cx="10515600" cy="5212734"/>
          </a:xfrm>
        </p:spPr>
        <p:txBody>
          <a:bodyPr>
            <a:normAutofit/>
          </a:bodyPr>
          <a:lstStyle/>
          <a:p>
            <a:r>
              <a:rPr lang="en-US" dirty="0"/>
              <a:t>Constructors can invoke other constructors by using "this" as a method invocation</a:t>
            </a:r>
          </a:p>
          <a:p>
            <a:pPr lvl="1"/>
            <a:r>
              <a:rPr lang="en-US" dirty="0"/>
              <a:t>It must be the first line of code in the constructor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32</a:t>
            </a:fld>
            <a:r>
              <a:rPr lang="en-CA" dirty="0"/>
              <a:t> </a:t>
            </a: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xmlns="" id="{9C64D8DF-64E7-4445-93DB-2556DB518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2" y="2365222"/>
            <a:ext cx="7369175" cy="4344987"/>
          </a:xfrm>
          <a:prstGeom prst="roundRect">
            <a:avLst>
              <a:gd name="adj" fmla="val 32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xmlns="" id="{C7FF05EB-00AE-4BE3-93DF-752D0B979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6825" y="2498572"/>
            <a:ext cx="6799262" cy="409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238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pitchFamily="80" charset="0"/>
              </a:rPr>
              <a:t>public class Account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238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pitchFamily="80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238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pitchFamily="80" charset="0"/>
              </a:rPr>
              <a:t>	private String owner;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238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pitchFamily="80" charset="0"/>
              </a:rPr>
              <a:t>	private int </a:t>
            </a:r>
            <a:r>
              <a:rPr lang="en-GB" altLang="en-US" sz="1200" dirty="0" err="1">
                <a:latin typeface="Courier" pitchFamily="80" charset="0"/>
              </a:rPr>
              <a:t>accountNumber</a:t>
            </a:r>
            <a:r>
              <a:rPr lang="en-GB" altLang="en-US" sz="1200" dirty="0">
                <a:latin typeface="Courier" pitchFamily="80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238000"/>
              <a:buFont typeface="Times New Roman" panose="02020603050405020304" pitchFamily="18" charset="0"/>
              <a:buNone/>
            </a:pPr>
            <a:endParaRPr lang="en-GB" altLang="en-US" sz="1200" dirty="0">
              <a:latin typeface="Courier" pitchFamily="80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238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pitchFamily="80" charset="0"/>
              </a:rPr>
              <a:t>	public Account() 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238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pitchFamily="80" charset="0"/>
              </a:rPr>
              <a:t>	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238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pitchFamily="80" charset="0"/>
              </a:rPr>
              <a:t>		this("Unknown", 0);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238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pitchFamily="80" charset="0"/>
              </a:rPr>
              <a:t>	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238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pitchFamily="80" charset="0"/>
              </a:rPr>
              <a:t>	public Account(String </a:t>
            </a:r>
            <a:r>
              <a:rPr lang="en-GB" altLang="en-US" sz="1200" dirty="0" err="1">
                <a:latin typeface="Courier" pitchFamily="80" charset="0"/>
              </a:rPr>
              <a:t>ownersName</a:t>
            </a:r>
            <a:r>
              <a:rPr lang="en-GB" altLang="en-US" sz="1200" dirty="0">
                <a:latin typeface="Courier" pitchFamily="80" charset="0"/>
              </a:rPr>
              <a:t>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238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pitchFamily="80" charset="0"/>
              </a:rPr>
              <a:t>	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238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pitchFamily="80" charset="0"/>
              </a:rPr>
              <a:t>		this(</a:t>
            </a:r>
            <a:r>
              <a:rPr lang="en-GB" altLang="en-US" sz="1200" dirty="0" err="1">
                <a:latin typeface="Courier" pitchFamily="80" charset="0"/>
              </a:rPr>
              <a:t>ownersName</a:t>
            </a:r>
            <a:r>
              <a:rPr lang="en-GB" altLang="en-US" sz="1200" dirty="0">
                <a:latin typeface="Courier" pitchFamily="80" charset="0"/>
              </a:rPr>
              <a:t>, 0);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238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pitchFamily="80" charset="0"/>
              </a:rPr>
              <a:t>	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238000"/>
              <a:buFont typeface="Times New Roman" panose="02020603050405020304" pitchFamily="18" charset="0"/>
              <a:buNone/>
            </a:pPr>
            <a:endParaRPr lang="en-GB" altLang="en-US" sz="1200" dirty="0">
              <a:latin typeface="Courier" pitchFamily="80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238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pitchFamily="80" charset="0"/>
              </a:rPr>
              <a:t>	public Account(String </a:t>
            </a:r>
            <a:r>
              <a:rPr lang="en-GB" altLang="en-US" sz="1200" dirty="0" err="1">
                <a:latin typeface="Courier" pitchFamily="80" charset="0"/>
              </a:rPr>
              <a:t>ownersName</a:t>
            </a:r>
            <a:r>
              <a:rPr lang="en-GB" altLang="en-US" sz="1200" dirty="0">
                <a:latin typeface="Courier" pitchFamily="80" charset="0"/>
              </a:rPr>
              <a:t>, int </a:t>
            </a:r>
            <a:r>
              <a:rPr lang="en-GB" altLang="en-US" sz="1200" dirty="0" err="1">
                <a:latin typeface="Courier" pitchFamily="80" charset="0"/>
              </a:rPr>
              <a:t>anAccountNumber</a:t>
            </a:r>
            <a:r>
              <a:rPr lang="en-GB" altLang="en-US" sz="1200" dirty="0">
                <a:latin typeface="Courier" pitchFamily="80" charset="0"/>
              </a:rPr>
              <a:t>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238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pitchFamily="80" charset="0"/>
              </a:rPr>
              <a:t>	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238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pitchFamily="80" charset="0"/>
              </a:rPr>
              <a:t>		owner = </a:t>
            </a:r>
            <a:r>
              <a:rPr lang="en-GB" altLang="en-US" sz="1200" dirty="0" err="1">
                <a:latin typeface="Courier" pitchFamily="80" charset="0"/>
              </a:rPr>
              <a:t>ownersName</a:t>
            </a:r>
            <a:r>
              <a:rPr lang="en-GB" altLang="en-US" sz="1200" dirty="0">
                <a:latin typeface="Courier" pitchFamily="80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238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pitchFamily="80" charset="0"/>
              </a:rPr>
              <a:t>		</a:t>
            </a:r>
            <a:r>
              <a:rPr lang="en-GB" altLang="en-US" sz="1200" dirty="0" err="1">
                <a:latin typeface="Courier" pitchFamily="80" charset="0"/>
              </a:rPr>
              <a:t>accountNumber</a:t>
            </a:r>
            <a:r>
              <a:rPr lang="en-GB" altLang="en-US" sz="1200" dirty="0">
                <a:latin typeface="Courier" pitchFamily="80" charset="0"/>
              </a:rPr>
              <a:t> = </a:t>
            </a:r>
            <a:r>
              <a:rPr lang="en-GB" altLang="en-US" sz="1200" dirty="0" err="1">
                <a:latin typeface="Courier" pitchFamily="80" charset="0"/>
              </a:rPr>
              <a:t>anAccountNumber</a:t>
            </a:r>
            <a:r>
              <a:rPr lang="en-GB" altLang="en-US" sz="1200" dirty="0">
                <a:latin typeface="Courier" pitchFamily="80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238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pitchFamily="80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xmlns="" val="38727558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Garbage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209" y="1168401"/>
            <a:ext cx="10515600" cy="521273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Each object maintains a reference count.</a:t>
            </a:r>
          </a:p>
          <a:p>
            <a:endParaRPr lang="en-US" dirty="0"/>
          </a:p>
          <a:p>
            <a:r>
              <a:rPr lang="en-US" dirty="0"/>
              <a:t>In order to use an object, one must have a reference to that object.</a:t>
            </a:r>
          </a:p>
          <a:p>
            <a:endParaRPr lang="en-US" dirty="0"/>
          </a:p>
          <a:p>
            <a:r>
              <a:rPr lang="en-US" dirty="0"/>
              <a:t>If an object has no references, it is no longer usable.</a:t>
            </a:r>
          </a:p>
          <a:p>
            <a:endParaRPr lang="en-US" dirty="0"/>
          </a:p>
          <a:p>
            <a:r>
              <a:rPr lang="en-US" dirty="0"/>
              <a:t>The garbage collector will reclaim any memory resources being consumed by unreferenced objects.</a:t>
            </a:r>
          </a:p>
          <a:p>
            <a:endParaRPr lang="en-US" dirty="0"/>
          </a:p>
          <a:p>
            <a:r>
              <a:rPr lang="en-US" dirty="0"/>
              <a:t>The user/programmer has no control over when the garbage collector runs.  It normally runs when:</a:t>
            </a:r>
          </a:p>
          <a:p>
            <a:pPr lvl="1"/>
            <a:r>
              <a:rPr lang="en-US" dirty="0"/>
              <a:t>No other threads are running in the VM</a:t>
            </a:r>
          </a:p>
          <a:p>
            <a:pPr lvl="1"/>
            <a:r>
              <a:rPr lang="en-US" dirty="0"/>
              <a:t>The amount of free space available goes below a threshold value.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33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8205741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memory leaks possible in Java?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209" y="1168401"/>
            <a:ext cx="10515600" cy="5212734"/>
          </a:xfrm>
        </p:spPr>
        <p:txBody>
          <a:bodyPr>
            <a:normAutofit/>
          </a:bodyPr>
          <a:lstStyle/>
          <a:p>
            <a:r>
              <a:rPr lang="en-US" dirty="0"/>
              <a:t>Many people, erroneously, believe that memory leaks are not possible in Java.</a:t>
            </a:r>
          </a:p>
          <a:p>
            <a:pPr lvl="1"/>
            <a:r>
              <a:rPr lang="en-US" dirty="0"/>
              <a:t>They are possible, they are just more unlikely</a:t>
            </a:r>
          </a:p>
          <a:p>
            <a:r>
              <a:rPr lang="en-US" dirty="0"/>
              <a:t>A memory leak can occur when two or more objects refer to each other, but there are no "external" references to any of those objects.</a:t>
            </a:r>
          </a:p>
          <a:p>
            <a:pPr lvl="1"/>
            <a:r>
              <a:rPr lang="en-US" dirty="0"/>
              <a:t>As a guideline, avoiding bidirectional associations will help to avoid these kinds of memory leaks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34</a:t>
            </a:fld>
            <a:r>
              <a:rPr lang="en-CA" dirty="0"/>
              <a:t> </a:t>
            </a: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xmlns="" id="{E361BFF1-E7C9-42E7-AC13-159C52064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3876" y="4624388"/>
            <a:ext cx="1166812" cy="3556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>
            <a:lvl1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-52"/>
              <a:buNone/>
            </a:pPr>
            <a:r>
              <a:rPr lang="en-GB" altLang="en-US" sz="1600">
                <a:latin typeface="Times" panose="02020603050405020304" pitchFamily="18" charset="0"/>
              </a:rPr>
              <a:t>Object</a:t>
            </a:r>
          </a:p>
        </p:txBody>
      </p:sp>
      <p:sp>
        <p:nvSpPr>
          <p:cNvPr id="8" name="Oval 5">
            <a:extLst>
              <a:ext uri="{FF2B5EF4-FFF2-40B4-BE49-F238E27FC236}">
                <a16:creationId xmlns:a16="http://schemas.microsoft.com/office/drawing/2014/main" xmlns="" id="{4BBF4AA0-023B-4580-8E65-717E17AFF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0401" y="4624388"/>
            <a:ext cx="1166812" cy="3556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>
            <a:lvl1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-52"/>
              <a:buNone/>
            </a:pPr>
            <a:r>
              <a:rPr lang="en-GB" altLang="en-US" sz="1600">
                <a:latin typeface="Times" panose="02020603050405020304" pitchFamily="18" charset="0"/>
              </a:rPr>
              <a:t>Object</a:t>
            </a:r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xmlns="" id="{475A24CA-F73E-447F-98E8-EE0976B14B9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8938" y="4660900"/>
            <a:ext cx="15557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1" name="Line 7">
            <a:extLst>
              <a:ext uri="{FF2B5EF4-FFF2-40B4-BE49-F238E27FC236}">
                <a16:creationId xmlns:a16="http://schemas.microsoft.com/office/drawing/2014/main" xmlns="" id="{E22C19E6-97D6-47CE-A49D-A838A9A974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53863" y="4979988"/>
            <a:ext cx="1520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3" name="Oval 8">
            <a:extLst>
              <a:ext uri="{FF2B5EF4-FFF2-40B4-BE49-F238E27FC236}">
                <a16:creationId xmlns:a16="http://schemas.microsoft.com/office/drawing/2014/main" xmlns="" id="{475338BD-A532-4B9D-BE33-396EEC5D7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7701" y="5454650"/>
            <a:ext cx="1166812" cy="3556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>
            <a:lvl1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-52"/>
              <a:buNone/>
            </a:pPr>
            <a:r>
              <a:rPr lang="en-GB" altLang="en-US" sz="1600">
                <a:latin typeface="Times" panose="02020603050405020304" pitchFamily="18" charset="0"/>
              </a:rPr>
              <a:t>Object</a:t>
            </a:r>
          </a:p>
        </p:txBody>
      </p:sp>
      <p:sp>
        <p:nvSpPr>
          <p:cNvPr id="14" name="Oval 9">
            <a:extLst>
              <a:ext uri="{FF2B5EF4-FFF2-40B4-BE49-F238E27FC236}">
                <a16:creationId xmlns:a16="http://schemas.microsoft.com/office/drawing/2014/main" xmlns="" id="{4340F4C8-2171-48C1-A454-C665184FB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7613" y="4071938"/>
            <a:ext cx="1166813" cy="3556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>
            <a:lvl1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-52"/>
              <a:buNone/>
            </a:pPr>
            <a:r>
              <a:rPr lang="en-GB" altLang="en-US" sz="1600">
                <a:latin typeface="Times" panose="02020603050405020304" pitchFamily="18" charset="0"/>
              </a:rPr>
              <a:t>Object</a:t>
            </a:r>
          </a:p>
        </p:txBody>
      </p:sp>
      <p:sp>
        <p:nvSpPr>
          <p:cNvPr id="15" name="Oval 10">
            <a:extLst>
              <a:ext uri="{FF2B5EF4-FFF2-40B4-BE49-F238E27FC236}">
                <a16:creationId xmlns:a16="http://schemas.microsoft.com/office/drawing/2014/main" xmlns="" id="{CA023106-11CF-46E0-8BC9-743C8F6D1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4038" y="5705475"/>
            <a:ext cx="1166813" cy="3556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>
            <a:lvl1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-52"/>
              <a:buNone/>
            </a:pPr>
            <a:r>
              <a:rPr lang="en-GB" altLang="en-US" sz="1600">
                <a:latin typeface="Times" panose="02020603050405020304" pitchFamily="18" charset="0"/>
              </a:rPr>
              <a:t>Object</a:t>
            </a:r>
          </a:p>
        </p:txBody>
      </p:sp>
      <p:sp>
        <p:nvSpPr>
          <p:cNvPr id="16" name="Line 11">
            <a:extLst>
              <a:ext uri="{FF2B5EF4-FFF2-40B4-BE49-F238E27FC236}">
                <a16:creationId xmlns:a16="http://schemas.microsoft.com/office/drawing/2014/main" xmlns="" id="{CC6FF9C0-26FC-430E-9553-83F853982A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05113" y="4505325"/>
            <a:ext cx="1017588" cy="7000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" name="Line 12">
            <a:extLst>
              <a:ext uri="{FF2B5EF4-FFF2-40B4-BE49-F238E27FC236}">
                <a16:creationId xmlns:a16="http://schemas.microsoft.com/office/drawing/2014/main" xmlns="" id="{847AB340-5E45-4AD8-9D6A-D22FCBE722CD}"/>
              </a:ext>
            </a:extLst>
          </p:cNvPr>
          <p:cNvSpPr>
            <a:spLocks noChangeShapeType="1"/>
          </p:cNvSpPr>
          <p:nvPr/>
        </p:nvSpPr>
        <p:spPr bwMode="auto">
          <a:xfrm>
            <a:off x="8649776" y="4738688"/>
            <a:ext cx="196850" cy="6302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8" name="Line 13">
            <a:extLst>
              <a:ext uri="{FF2B5EF4-FFF2-40B4-BE49-F238E27FC236}">
                <a16:creationId xmlns:a16="http://schemas.microsoft.com/office/drawing/2014/main" xmlns="" id="{D008EF2E-A427-4A3B-9B90-867374F9EDA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30551" y="5670550"/>
            <a:ext cx="1214437" cy="190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707773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Collection - finalize()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209" y="1168401"/>
            <a:ext cx="10515600" cy="5212734"/>
          </a:xfrm>
        </p:spPr>
        <p:txBody>
          <a:bodyPr>
            <a:normAutofit/>
          </a:bodyPr>
          <a:lstStyle/>
          <a:p>
            <a:r>
              <a:rPr lang="en-US" dirty="0"/>
              <a:t>Since objects can hold scarce resources (</a:t>
            </a:r>
            <a:r>
              <a:rPr lang="en-US" dirty="0" err="1"/>
              <a:t>ie</a:t>
            </a:r>
            <a:r>
              <a:rPr lang="en-US" dirty="0"/>
              <a:t>. open file, connection to database, </a:t>
            </a:r>
            <a:r>
              <a:rPr lang="en-US" dirty="0" err="1"/>
              <a:t>etc</a:t>
            </a:r>
            <a:r>
              <a:rPr lang="en-US" dirty="0"/>
              <a:t>), it is important to release those resources when an object is destroyed.</a:t>
            </a:r>
          </a:p>
          <a:p>
            <a:r>
              <a:rPr lang="en-US" dirty="0"/>
              <a:t>When the garbage collector is ready to return an object's memory to the system, it invokes the object's finalize() method. </a:t>
            </a:r>
          </a:p>
          <a:p>
            <a:pPr lvl="1"/>
            <a:r>
              <a:rPr lang="en-US" dirty="0"/>
              <a:t>Place any cleanup code in that method</a:t>
            </a:r>
          </a:p>
          <a:p>
            <a:r>
              <a:rPr lang="en-US" dirty="0"/>
              <a:t>Remember, the programmer has no control over the garbage collector.  As a result, the programmer has no control over when this method will be invoked (if ever).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35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57777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Methods or “Functions”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</a:t>
            </a:fld>
            <a:r>
              <a:rPr lang="en-CA" dirty="0"/>
              <a:t>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5D91B3C9-D26B-444F-8430-46F29A59053F}"/>
              </a:ext>
            </a:extLst>
          </p:cNvPr>
          <p:cNvGrpSpPr/>
          <p:nvPr/>
        </p:nvGrpSpPr>
        <p:grpSpPr>
          <a:xfrm>
            <a:off x="1976310" y="3033815"/>
            <a:ext cx="8916081" cy="1874017"/>
            <a:chOff x="1599519" y="4699819"/>
            <a:chExt cx="8916081" cy="1874017"/>
          </a:xfrm>
        </p:grpSpPr>
        <p:sp>
          <p:nvSpPr>
            <p:cNvPr id="16" name="AutoShape 9">
              <a:extLst>
                <a:ext uri="{FF2B5EF4-FFF2-40B4-BE49-F238E27FC236}">
                  <a16:creationId xmlns:a16="http://schemas.microsoft.com/office/drawing/2014/main" xmlns="" id="{33189353-F7F2-4FA9-999A-2F81AA853A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519" y="4699819"/>
              <a:ext cx="8916081" cy="1874017"/>
            </a:xfrm>
            <a:prstGeom prst="roundRect">
              <a:avLst>
                <a:gd name="adj" fmla="val 0"/>
              </a:avLst>
            </a:prstGeom>
            <a:solidFill>
              <a:srgbClr val="FFFFCC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" name="Text Box 10">
              <a:extLst>
                <a:ext uri="{FF2B5EF4-FFF2-40B4-BE49-F238E27FC236}">
                  <a16:creationId xmlns:a16="http://schemas.microsoft.com/office/drawing/2014/main" xmlns="" id="{B0C67384-D2EA-42A6-8E4B-36426D10D8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5252" y="4920157"/>
              <a:ext cx="8186844" cy="15388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marL="209550" indent="-2095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 dirty="0">
                  <a:latin typeface="Courier" pitchFamily="64" charset="0"/>
                </a:rPr>
                <a:t>	public static int[][] </a:t>
              </a:r>
              <a:r>
                <a:rPr lang="en-GB" altLang="en-US" sz="1800" dirty="0" err="1">
                  <a:latin typeface="Courier" pitchFamily="64" charset="0"/>
                </a:rPr>
                <a:t>zipAndFlip</a:t>
              </a:r>
              <a:r>
                <a:rPr lang="en-GB" altLang="en-US" sz="1800" dirty="0">
                  <a:latin typeface="Courier" pitchFamily="64" charset="0"/>
                </a:rPr>
                <a:t>(int[] arr1, int[] arr2) {</a:t>
              </a:r>
            </a:p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 dirty="0">
                  <a:latin typeface="Courier" pitchFamily="64" charset="0"/>
                </a:rPr>
                <a:t>		int[][] </a:t>
              </a:r>
              <a:r>
                <a:rPr lang="en-GB" altLang="en-US" sz="1800" dirty="0" err="1">
                  <a:latin typeface="Courier" pitchFamily="64" charset="0"/>
                </a:rPr>
                <a:t>zippedArr</a:t>
              </a:r>
              <a:r>
                <a:rPr lang="en-GB" altLang="en-US" sz="1800" dirty="0">
                  <a:latin typeface="Courier" pitchFamily="64" charset="0"/>
                </a:rPr>
                <a:t> = new int[arr1.length][2];</a:t>
              </a:r>
            </a:p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 dirty="0">
                  <a:latin typeface="Courier" pitchFamily="64" charset="0"/>
                </a:rPr>
                <a:t>     …</a:t>
              </a:r>
            </a:p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 dirty="0">
                  <a:latin typeface="Courier" pitchFamily="64" charset="0"/>
                </a:rPr>
                <a:t>		return </a:t>
              </a:r>
              <a:r>
                <a:rPr lang="en-GB" altLang="en-US" sz="1800" dirty="0" err="1">
                  <a:latin typeface="Courier" pitchFamily="64" charset="0"/>
                </a:rPr>
                <a:t>zippedArr</a:t>
              </a:r>
              <a:r>
                <a:rPr lang="en-GB" altLang="en-US" sz="1800" dirty="0">
                  <a:latin typeface="Courier" pitchFamily="64" charset="0"/>
                </a:rPr>
                <a:t>;</a:t>
              </a:r>
            </a:p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 dirty="0">
                  <a:latin typeface="Courier" pitchFamily="64" charset="0"/>
                </a:rPr>
                <a:t>	}</a:t>
              </a:r>
            </a:p>
          </p:txBody>
        </p: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61E5DED6-7720-4D70-8140-18B1A57A859E}"/>
              </a:ext>
            </a:extLst>
          </p:cNvPr>
          <p:cNvCxnSpPr>
            <a:cxnSpLocks/>
          </p:cNvCxnSpPr>
          <p:nvPr/>
        </p:nvCxnSpPr>
        <p:spPr>
          <a:xfrm>
            <a:off x="2805399" y="1954150"/>
            <a:ext cx="0" cy="13000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5385C0F6-FB88-4A38-80F4-3C9A99D2421C}"/>
              </a:ext>
            </a:extLst>
          </p:cNvPr>
          <p:cNvCxnSpPr/>
          <p:nvPr/>
        </p:nvCxnSpPr>
        <p:spPr>
          <a:xfrm>
            <a:off x="3793541" y="2541047"/>
            <a:ext cx="0" cy="713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ED643DA3-AB98-4220-9665-FFAE77084D13}"/>
              </a:ext>
            </a:extLst>
          </p:cNvPr>
          <p:cNvCxnSpPr>
            <a:cxnSpLocks/>
          </p:cNvCxnSpPr>
          <p:nvPr/>
        </p:nvCxnSpPr>
        <p:spPr>
          <a:xfrm>
            <a:off x="4781683" y="2131861"/>
            <a:ext cx="0" cy="11222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AD0DFE4D-0E2C-4464-B716-C8D80BA41339}"/>
              </a:ext>
            </a:extLst>
          </p:cNvPr>
          <p:cNvCxnSpPr/>
          <p:nvPr/>
        </p:nvCxnSpPr>
        <p:spPr>
          <a:xfrm>
            <a:off x="6143450" y="2541046"/>
            <a:ext cx="0" cy="713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44F56871-6817-4FD3-BE71-0F6632BD916D}"/>
              </a:ext>
            </a:extLst>
          </p:cNvPr>
          <p:cNvCxnSpPr/>
          <p:nvPr/>
        </p:nvCxnSpPr>
        <p:spPr>
          <a:xfrm>
            <a:off x="8596599" y="2541046"/>
            <a:ext cx="0" cy="713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A6B0413A-A877-47B1-98A9-6497B4A00C1A}"/>
              </a:ext>
            </a:extLst>
          </p:cNvPr>
          <p:cNvCxnSpPr>
            <a:cxnSpLocks/>
          </p:cNvCxnSpPr>
          <p:nvPr/>
        </p:nvCxnSpPr>
        <p:spPr>
          <a:xfrm flipV="1">
            <a:off x="1674689" y="4014028"/>
            <a:ext cx="611365" cy="9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3CDFF184-7DC9-44B1-B563-7E8DE80DE88F}"/>
              </a:ext>
            </a:extLst>
          </p:cNvPr>
          <p:cNvSpPr txBox="1"/>
          <p:nvPr/>
        </p:nvSpPr>
        <p:spPr>
          <a:xfrm>
            <a:off x="2309742" y="1663241"/>
            <a:ext cx="1341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Visibility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5CFE5FD7-5685-44CA-9FC3-CAF541F563A4}"/>
              </a:ext>
            </a:extLst>
          </p:cNvPr>
          <p:cNvSpPr txBox="1"/>
          <p:nvPr/>
        </p:nvSpPr>
        <p:spPr>
          <a:xfrm>
            <a:off x="3087545" y="1954150"/>
            <a:ext cx="225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Designates a</a:t>
            </a:r>
          </a:p>
          <a:p>
            <a:r>
              <a:rPr lang="en-CA" dirty="0"/>
              <a:t>Class Method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281D3950-4B99-415A-8989-EAE7F3B6D0E2}"/>
              </a:ext>
            </a:extLst>
          </p:cNvPr>
          <p:cNvSpPr txBox="1"/>
          <p:nvPr/>
        </p:nvSpPr>
        <p:spPr>
          <a:xfrm>
            <a:off x="4423810" y="1485530"/>
            <a:ext cx="1341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Return</a:t>
            </a:r>
          </a:p>
          <a:p>
            <a:r>
              <a:rPr lang="en-CA" dirty="0"/>
              <a:t>Type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BE342F9D-01C5-43F0-86B2-FBB589D5C1BC}"/>
              </a:ext>
            </a:extLst>
          </p:cNvPr>
          <p:cNvSpPr txBox="1"/>
          <p:nvPr/>
        </p:nvSpPr>
        <p:spPr>
          <a:xfrm>
            <a:off x="5714250" y="1828723"/>
            <a:ext cx="1341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Method</a:t>
            </a:r>
          </a:p>
          <a:p>
            <a:r>
              <a:rPr lang="en-CA" dirty="0"/>
              <a:t>Name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C90F14E4-1F1B-44D1-8E56-62DD771BFE18}"/>
              </a:ext>
            </a:extLst>
          </p:cNvPr>
          <p:cNvSpPr txBox="1"/>
          <p:nvPr/>
        </p:nvSpPr>
        <p:spPr>
          <a:xfrm>
            <a:off x="7450190" y="1847907"/>
            <a:ext cx="2364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Method</a:t>
            </a:r>
          </a:p>
          <a:p>
            <a:r>
              <a:rPr lang="en-CA" dirty="0"/>
              <a:t>Parameters/Arguments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D1CBE011-E170-4BE6-A16D-63D9E6661B0D}"/>
              </a:ext>
            </a:extLst>
          </p:cNvPr>
          <p:cNvSpPr txBox="1"/>
          <p:nvPr/>
        </p:nvSpPr>
        <p:spPr>
          <a:xfrm>
            <a:off x="640874" y="3729103"/>
            <a:ext cx="2364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Method</a:t>
            </a:r>
          </a:p>
          <a:p>
            <a:r>
              <a:rPr lang="en-CA" dirty="0"/>
              <a:t>Body</a:t>
            </a:r>
          </a:p>
        </p:txBody>
      </p:sp>
    </p:spTree>
    <p:extLst>
      <p:ext uri="{BB962C8B-B14F-4D97-AF65-F5344CB8AC3E}">
        <p14:creationId xmlns:p14="http://schemas.microsoft.com/office/powerpoint/2010/main" xmlns="" val="2979522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Methods or “Functions”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45586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 need to instantiate an object to run these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</a:t>
            </a:fld>
            <a:r>
              <a:rPr lang="en-CA" dirty="0"/>
              <a:t> </a:t>
            </a:r>
          </a:p>
        </p:txBody>
      </p:sp>
      <p:sp>
        <p:nvSpPr>
          <p:cNvPr id="16" name="AutoShape 9">
            <a:extLst>
              <a:ext uri="{FF2B5EF4-FFF2-40B4-BE49-F238E27FC236}">
                <a16:creationId xmlns:a16="http://schemas.microsoft.com/office/drawing/2014/main" xmlns="" id="{33189353-F7F2-4FA9-999A-2F81AA853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9519" y="1563329"/>
            <a:ext cx="8916081" cy="3624520"/>
          </a:xfrm>
          <a:prstGeom prst="roundRect">
            <a:avLst>
              <a:gd name="adj" fmla="val 0"/>
            </a:avLst>
          </a:prstGeom>
          <a:solidFill>
            <a:srgbClr val="FFFFCC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7" name="Text Box 10">
            <a:extLst>
              <a:ext uri="{FF2B5EF4-FFF2-40B4-BE49-F238E27FC236}">
                <a16:creationId xmlns:a16="http://schemas.microsoft.com/office/drawing/2014/main" xmlns="" id="{B0C67384-D2EA-42A6-8E4B-36426D10D8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5637" y="1670151"/>
            <a:ext cx="8186844" cy="343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09550" indent="-2095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class </a:t>
            </a:r>
            <a:r>
              <a:rPr lang="en-GB" altLang="en-US" sz="1800" dirty="0" err="1">
                <a:latin typeface="Courier" pitchFamily="64" charset="0"/>
              </a:rPr>
              <a:t>StaticTest</a:t>
            </a:r>
            <a:r>
              <a:rPr lang="en-GB" altLang="en-US" sz="1800" dirty="0">
                <a:latin typeface="Courier" pitchFamily="64" charset="0"/>
              </a:rPr>
              <a:t> {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public static void run() {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	</a:t>
            </a:r>
            <a:r>
              <a:rPr lang="en-GB" altLang="en-US" sz="1800" dirty="0" err="1">
                <a:latin typeface="Courier" pitchFamily="64" charset="0"/>
              </a:rPr>
              <a:t>System.out.println</a:t>
            </a:r>
            <a:r>
              <a:rPr lang="en-GB" altLang="en-US" sz="1800" dirty="0">
                <a:latin typeface="Courier" pitchFamily="64" charset="0"/>
              </a:rPr>
              <a:t>("hello");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}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}</a:t>
            </a:r>
          </a:p>
          <a:p>
            <a:pPr>
              <a:spcBef>
                <a:spcPts val="263"/>
              </a:spcBef>
              <a:buSzPct val="104000"/>
            </a:pPr>
            <a:endParaRPr lang="en-GB" altLang="en-US" sz="1800" dirty="0">
              <a:latin typeface="Courier" pitchFamily="64" charset="0"/>
            </a:endParaRP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public class Main {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public static void main(String[] </a:t>
            </a:r>
            <a:r>
              <a:rPr lang="en-GB" altLang="en-US" sz="1800" dirty="0" err="1">
                <a:latin typeface="Courier" pitchFamily="64" charset="0"/>
              </a:rPr>
              <a:t>args</a:t>
            </a:r>
            <a:r>
              <a:rPr lang="en-GB" altLang="en-US" sz="1800" dirty="0">
                <a:latin typeface="Courier" pitchFamily="64" charset="0"/>
              </a:rPr>
              <a:t>) {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	</a:t>
            </a:r>
            <a:r>
              <a:rPr lang="en-GB" altLang="en-US" sz="1800" dirty="0" err="1">
                <a:latin typeface="Courier" pitchFamily="64" charset="0"/>
              </a:rPr>
              <a:t>StaticTest.run</a:t>
            </a:r>
            <a:r>
              <a:rPr lang="en-GB" altLang="en-US" sz="1800" dirty="0">
                <a:latin typeface="Courier" pitchFamily="64" charset="0"/>
              </a:rPr>
              <a:t>();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}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024809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Object-oriented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45586"/>
          </a:xfrm>
        </p:spPr>
        <p:txBody>
          <a:bodyPr>
            <a:normAutofit/>
          </a:bodyPr>
          <a:lstStyle/>
          <a:p>
            <a:r>
              <a:rPr lang="en-US" dirty="0"/>
              <a:t>Programming using </a:t>
            </a:r>
            <a:r>
              <a:rPr lang="en-US" b="1" dirty="0"/>
              <a:t>Objects</a:t>
            </a:r>
            <a:r>
              <a:rPr lang="en-US" dirty="0"/>
              <a:t> to contain all </a:t>
            </a:r>
            <a:r>
              <a:rPr lang="en-US" dirty="0" err="1"/>
              <a:t>behaviours</a:t>
            </a:r>
            <a:r>
              <a:rPr lang="en-US" dirty="0"/>
              <a:t>, and data</a:t>
            </a:r>
          </a:p>
          <a:p>
            <a:r>
              <a:rPr lang="en-US" dirty="0"/>
              <a:t>Objects are the components of larger programs</a:t>
            </a:r>
          </a:p>
          <a:p>
            <a:r>
              <a:rPr lang="en-US" dirty="0"/>
              <a:t>Each has its own behaviour, and data that it’s responsible for</a:t>
            </a:r>
          </a:p>
          <a:p>
            <a:pPr lvl="1"/>
            <a:r>
              <a:rPr lang="en-US" b="1" dirty="0"/>
              <a:t>Encapsulation</a:t>
            </a:r>
          </a:p>
          <a:p>
            <a:r>
              <a:rPr lang="en-US" b="1" dirty="0"/>
              <a:t>Why program like this?</a:t>
            </a:r>
            <a:endParaRPr lang="en-US" dirty="0"/>
          </a:p>
          <a:p>
            <a:pPr lvl="1"/>
            <a:r>
              <a:rPr lang="en-US" dirty="0"/>
              <a:t>Code re-use</a:t>
            </a:r>
          </a:p>
          <a:p>
            <a:pPr lvl="1"/>
            <a:r>
              <a:rPr lang="en-US" dirty="0"/>
              <a:t>Code becomes much more organized</a:t>
            </a:r>
          </a:p>
          <a:p>
            <a:pPr lvl="1"/>
            <a:r>
              <a:rPr lang="en-US" dirty="0"/>
              <a:t>Models the world around you</a:t>
            </a:r>
          </a:p>
          <a:p>
            <a:pPr lvl="1"/>
            <a:r>
              <a:rPr lang="en-US" dirty="0"/>
              <a:t>And much more…</a:t>
            </a:r>
          </a:p>
          <a:p>
            <a:pPr lvl="1"/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6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826898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Object-oriented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455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7</a:t>
            </a:fld>
            <a:r>
              <a:rPr lang="en-CA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03B4936-45A2-413F-AB8F-8C23C7A392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941748" y="2435023"/>
            <a:ext cx="3276289" cy="17222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27FEF2F8-9EEA-48B5-B21F-E3999BCF99A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  <a:ext uri="{837473B0-CC2E-450A-ABE3-18F120FF3D39}">
                <a1611:picAttrSrcUrl xmlns:a1611="http://schemas.microsoft.com/office/drawing/2016/11/main" xmlns="" r:id="rId5"/>
              </a:ext>
            </a:extLst>
          </a:blip>
          <a:stretch>
            <a:fillRect/>
          </a:stretch>
        </p:blipFill>
        <p:spPr>
          <a:xfrm>
            <a:off x="5181600" y="2449654"/>
            <a:ext cx="2295363" cy="19116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61C04142-3366-49EB-9FEC-88FF5368D17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  <a:ext uri="{837473B0-CC2E-450A-ABE3-18F120FF3D39}">
                <a1611:picAttrSrcUrl xmlns:a1611="http://schemas.microsoft.com/office/drawing/2016/11/main" xmlns="" r:id="rId7"/>
              </a:ext>
            </a:extLst>
          </a:blip>
          <a:stretch>
            <a:fillRect/>
          </a:stretch>
        </p:blipFill>
        <p:spPr>
          <a:xfrm>
            <a:off x="8551606" y="2449654"/>
            <a:ext cx="2802194" cy="170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93235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455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8</a:t>
            </a:fld>
            <a:r>
              <a:rPr lang="en-CA" dirty="0"/>
              <a:t>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61C04142-3366-49EB-9FEC-88FF5368D1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492300" y="2493964"/>
            <a:ext cx="2802194" cy="17075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65F8F52-C484-420F-8838-9BA9EB24F06F}"/>
              </a:ext>
            </a:extLst>
          </p:cNvPr>
          <p:cNvSpPr txBox="1"/>
          <p:nvPr/>
        </p:nvSpPr>
        <p:spPr>
          <a:xfrm>
            <a:off x="4100053" y="4709339"/>
            <a:ext cx="825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Wings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45FB07B-3C17-49FB-8188-00D3D635E234}"/>
              </a:ext>
            </a:extLst>
          </p:cNvPr>
          <p:cNvSpPr txBox="1"/>
          <p:nvPr/>
        </p:nvSpPr>
        <p:spPr>
          <a:xfrm>
            <a:off x="4100052" y="3630557"/>
            <a:ext cx="1071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Fuselage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E719AD3-1761-492D-823C-0AA513693A5E}"/>
              </a:ext>
            </a:extLst>
          </p:cNvPr>
          <p:cNvSpPr txBox="1"/>
          <p:nvPr/>
        </p:nvSpPr>
        <p:spPr>
          <a:xfrm>
            <a:off x="4014908" y="1626350"/>
            <a:ext cx="1071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Cabin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AECDDDD-9C69-4208-AA1C-905C5B95F22C}"/>
              </a:ext>
            </a:extLst>
          </p:cNvPr>
          <p:cNvSpPr txBox="1"/>
          <p:nvPr/>
        </p:nvSpPr>
        <p:spPr>
          <a:xfrm>
            <a:off x="4060726" y="2751816"/>
            <a:ext cx="1071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Tail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8DDBEF33-54E1-493E-BF2F-6C758455DB2F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3082174" y="2919109"/>
            <a:ext cx="978552" cy="173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F1E47557-78F8-4490-9DC2-B232D55FD35C}"/>
              </a:ext>
            </a:extLst>
          </p:cNvPr>
          <p:cNvCxnSpPr>
            <a:cxnSpLocks/>
          </p:cNvCxnSpPr>
          <p:nvPr/>
        </p:nvCxnSpPr>
        <p:spPr>
          <a:xfrm flipV="1">
            <a:off x="1035526" y="1759350"/>
            <a:ext cx="2946539" cy="9924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54728F14-6E5A-45E2-AC4A-EFD14011F60B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2757507" y="3375550"/>
            <a:ext cx="1342545" cy="4396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D54D66D9-20DA-42BE-9E8F-546A8ED2AA32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100523" y="3955042"/>
            <a:ext cx="1999530" cy="9389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104F6FC2-E13D-4097-9667-8F4A154A8D80}"/>
              </a:ext>
            </a:extLst>
          </p:cNvPr>
          <p:cNvCxnSpPr>
            <a:cxnSpLocks/>
          </p:cNvCxnSpPr>
          <p:nvPr/>
        </p:nvCxnSpPr>
        <p:spPr>
          <a:xfrm flipV="1">
            <a:off x="4677976" y="2461688"/>
            <a:ext cx="883307" cy="5061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29780F90-A07F-4BB0-9F2F-AAC340DC9D38}"/>
              </a:ext>
            </a:extLst>
          </p:cNvPr>
          <p:cNvCxnSpPr>
            <a:cxnSpLocks/>
          </p:cNvCxnSpPr>
          <p:nvPr/>
        </p:nvCxnSpPr>
        <p:spPr>
          <a:xfrm>
            <a:off x="4677976" y="2962993"/>
            <a:ext cx="94359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4C6058E9-F453-4FCC-9697-02D88A979F2A}"/>
              </a:ext>
            </a:extLst>
          </p:cNvPr>
          <p:cNvSpPr txBox="1"/>
          <p:nvPr/>
        </p:nvSpPr>
        <p:spPr>
          <a:xfrm>
            <a:off x="5621567" y="2232251"/>
            <a:ext cx="182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VerticalStabilizer</a:t>
            </a:r>
            <a:endParaRPr lang="en-CA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78EDB91B-C071-4D7E-B239-6F5257BFA37A}"/>
              </a:ext>
            </a:extLst>
          </p:cNvPr>
          <p:cNvSpPr txBox="1"/>
          <p:nvPr/>
        </p:nvSpPr>
        <p:spPr>
          <a:xfrm>
            <a:off x="5658066" y="2734689"/>
            <a:ext cx="182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TailRudder</a:t>
            </a:r>
            <a:endParaRPr lang="en-CA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6F513CEE-2FED-431E-B171-29AD4FD8073D}"/>
              </a:ext>
            </a:extLst>
          </p:cNvPr>
          <p:cNvGrpSpPr/>
          <p:nvPr/>
        </p:nvGrpSpPr>
        <p:grpSpPr>
          <a:xfrm>
            <a:off x="4776253" y="1205243"/>
            <a:ext cx="2831254" cy="734833"/>
            <a:chOff x="4888056" y="2353112"/>
            <a:chExt cx="2831254" cy="734833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xmlns="" id="{760F0522-E927-4EF6-875E-2DADA29693AC}"/>
                </a:ext>
              </a:extLst>
            </p:cNvPr>
            <p:cNvCxnSpPr>
              <a:cxnSpLocks/>
            </p:cNvCxnSpPr>
            <p:nvPr/>
          </p:nvCxnSpPr>
          <p:spPr>
            <a:xfrm>
              <a:off x="4894795" y="2934207"/>
              <a:ext cx="94359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E096BC95-CF89-477C-A149-CADD8535D70D}"/>
                </a:ext>
              </a:extLst>
            </p:cNvPr>
            <p:cNvSpPr txBox="1"/>
            <p:nvPr/>
          </p:nvSpPr>
          <p:spPr>
            <a:xfrm>
              <a:off x="5898674" y="2718613"/>
              <a:ext cx="1820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err="1"/>
                <a:t>PilotSeat</a:t>
              </a:r>
              <a:endParaRPr lang="en-CA" dirty="0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xmlns="" id="{16A5DB64-6D02-469B-8ECF-1AC120A06D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88056" y="2493964"/>
              <a:ext cx="950330" cy="44024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85C4C53D-D5CB-4E7F-937C-C49212F44A70}"/>
                </a:ext>
              </a:extLst>
            </p:cNvPr>
            <p:cNvSpPr txBox="1"/>
            <p:nvPr/>
          </p:nvSpPr>
          <p:spPr>
            <a:xfrm>
              <a:off x="5898674" y="2353112"/>
              <a:ext cx="1820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err="1"/>
                <a:t>CoPilotSeat</a:t>
              </a:r>
              <a:endParaRPr lang="en-CA" dirty="0"/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5D867792-63F2-4767-BC8D-917B88AC05E1}"/>
              </a:ext>
            </a:extLst>
          </p:cNvPr>
          <p:cNvCxnSpPr>
            <a:cxnSpLocks/>
          </p:cNvCxnSpPr>
          <p:nvPr/>
        </p:nvCxnSpPr>
        <p:spPr>
          <a:xfrm>
            <a:off x="5078162" y="3815223"/>
            <a:ext cx="94359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94708DE2-B64C-48F4-8076-59A108D618A6}"/>
              </a:ext>
            </a:extLst>
          </p:cNvPr>
          <p:cNvSpPr txBox="1"/>
          <p:nvPr/>
        </p:nvSpPr>
        <p:spPr>
          <a:xfrm>
            <a:off x="6096000" y="3630557"/>
            <a:ext cx="182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PassengerSeats</a:t>
            </a:r>
            <a:endParaRPr lang="en-CA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5CA8617A-911B-4C68-B5F4-CED221D4F758}"/>
              </a:ext>
            </a:extLst>
          </p:cNvPr>
          <p:cNvCxnSpPr>
            <a:cxnSpLocks/>
          </p:cNvCxnSpPr>
          <p:nvPr/>
        </p:nvCxnSpPr>
        <p:spPr>
          <a:xfrm flipV="1">
            <a:off x="5071577" y="3429000"/>
            <a:ext cx="950176" cy="3862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10573C7C-31D3-4491-9B05-DACBB0B02145}"/>
              </a:ext>
            </a:extLst>
          </p:cNvPr>
          <p:cNvSpPr txBox="1"/>
          <p:nvPr/>
        </p:nvSpPr>
        <p:spPr>
          <a:xfrm>
            <a:off x="6091390" y="3288687"/>
            <a:ext cx="182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Bathroom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xmlns="" id="{BF01DE0F-75F5-4498-A057-FE68F1F8E4FB}"/>
              </a:ext>
            </a:extLst>
          </p:cNvPr>
          <p:cNvCxnSpPr>
            <a:cxnSpLocks/>
          </p:cNvCxnSpPr>
          <p:nvPr/>
        </p:nvCxnSpPr>
        <p:spPr>
          <a:xfrm>
            <a:off x="7719310" y="3815223"/>
            <a:ext cx="94359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21D961B1-8920-45A2-B7B6-24C52F68A83D}"/>
              </a:ext>
            </a:extLst>
          </p:cNvPr>
          <p:cNvSpPr txBox="1"/>
          <p:nvPr/>
        </p:nvSpPr>
        <p:spPr>
          <a:xfrm>
            <a:off x="8662901" y="3628216"/>
            <a:ext cx="182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PassengerSeat</a:t>
            </a:r>
            <a:endParaRPr lang="en-CA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xmlns="" id="{C1FAEF9C-B2F6-4215-9812-69CE9F14BAFC}"/>
              </a:ext>
            </a:extLst>
          </p:cNvPr>
          <p:cNvCxnSpPr>
            <a:cxnSpLocks/>
          </p:cNvCxnSpPr>
          <p:nvPr/>
        </p:nvCxnSpPr>
        <p:spPr>
          <a:xfrm flipV="1">
            <a:off x="10212883" y="3375550"/>
            <a:ext cx="419228" cy="4373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5B05E545-DCBA-4D82-8B24-9CA55C349478}"/>
              </a:ext>
            </a:extLst>
          </p:cNvPr>
          <p:cNvSpPr txBox="1"/>
          <p:nvPr/>
        </p:nvSpPr>
        <p:spPr>
          <a:xfrm>
            <a:off x="10609610" y="3082114"/>
            <a:ext cx="182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Passenger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xmlns="" id="{3598B223-2123-426C-8451-717BE628A163}"/>
              </a:ext>
            </a:extLst>
          </p:cNvPr>
          <p:cNvCxnSpPr>
            <a:cxnSpLocks/>
            <a:endCxn id="50" idx="1"/>
          </p:cNvCxnSpPr>
          <p:nvPr/>
        </p:nvCxnSpPr>
        <p:spPr>
          <a:xfrm flipV="1">
            <a:off x="10200549" y="3786664"/>
            <a:ext cx="418740" cy="262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548A5FC5-8E8D-4334-94CA-553E93958E21}"/>
              </a:ext>
            </a:extLst>
          </p:cNvPr>
          <p:cNvSpPr txBox="1"/>
          <p:nvPr/>
        </p:nvSpPr>
        <p:spPr>
          <a:xfrm>
            <a:off x="10619289" y="3601998"/>
            <a:ext cx="182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Entertainment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xmlns="" id="{90BB1FB3-601E-4C1C-B25F-639594D36DF0}"/>
              </a:ext>
            </a:extLst>
          </p:cNvPr>
          <p:cNvCxnSpPr>
            <a:cxnSpLocks/>
          </p:cNvCxnSpPr>
          <p:nvPr/>
        </p:nvCxnSpPr>
        <p:spPr>
          <a:xfrm>
            <a:off x="4925961" y="4899228"/>
            <a:ext cx="94359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126170BE-DBB8-41CA-A9D4-23D0210E7F14}"/>
              </a:ext>
            </a:extLst>
          </p:cNvPr>
          <p:cNvSpPr txBox="1"/>
          <p:nvPr/>
        </p:nvSpPr>
        <p:spPr>
          <a:xfrm>
            <a:off x="5968523" y="4672734"/>
            <a:ext cx="1071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Wing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xmlns="" id="{B0C578F6-714B-4824-9ECE-5015FB620964}"/>
              </a:ext>
            </a:extLst>
          </p:cNvPr>
          <p:cNvCxnSpPr>
            <a:cxnSpLocks/>
          </p:cNvCxnSpPr>
          <p:nvPr/>
        </p:nvCxnSpPr>
        <p:spPr>
          <a:xfrm>
            <a:off x="6661355" y="4872188"/>
            <a:ext cx="94359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xmlns="" id="{850D419C-9C5F-43B0-9494-8C763B70C8D8}"/>
              </a:ext>
            </a:extLst>
          </p:cNvPr>
          <p:cNvCxnSpPr>
            <a:cxnSpLocks/>
          </p:cNvCxnSpPr>
          <p:nvPr/>
        </p:nvCxnSpPr>
        <p:spPr>
          <a:xfrm>
            <a:off x="6661355" y="4872188"/>
            <a:ext cx="943591" cy="5257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00FCB261-BF63-40FC-B508-C6E3BDD9E269}"/>
              </a:ext>
            </a:extLst>
          </p:cNvPr>
          <p:cNvSpPr txBox="1"/>
          <p:nvPr/>
        </p:nvSpPr>
        <p:spPr>
          <a:xfrm>
            <a:off x="7655418" y="4658064"/>
            <a:ext cx="1071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Engines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9F61E270-C94A-40B7-A722-8E8BDDC11047}"/>
              </a:ext>
            </a:extLst>
          </p:cNvPr>
          <p:cNvSpPr txBox="1"/>
          <p:nvPr/>
        </p:nvSpPr>
        <p:spPr>
          <a:xfrm>
            <a:off x="7655418" y="5182259"/>
            <a:ext cx="1071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WingFlap</a:t>
            </a:r>
            <a:endParaRPr lang="en-CA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xmlns="" id="{CFF82DD4-5FF5-4264-902D-D7599D1875D6}"/>
              </a:ext>
            </a:extLst>
          </p:cNvPr>
          <p:cNvCxnSpPr>
            <a:cxnSpLocks/>
          </p:cNvCxnSpPr>
          <p:nvPr/>
        </p:nvCxnSpPr>
        <p:spPr>
          <a:xfrm>
            <a:off x="8629628" y="4833202"/>
            <a:ext cx="94359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xmlns="" id="{D0F66810-2AF9-4236-95FB-FFBF82C4FD8E}"/>
              </a:ext>
            </a:extLst>
          </p:cNvPr>
          <p:cNvCxnSpPr>
            <a:cxnSpLocks/>
          </p:cNvCxnSpPr>
          <p:nvPr/>
        </p:nvCxnSpPr>
        <p:spPr>
          <a:xfrm flipV="1">
            <a:off x="8629628" y="4424523"/>
            <a:ext cx="943591" cy="4086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83B2A0EA-96AE-46DE-9582-415750498B5B}"/>
              </a:ext>
            </a:extLst>
          </p:cNvPr>
          <p:cNvSpPr txBox="1"/>
          <p:nvPr/>
        </p:nvSpPr>
        <p:spPr>
          <a:xfrm>
            <a:off x="9655434" y="4210694"/>
            <a:ext cx="1501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InnerEngine</a:t>
            </a:r>
            <a:endParaRPr lang="en-CA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D520A455-DE89-4DDE-8FC6-85DD4E5E4D49}"/>
              </a:ext>
            </a:extLst>
          </p:cNvPr>
          <p:cNvSpPr txBox="1"/>
          <p:nvPr/>
        </p:nvSpPr>
        <p:spPr>
          <a:xfrm>
            <a:off x="9666913" y="4601676"/>
            <a:ext cx="1501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OuterEngine</a:t>
            </a:r>
            <a:endParaRPr lang="en-CA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AED62D3E-1C93-4BB9-81AF-99B4E63BC8E3}"/>
              </a:ext>
            </a:extLst>
          </p:cNvPr>
          <p:cNvSpPr txBox="1"/>
          <p:nvPr/>
        </p:nvSpPr>
        <p:spPr>
          <a:xfrm>
            <a:off x="1256950" y="3076301"/>
            <a:ext cx="1071715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b="1" dirty="0"/>
              <a:t>Airplane</a:t>
            </a:r>
          </a:p>
        </p:txBody>
      </p:sp>
    </p:spTree>
    <p:extLst>
      <p:ext uri="{BB962C8B-B14F-4D97-AF65-F5344CB8AC3E}">
        <p14:creationId xmlns:p14="http://schemas.microsoft.com/office/powerpoint/2010/main" xmlns="" val="2779966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BE07435-6B16-411D-BE0D-FB61038A8F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190331" y="2295999"/>
            <a:ext cx="2653545" cy="26119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455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9</a:t>
            </a:fld>
            <a:r>
              <a:rPr lang="en-CA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65F8F52-C484-420F-8838-9BA9EB24F06F}"/>
              </a:ext>
            </a:extLst>
          </p:cNvPr>
          <p:cNvSpPr txBox="1"/>
          <p:nvPr/>
        </p:nvSpPr>
        <p:spPr>
          <a:xfrm>
            <a:off x="4100052" y="4709339"/>
            <a:ext cx="1386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Atmosphere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45FB07B-3C17-49FB-8188-00D3D635E234}"/>
              </a:ext>
            </a:extLst>
          </p:cNvPr>
          <p:cNvSpPr txBox="1"/>
          <p:nvPr/>
        </p:nvSpPr>
        <p:spPr>
          <a:xfrm>
            <a:off x="3864077" y="2673212"/>
            <a:ext cx="1622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NorthPole</a:t>
            </a:r>
            <a:endParaRPr lang="en-CA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E719AD3-1761-492D-823C-0AA513693A5E}"/>
              </a:ext>
            </a:extLst>
          </p:cNvPr>
          <p:cNvSpPr txBox="1"/>
          <p:nvPr/>
        </p:nvSpPr>
        <p:spPr>
          <a:xfrm>
            <a:off x="3996606" y="1574684"/>
            <a:ext cx="115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Countries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F1E47557-78F8-4490-9DC2-B232D55FD35C}"/>
              </a:ext>
            </a:extLst>
          </p:cNvPr>
          <p:cNvCxnSpPr>
            <a:cxnSpLocks/>
          </p:cNvCxnSpPr>
          <p:nvPr/>
        </p:nvCxnSpPr>
        <p:spPr>
          <a:xfrm flipV="1">
            <a:off x="1035526" y="1759350"/>
            <a:ext cx="2946539" cy="9924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54728F14-6E5A-45E2-AC4A-EFD14011F60B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1425441" y="2826809"/>
            <a:ext cx="2438636" cy="310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D54D66D9-20DA-42BE-9E8F-546A8ED2AA32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100523" y="3955042"/>
            <a:ext cx="1999529" cy="9389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6F513CEE-2FED-431E-B171-29AD4FD8073D}"/>
              </a:ext>
            </a:extLst>
          </p:cNvPr>
          <p:cNvGrpSpPr/>
          <p:nvPr/>
        </p:nvGrpSpPr>
        <p:grpSpPr>
          <a:xfrm>
            <a:off x="6948924" y="1226258"/>
            <a:ext cx="2831254" cy="734833"/>
            <a:chOff x="4888056" y="2353112"/>
            <a:chExt cx="2831254" cy="734833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xmlns="" id="{760F0522-E927-4EF6-875E-2DADA29693AC}"/>
                </a:ext>
              </a:extLst>
            </p:cNvPr>
            <p:cNvCxnSpPr>
              <a:cxnSpLocks/>
            </p:cNvCxnSpPr>
            <p:nvPr/>
          </p:nvCxnSpPr>
          <p:spPr>
            <a:xfrm>
              <a:off x="4894795" y="2934207"/>
              <a:ext cx="94359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E096BC95-CF89-477C-A149-CADD8535D70D}"/>
                </a:ext>
              </a:extLst>
            </p:cNvPr>
            <p:cNvSpPr txBox="1"/>
            <p:nvPr/>
          </p:nvSpPr>
          <p:spPr>
            <a:xfrm>
              <a:off x="5898674" y="2718613"/>
              <a:ext cx="1820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Provinces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xmlns="" id="{16A5DB64-6D02-469B-8ECF-1AC120A06D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88056" y="2493964"/>
              <a:ext cx="950330" cy="44024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85C4C53D-D5CB-4E7F-937C-C49212F44A70}"/>
                </a:ext>
              </a:extLst>
            </p:cNvPr>
            <p:cNvSpPr txBox="1"/>
            <p:nvPr/>
          </p:nvSpPr>
          <p:spPr>
            <a:xfrm>
              <a:off x="5898674" y="2353112"/>
              <a:ext cx="1820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States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AD4E479C-C7D3-4FA7-8EE4-DA3F6846CEBF}"/>
              </a:ext>
            </a:extLst>
          </p:cNvPr>
          <p:cNvSpPr txBox="1"/>
          <p:nvPr/>
        </p:nvSpPr>
        <p:spPr>
          <a:xfrm>
            <a:off x="6022726" y="1604499"/>
            <a:ext cx="1071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Country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xmlns="" id="{B7A35247-303C-440E-9EF8-CFF4A62CB795}"/>
              </a:ext>
            </a:extLst>
          </p:cNvPr>
          <p:cNvCxnSpPr>
            <a:cxnSpLocks/>
          </p:cNvCxnSpPr>
          <p:nvPr/>
        </p:nvCxnSpPr>
        <p:spPr>
          <a:xfrm>
            <a:off x="5064443" y="1781153"/>
            <a:ext cx="978552" cy="173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D2456DF6-62CB-4E4B-B3FA-997F2B3B16E6}"/>
              </a:ext>
            </a:extLst>
          </p:cNvPr>
          <p:cNvSpPr txBox="1"/>
          <p:nvPr/>
        </p:nvSpPr>
        <p:spPr>
          <a:xfrm>
            <a:off x="7959542" y="2049602"/>
            <a:ext cx="1233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Territories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1958F21B-DD9D-4F87-A9FC-CBF5255F1B3C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6955663" y="1817297"/>
            <a:ext cx="1003879" cy="4169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E7E4DA4C-EC3A-4ACF-8EBB-A00C0F8FF55E}"/>
              </a:ext>
            </a:extLst>
          </p:cNvPr>
          <p:cNvSpPr txBox="1"/>
          <p:nvPr/>
        </p:nvSpPr>
        <p:spPr>
          <a:xfrm>
            <a:off x="9389807" y="1644085"/>
            <a:ext cx="1031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Province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xmlns="" id="{0CC8607E-5F22-4E9F-A601-DE0D6E1F20A4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8985923" y="1811378"/>
            <a:ext cx="403884" cy="173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xmlns="" id="{71FB8733-BFA2-4CDB-98C3-F2442114AFB8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10421052" y="1828751"/>
            <a:ext cx="380842" cy="17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DC0BFD13-F3B3-4BCC-8F72-4820D3CA3F2F}"/>
              </a:ext>
            </a:extLst>
          </p:cNvPr>
          <p:cNvSpPr txBox="1"/>
          <p:nvPr/>
        </p:nvSpPr>
        <p:spPr>
          <a:xfrm>
            <a:off x="10759347" y="1632631"/>
            <a:ext cx="182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Municipalities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xmlns="" id="{B0D8A55A-C35F-4DD8-A7AC-42C2A2C91E9E}"/>
              </a:ext>
            </a:extLst>
          </p:cNvPr>
          <p:cNvGrpSpPr/>
          <p:nvPr/>
        </p:nvGrpSpPr>
        <p:grpSpPr>
          <a:xfrm>
            <a:off x="2103553" y="3745318"/>
            <a:ext cx="8361743" cy="803865"/>
            <a:chOff x="2652054" y="2702842"/>
            <a:chExt cx="8361743" cy="80386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0AECDDDD-9C69-4208-AA1C-905C5B95F22C}"/>
                </a:ext>
              </a:extLst>
            </p:cNvPr>
            <p:cNvSpPr txBox="1"/>
            <p:nvPr/>
          </p:nvSpPr>
          <p:spPr>
            <a:xfrm>
              <a:off x="4060726" y="2751816"/>
              <a:ext cx="1071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Oceans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xmlns="" id="{8DDBEF33-54E1-493E-BF2F-6C758455DB2F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2652054" y="2907686"/>
              <a:ext cx="1408672" cy="287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E0A9ECB2-F47D-41E6-A396-253B7A4ED88E}"/>
                </a:ext>
              </a:extLst>
            </p:cNvPr>
            <p:cNvGrpSpPr/>
            <p:nvPr/>
          </p:nvGrpSpPr>
          <p:grpSpPr>
            <a:xfrm>
              <a:off x="4924317" y="2716074"/>
              <a:ext cx="2800726" cy="369332"/>
              <a:chOff x="4677976" y="2734689"/>
              <a:chExt cx="2800726" cy="369332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xmlns="" id="{104F6FC2-E13D-4097-9667-8F4A154A8D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06446" y="2967361"/>
                <a:ext cx="952159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xmlns="" id="{29780F90-A07F-4BB0-9F2F-AAC340DC9D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7976" y="2962993"/>
                <a:ext cx="94359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78EDB91B-C071-4D7E-B239-6F5257BFA37A}"/>
                  </a:ext>
                </a:extLst>
              </p:cNvPr>
              <p:cNvSpPr txBox="1"/>
              <p:nvPr/>
            </p:nvSpPr>
            <p:spPr>
              <a:xfrm>
                <a:off x="5658066" y="2734689"/>
                <a:ext cx="18206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/>
                  <a:t>Ocean</a:t>
                </a:r>
              </a:p>
            </p:txBody>
          </p: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0A60C194-FFE9-4535-BDE8-2F20E4E57547}"/>
                </a:ext>
              </a:extLst>
            </p:cNvPr>
            <p:cNvSpPr txBox="1"/>
            <p:nvPr/>
          </p:nvSpPr>
          <p:spPr>
            <a:xfrm>
              <a:off x="7719310" y="2702842"/>
              <a:ext cx="1820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Fish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xmlns="" id="{47E19BB3-F762-4D66-86F3-4DF00CE8304A}"/>
                </a:ext>
              </a:extLst>
            </p:cNvPr>
            <p:cNvCxnSpPr>
              <a:cxnSpLocks/>
            </p:cNvCxnSpPr>
            <p:nvPr/>
          </p:nvCxnSpPr>
          <p:spPr>
            <a:xfrm>
              <a:off x="8249570" y="2907686"/>
              <a:ext cx="94359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3B75113D-26B4-4A15-9FFC-2D447FA3EC79}"/>
                </a:ext>
              </a:extLst>
            </p:cNvPr>
            <p:cNvSpPr txBox="1"/>
            <p:nvPr/>
          </p:nvSpPr>
          <p:spPr>
            <a:xfrm>
              <a:off x="9193161" y="2720679"/>
              <a:ext cx="1820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Shark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xmlns="" id="{EBF545C9-EA5A-4CE0-A939-9A1C6615DDD5}"/>
                </a:ext>
              </a:extLst>
            </p:cNvPr>
            <p:cNvCxnSpPr>
              <a:cxnSpLocks/>
            </p:cNvCxnSpPr>
            <p:nvPr/>
          </p:nvCxnSpPr>
          <p:spPr>
            <a:xfrm>
              <a:off x="6652787" y="2949330"/>
              <a:ext cx="918948" cy="3283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xmlns="" id="{4C9035C0-A0A4-430A-91A1-6C4219863EDE}"/>
                </a:ext>
              </a:extLst>
            </p:cNvPr>
            <p:cNvSpPr txBox="1"/>
            <p:nvPr/>
          </p:nvSpPr>
          <p:spPr>
            <a:xfrm>
              <a:off x="7641372" y="3137375"/>
              <a:ext cx="1820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Volcano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50741080-9C80-4250-AC0F-FFD661CBFA1F}"/>
              </a:ext>
            </a:extLst>
          </p:cNvPr>
          <p:cNvSpPr txBox="1"/>
          <p:nvPr/>
        </p:nvSpPr>
        <p:spPr>
          <a:xfrm>
            <a:off x="4100052" y="5364516"/>
            <a:ext cx="15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TectonicPlates</a:t>
            </a:r>
            <a:endParaRPr lang="en-CA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xmlns="" id="{6B3F6054-C557-4674-912C-7B62D069A0A5}"/>
              </a:ext>
            </a:extLst>
          </p:cNvPr>
          <p:cNvCxnSpPr>
            <a:cxnSpLocks/>
            <a:endCxn id="74" idx="1"/>
          </p:cNvCxnSpPr>
          <p:nvPr/>
        </p:nvCxnSpPr>
        <p:spPr>
          <a:xfrm>
            <a:off x="2100523" y="4610219"/>
            <a:ext cx="1999529" cy="9389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1544325F-61CC-4767-9E91-0BFCAF00FECD}"/>
              </a:ext>
            </a:extLst>
          </p:cNvPr>
          <p:cNvSpPr txBox="1"/>
          <p:nvPr/>
        </p:nvSpPr>
        <p:spPr>
          <a:xfrm>
            <a:off x="5769204" y="2718736"/>
            <a:ext cx="1622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SantaClaus</a:t>
            </a:r>
            <a:endParaRPr lang="en-CA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xmlns="" id="{3DC0B780-9162-4D43-8BD5-694331D969B9}"/>
              </a:ext>
            </a:extLst>
          </p:cNvPr>
          <p:cNvCxnSpPr>
            <a:cxnSpLocks/>
          </p:cNvCxnSpPr>
          <p:nvPr/>
        </p:nvCxnSpPr>
        <p:spPr>
          <a:xfrm>
            <a:off x="4950628" y="2889973"/>
            <a:ext cx="827250" cy="134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5D331EED-21ED-4FC2-B7DC-83316B7E165D}"/>
              </a:ext>
            </a:extLst>
          </p:cNvPr>
          <p:cNvSpPr txBox="1"/>
          <p:nvPr/>
        </p:nvSpPr>
        <p:spPr>
          <a:xfrm>
            <a:off x="857282" y="3308018"/>
            <a:ext cx="1376296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b="1" dirty="0" err="1"/>
              <a:t>PlanetEarth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xmlns="" val="1256710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eye_tracker_presentation" id="{00ED1D97-A04B-46A0-BB71-88655A6B057F}" vid="{F36189FA-3966-4852-951E-5734674D1C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22588</TotalTime>
  <Words>1488</Words>
  <Application>Microsoft Office PowerPoint</Application>
  <PresentationFormat>Custom</PresentationFormat>
  <Paragraphs>568</Paragraphs>
  <Slides>35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Static Methods, and Objects</vt:lpstr>
      <vt:lpstr>Overview</vt:lpstr>
      <vt:lpstr>Methods or “Functions”</vt:lpstr>
      <vt:lpstr>Methods or “Functions”</vt:lpstr>
      <vt:lpstr>Methods or “Functions”</vt:lpstr>
      <vt:lpstr>Object-oriented Programming</vt:lpstr>
      <vt:lpstr>Object-oriented Programming</vt:lpstr>
      <vt:lpstr>Objects</vt:lpstr>
      <vt:lpstr>Objects</vt:lpstr>
      <vt:lpstr>Object Encapsulation</vt:lpstr>
      <vt:lpstr>Object Encapsulation</vt:lpstr>
      <vt:lpstr>Object Encapsulation</vt:lpstr>
      <vt:lpstr>Object Encapsulation</vt:lpstr>
      <vt:lpstr>Java Objects</vt:lpstr>
      <vt:lpstr>Java Objects</vt:lpstr>
      <vt:lpstr>Object Methods</vt:lpstr>
      <vt:lpstr>Object Methods</vt:lpstr>
      <vt:lpstr>Object/Instance Variables</vt:lpstr>
      <vt:lpstr>Object/Instance Variables</vt:lpstr>
      <vt:lpstr>Object/Instance Variables</vt:lpstr>
      <vt:lpstr>Passing Primitives as Parameters</vt:lpstr>
      <vt:lpstr>Passing Parameters by Value</vt:lpstr>
      <vt:lpstr>Passing Objects as Parameters</vt:lpstr>
      <vt:lpstr>Passing Objects as Parameters</vt:lpstr>
      <vt:lpstr>The this reference</vt:lpstr>
      <vt:lpstr>Class Variables</vt:lpstr>
      <vt:lpstr>Class Variables - Declaration</vt:lpstr>
      <vt:lpstr>Class Methods</vt:lpstr>
      <vt:lpstr>Class Methods - Declaration</vt:lpstr>
      <vt:lpstr>The "main" Method</vt:lpstr>
      <vt:lpstr>Redundant Code</vt:lpstr>
      <vt:lpstr>Using "this" to reduce code redundancy</vt:lpstr>
      <vt:lpstr>Garbage Collection</vt:lpstr>
      <vt:lpstr>Are memory leaks possible in Java?</vt:lpstr>
      <vt:lpstr>Garbage Collection - finalize()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Eye-tracking for Neuroscience</dc:title>
  <dc:creator>Gregory</dc:creator>
  <cp:lastModifiedBy>Greg</cp:lastModifiedBy>
  <cp:revision>230</cp:revision>
  <dcterms:created xsi:type="dcterms:W3CDTF">2016-10-21T00:49:29Z</dcterms:created>
  <dcterms:modified xsi:type="dcterms:W3CDTF">2025-01-05T19:54:20Z</dcterms:modified>
</cp:coreProperties>
</file>