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2025-01-05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342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469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mierzwinski/test-git" TargetMode="External"/><Relationship Id="rId2" Type="http://schemas.openxmlformats.org/officeDocument/2006/relationships/hyperlink" Target="https://www.github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Git, &amp; </a:t>
            </a:r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</a:t>
            </a:r>
            <a:r>
              <a:rPr lang="en-CA" dirty="0" err="1" smtClean="0"/>
              <a:t>Mierzwinski</a:t>
            </a:r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“merge”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01496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Makes a new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582034" y="2301554"/>
            <a:ext cx="633292" cy="9067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582034" y="320833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7856448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33B581A4-3E7E-430A-8907-A218421F32C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 flipV="1">
            <a:off x="6387414" y="3871118"/>
            <a:ext cx="1194620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B6A10E85-0C96-460E-B1C2-F03B5B66A7BD}"/>
              </a:ext>
            </a:extLst>
          </p:cNvPr>
          <p:cNvCxnSpPr>
            <a:cxnSpLocks/>
            <a:stCxn id="17" idx="6"/>
            <a:endCxn id="42" idx="2"/>
          </p:cNvCxnSpPr>
          <p:nvPr/>
        </p:nvCxnSpPr>
        <p:spPr>
          <a:xfrm flipV="1">
            <a:off x="8848618" y="3871117"/>
            <a:ext cx="1096845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3C4116D-078F-4226-A038-C5ECD93AAB80}"/>
              </a:ext>
            </a:extLst>
          </p:cNvPr>
          <p:cNvGrpSpPr/>
          <p:nvPr/>
        </p:nvGrpSpPr>
        <p:grpSpPr>
          <a:xfrm>
            <a:off x="9945463" y="3208336"/>
            <a:ext cx="1266584" cy="1325563"/>
            <a:chOff x="6416910" y="5116597"/>
            <a:chExt cx="1266584" cy="1325563"/>
          </a:xfrm>
        </p:grpSpPr>
        <p:sp>
          <p:nvSpPr>
            <p:cNvPr id="42" name="Oval 41">
              <a:extLst>
                <a:ext uri="{FF2B5EF4-FFF2-40B4-BE49-F238E27FC236}">
                  <a16:creationId xmlns="" xmlns:a16="http://schemas.microsoft.com/office/drawing/2014/main" id="{6F197843-A8E9-4E68-8775-9BF3AEE09B01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3" name="TextBox 42">
              <a:extLst>
                <a:ext uri="{FF2B5EF4-FFF2-40B4-BE49-F238E27FC236}">
                  <a16:creationId xmlns="" xmlns:a16="http://schemas.microsoft.com/office/drawing/2014/main" id="{0BB2D759-2BB8-4B73-AEE8-30E049A66B6E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H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="" xmlns:a16="http://schemas.microsoft.com/office/drawing/2014/main" id="{49FC7B47-84DA-4CBD-B4E7-C26FD605689A}"/>
              </a:ext>
            </a:extLst>
          </p:cNvPr>
          <p:cNvCxnSpPr>
            <a:cxnSpLocks/>
            <a:stCxn id="26" idx="6"/>
            <a:endCxn id="42" idx="0"/>
          </p:cNvCxnSpPr>
          <p:nvPr/>
        </p:nvCxnSpPr>
        <p:spPr>
          <a:xfrm flipV="1">
            <a:off x="8848618" y="4533899"/>
            <a:ext cx="1730137" cy="10386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6063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301354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415553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Rebase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No additional commit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6387414" y="3871119"/>
            <a:ext cx="1160067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7547481" y="3208337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23" idx="6"/>
            <a:endCxn id="26" idx="2"/>
          </p:cNvCxnSpPr>
          <p:nvPr/>
        </p:nvCxnSpPr>
        <p:spPr>
          <a:xfrm flipV="1">
            <a:off x="8814065" y="3871118"/>
            <a:ext cx="1336506" cy="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10150571" y="3208337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85629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254" y="4455177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37C37C0-F977-4FC9-9B66-D8B3352D1156}"/>
              </a:ext>
            </a:extLst>
          </p:cNvPr>
          <p:cNvSpPr txBox="1"/>
          <p:nvPr/>
        </p:nvSpPr>
        <p:spPr>
          <a:xfrm>
            <a:off x="9158326" y="3401422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-beta branch</a:t>
            </a:r>
          </a:p>
          <a:p>
            <a:r>
              <a:rPr lang="en-CA" dirty="0"/>
              <a:t>Firefox Beta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B06C78FF-85EE-46D9-A2FB-027AF9F5AFA5}"/>
              </a:ext>
            </a:extLst>
          </p:cNvPr>
          <p:cNvSpPr txBox="1"/>
          <p:nvPr/>
        </p:nvSpPr>
        <p:spPr>
          <a:xfrm>
            <a:off x="9158326" y="2417651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mozilla</a:t>
            </a:r>
            <a:r>
              <a:rPr lang="en-CA" dirty="0"/>
              <a:t>-release branch</a:t>
            </a:r>
          </a:p>
          <a:p>
            <a:r>
              <a:rPr lang="en-CA" dirty="0"/>
              <a:t>Firefox Release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=""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111027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966F64C-CB81-4CF7-B599-F846F56B5A6E}"/>
              </a:ext>
            </a:extLst>
          </p:cNvPr>
          <p:cNvSpPr txBox="1"/>
          <p:nvPr/>
        </p:nvSpPr>
        <p:spPr>
          <a:xfrm>
            <a:off x="9139837" y="4294926"/>
            <a:ext cx="274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mozilla</a:t>
            </a:r>
            <a:r>
              <a:rPr lang="en-CA" b="1" dirty="0"/>
              <a:t>-central branch</a:t>
            </a:r>
          </a:p>
          <a:p>
            <a:r>
              <a:rPr lang="en-CA" dirty="0"/>
              <a:t>Firefox Nightly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=""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="" xmlns:a16="http://schemas.microsoft.com/office/drawing/2014/main" id="{A3A36335-C2DE-47B1-8A7A-3A8038141466}"/>
              </a:ext>
            </a:extLst>
          </p:cNvPr>
          <p:cNvSpPr/>
          <p:nvPr/>
        </p:nvSpPr>
        <p:spPr>
          <a:xfrm>
            <a:off x="8703359" y="4058656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174E82C-0B31-49B5-809A-EC338BF5A79A}"/>
              </a:ext>
            </a:extLst>
          </p:cNvPr>
          <p:cNvSpPr txBox="1"/>
          <p:nvPr/>
        </p:nvSpPr>
        <p:spPr>
          <a:xfrm>
            <a:off x="9293400" y="3017191"/>
            <a:ext cx="2294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the master/main branch in Git</a:t>
            </a:r>
          </a:p>
        </p:txBody>
      </p:sp>
    </p:spTree>
    <p:extLst>
      <p:ext uri="{BB962C8B-B14F-4D97-AF65-F5344CB8AC3E}">
        <p14:creationId xmlns="" xmlns:p14="http://schemas.microsoft.com/office/powerpoint/2010/main" val="400845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Many companies use multiple branches simultaneously</a:t>
            </a:r>
          </a:p>
          <a:p>
            <a:r>
              <a:rPr lang="en-US" dirty="0"/>
              <a:t>Example from Mozilla: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392859C3-3DA5-48EC-8DA7-7E77DD63BDE3}"/>
              </a:ext>
            </a:extLst>
          </p:cNvPr>
          <p:cNvGrpSpPr/>
          <p:nvPr/>
        </p:nvGrpSpPr>
        <p:grpSpPr>
          <a:xfrm>
            <a:off x="1101696" y="4261973"/>
            <a:ext cx="6716112" cy="789916"/>
            <a:chOff x="146804" y="3208337"/>
            <a:chExt cx="11270351" cy="1325563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430594" y="3871119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146804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49213482-61DE-4E6A-923C-D45CD14DD772}"/>
                </a:ext>
              </a:extLst>
            </p:cNvPr>
            <p:cNvSpPr txBox="1"/>
            <p:nvPr/>
          </p:nvSpPr>
          <p:spPr>
            <a:xfrm>
              <a:off x="47194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26382464-B130-418C-826B-FCE1564D90CF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DD390C99-FD0D-4FFA-9936-058FE9FC4932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489F4072-AC12-4534-9FC1-B1BF9DFC4213}"/>
                </a:ext>
              </a:extLst>
            </p:cNvPr>
            <p:cNvCxnSpPr>
              <a:cxnSpLocks/>
              <a:stCxn id="15" idx="6"/>
              <a:endCxn id="23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="" xmlns:a16="http://schemas.microsoft.com/office/drawing/2014/main" id="{69D37D2E-64FC-4E06-AB29-38DBF169C493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23" name="Oval 22">
                <a:extLst>
                  <a:ext uri="{FF2B5EF4-FFF2-40B4-BE49-F238E27FC236}">
                    <a16:creationId xmlns="" xmlns:a16="http://schemas.microsoft.com/office/drawing/2014/main" id="{BC70D42B-C0C9-4C4D-A417-570AFB319A8D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445DDA8A-C75E-4606-ADD3-DAADFB8F7B23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="" xmlns:a16="http://schemas.microsoft.com/office/drawing/2014/main" id="{3F40EC89-C0D5-4DD8-85F5-44FBCB69B00D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="" xmlns:a16="http://schemas.microsoft.com/office/drawing/2014/main" id="{34D17B67-032B-4939-BF41-B15BBEBA20B3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26" name="Oval 25">
                <a:extLst>
                  <a:ext uri="{FF2B5EF4-FFF2-40B4-BE49-F238E27FC236}">
                    <a16:creationId xmlns="" xmlns:a16="http://schemas.microsoft.com/office/drawing/2014/main" id="{2E65D98B-A8D1-479B-9572-AF77672E1910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="" xmlns:a16="http://schemas.microsoft.com/office/drawing/2014/main" id="{FFEB9FFF-1093-4D62-8CEA-8E02B2601C0A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0761E812-7018-4712-A3B4-BA0840743582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2986219" y="3583456"/>
            <a:ext cx="1099524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97D0FF15-79B0-44B5-BAFA-F8500EF783D7}"/>
              </a:ext>
            </a:extLst>
          </p:cNvPr>
          <p:cNvSpPr/>
          <p:nvPr/>
        </p:nvSpPr>
        <p:spPr>
          <a:xfrm>
            <a:off x="2578605" y="3202828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367A9E5B-E1E7-4995-8A17-C3119F0AF249}"/>
              </a:ext>
            </a:extLst>
          </p:cNvPr>
          <p:cNvSpPr txBox="1"/>
          <p:nvPr/>
        </p:nvSpPr>
        <p:spPr>
          <a:xfrm>
            <a:off x="2772361" y="3295163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1479386C-47F8-47FC-B853-DE1ACABB80D8}"/>
              </a:ext>
            </a:extLst>
          </p:cNvPr>
          <p:cNvGrpSpPr/>
          <p:nvPr/>
        </p:nvGrpSpPr>
        <p:grpSpPr>
          <a:xfrm>
            <a:off x="4085743" y="3188498"/>
            <a:ext cx="754770" cy="789916"/>
            <a:chOff x="6387414" y="1441078"/>
            <a:chExt cx="1266584" cy="1325563"/>
          </a:xfrm>
        </p:grpSpPr>
        <p:sp>
          <p:nvSpPr>
            <p:cNvPr id="44" name="Oval 43">
              <a:extLst>
                <a:ext uri="{FF2B5EF4-FFF2-40B4-BE49-F238E27FC236}">
                  <a16:creationId xmlns="" xmlns:a16="http://schemas.microsoft.com/office/drawing/2014/main" id="{F83FCDB9-FE62-48B6-B9C9-98E8879E8310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9C8AA847-34F5-4477-BFF8-5A75370286A8}"/>
                </a:ext>
              </a:extLst>
            </p:cNvPr>
            <p:cNvSpPr txBox="1"/>
            <p:nvPr/>
          </p:nvSpPr>
          <p:spPr>
            <a:xfrm>
              <a:off x="6661828" y="1596026"/>
              <a:ext cx="717754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C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="" xmlns:a16="http://schemas.microsoft.com/office/drawing/2014/main" id="{09EA1F22-8124-4C3C-8487-4F2855F86FA1}"/>
              </a:ext>
            </a:extLst>
          </p:cNvPr>
          <p:cNvCxnSpPr>
            <a:cxnSpLocks/>
            <a:stCxn id="9" idx="0"/>
            <a:endCxn id="30" idx="2"/>
          </p:cNvCxnSpPr>
          <p:nvPr/>
        </p:nvCxnSpPr>
        <p:spPr>
          <a:xfrm flipV="1">
            <a:off x="1479081" y="3597786"/>
            <a:ext cx="1099524" cy="66418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="" xmlns:a16="http://schemas.microsoft.com/office/drawing/2014/main" id="{54D31D38-4D9B-4E31-B54B-A451D1680C6C}"/>
              </a:ext>
            </a:extLst>
          </p:cNvPr>
          <p:cNvCxnSpPr>
            <a:cxnSpLocks/>
          </p:cNvCxnSpPr>
          <p:nvPr/>
        </p:nvCxnSpPr>
        <p:spPr>
          <a:xfrm flipV="1">
            <a:off x="4820537" y="2602317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5726B7DD-0EA9-406A-96AF-756F1A0E8887}"/>
              </a:ext>
            </a:extLst>
          </p:cNvPr>
          <p:cNvSpPr/>
          <p:nvPr/>
        </p:nvSpPr>
        <p:spPr>
          <a:xfrm>
            <a:off x="4055514" y="2215433"/>
            <a:ext cx="754770" cy="789916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6" name="TextBox 55">
            <a:extLst>
              <a:ext uri="{FF2B5EF4-FFF2-40B4-BE49-F238E27FC236}">
                <a16:creationId xmlns="" xmlns:a16="http://schemas.microsoft.com/office/drawing/2014/main" id="{9BB8C067-EC43-42AE-9AAE-72369341D1AA}"/>
              </a:ext>
            </a:extLst>
          </p:cNvPr>
          <p:cNvSpPr txBox="1"/>
          <p:nvPr/>
        </p:nvSpPr>
        <p:spPr>
          <a:xfrm>
            <a:off x="4249270" y="2307768"/>
            <a:ext cx="427717" cy="385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dirty="0"/>
              <a:t>A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="" xmlns:a16="http://schemas.microsoft.com/office/drawing/2014/main" id="{94E5A6EE-967C-4683-8189-EE5DBFA1FDEC}"/>
              </a:ext>
            </a:extLst>
          </p:cNvPr>
          <p:cNvGrpSpPr/>
          <p:nvPr/>
        </p:nvGrpSpPr>
        <p:grpSpPr>
          <a:xfrm>
            <a:off x="5532423" y="2232165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53" name="Oval 52">
              <a:extLst>
                <a:ext uri="{FF2B5EF4-FFF2-40B4-BE49-F238E27FC236}">
                  <a16:creationId xmlns="" xmlns:a16="http://schemas.microsoft.com/office/drawing/2014/main" id="{1ECE8758-147F-4AFA-AFFF-C933A42D805C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A4F84758-D3CF-46F2-8CAF-0B146CA2B577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G</a:t>
              </a:r>
            </a:p>
          </p:txBody>
        </p:sp>
      </p:grp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B719218F-5959-4D48-AA0E-EAAA90C83A27}"/>
              </a:ext>
            </a:extLst>
          </p:cNvPr>
          <p:cNvCxnSpPr>
            <a:cxnSpLocks/>
            <a:stCxn id="13" idx="7"/>
            <a:endCxn id="44" idx="3"/>
          </p:cNvCxnSpPr>
          <p:nvPr/>
        </p:nvCxnSpPr>
        <p:spPr>
          <a:xfrm flipV="1">
            <a:off x="3242615" y="3862733"/>
            <a:ext cx="953662" cy="514921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="" xmlns:a16="http://schemas.microsoft.com/office/drawing/2014/main" id="{A490E88C-0524-4D04-A593-C8AEF6195AEC}"/>
              </a:ext>
            </a:extLst>
          </p:cNvPr>
          <p:cNvCxnSpPr>
            <a:cxnSpLocks/>
            <a:stCxn id="30" idx="0"/>
            <a:endCxn id="52" idx="2"/>
          </p:cNvCxnSpPr>
          <p:nvPr/>
        </p:nvCxnSpPr>
        <p:spPr>
          <a:xfrm flipV="1">
            <a:off x="2955990" y="2610391"/>
            <a:ext cx="1099524" cy="5924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D6DFB163-4FD5-486B-8D36-49BDA9B87C2B}"/>
              </a:ext>
            </a:extLst>
          </p:cNvPr>
          <p:cNvCxnSpPr>
            <a:cxnSpLocks/>
            <a:stCxn id="44" idx="6"/>
            <a:endCxn id="80" idx="2"/>
          </p:cNvCxnSpPr>
          <p:nvPr/>
        </p:nvCxnSpPr>
        <p:spPr>
          <a:xfrm>
            <a:off x="4840513" y="3583456"/>
            <a:ext cx="1526051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="" xmlns:a16="http://schemas.microsoft.com/office/drawing/2014/main" id="{30FFD568-DE9E-4715-9176-0BEC152CBF7F}"/>
              </a:ext>
            </a:extLst>
          </p:cNvPr>
          <p:cNvGrpSpPr/>
          <p:nvPr/>
        </p:nvGrpSpPr>
        <p:grpSpPr>
          <a:xfrm>
            <a:off x="6366564" y="3188498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80" name="Oval 79">
              <a:extLst>
                <a:ext uri="{FF2B5EF4-FFF2-40B4-BE49-F238E27FC236}">
                  <a16:creationId xmlns="" xmlns:a16="http://schemas.microsoft.com/office/drawing/2014/main" id="{9DF465D2-75F0-4125-A9CB-0D50B6A731DD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1" name="TextBox 80">
              <a:extLst>
                <a:ext uri="{FF2B5EF4-FFF2-40B4-BE49-F238E27FC236}">
                  <a16:creationId xmlns="" xmlns:a16="http://schemas.microsoft.com/office/drawing/2014/main" id="{1D3D4C2F-24A1-424F-9B49-18C67911C184}"/>
                </a:ext>
              </a:extLst>
            </p:cNvPr>
            <p:cNvSpPr txBox="1"/>
            <p:nvPr/>
          </p:nvSpPr>
          <p:spPr>
            <a:xfrm>
              <a:off x="5716090" y="2307768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H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="" xmlns:a16="http://schemas.microsoft.com/office/drawing/2014/main" id="{22A61181-6EA2-4714-8A3E-F48DACB5C65B}"/>
              </a:ext>
            </a:extLst>
          </p:cNvPr>
          <p:cNvCxnSpPr>
            <a:cxnSpLocks/>
            <a:stCxn id="23" idx="0"/>
            <a:endCxn id="80" idx="3"/>
          </p:cNvCxnSpPr>
          <p:nvPr/>
        </p:nvCxnSpPr>
        <p:spPr>
          <a:xfrm flipV="1">
            <a:off x="5889217" y="3862733"/>
            <a:ext cx="587881" cy="39924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="" xmlns:a16="http://schemas.microsoft.com/office/drawing/2014/main" id="{DBFA6EBA-2706-4C4E-A35C-1DE71DA4BD3D}"/>
              </a:ext>
            </a:extLst>
          </p:cNvPr>
          <p:cNvCxnSpPr>
            <a:cxnSpLocks/>
            <a:stCxn id="44" idx="7"/>
            <a:endCxn id="53" idx="3"/>
          </p:cNvCxnSpPr>
          <p:nvPr/>
        </p:nvCxnSpPr>
        <p:spPr>
          <a:xfrm flipV="1">
            <a:off x="4729979" y="2906400"/>
            <a:ext cx="912978" cy="397779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="" xmlns:a16="http://schemas.microsoft.com/office/drawing/2014/main" id="{F6A5C452-E102-49C2-9EC5-B98C0DB86935}"/>
              </a:ext>
            </a:extLst>
          </p:cNvPr>
          <p:cNvGrpSpPr/>
          <p:nvPr/>
        </p:nvGrpSpPr>
        <p:grpSpPr>
          <a:xfrm>
            <a:off x="2068682" y="5386321"/>
            <a:ext cx="5219429" cy="789916"/>
            <a:chOff x="2658398" y="3208337"/>
            <a:chExt cx="8758757" cy="1325563"/>
          </a:xfrm>
        </p:grpSpPr>
        <p:sp>
          <p:nvSpPr>
            <p:cNvPr id="94" name="Oval 93">
              <a:extLst>
                <a:ext uri="{FF2B5EF4-FFF2-40B4-BE49-F238E27FC236}">
                  <a16:creationId xmlns="" xmlns:a16="http://schemas.microsoft.com/office/drawing/2014/main" id="{21285E0F-DC60-479E-8FDD-7D6AAF1D0701}"/>
                </a:ext>
              </a:extLst>
            </p:cNvPr>
            <p:cNvSpPr/>
            <p:nvPr/>
          </p:nvSpPr>
          <p:spPr>
            <a:xfrm>
              <a:off x="2658398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="" xmlns:a16="http://schemas.microsoft.com/office/drawing/2014/main" id="{23001623-E7DF-4339-819C-0213B895BEE0}"/>
                </a:ext>
              </a:extLst>
            </p:cNvPr>
            <p:cNvCxnSpPr>
              <a:cxnSpLocks/>
            </p:cNvCxnSpPr>
            <p:nvPr/>
          </p:nvCxnSpPr>
          <p:spPr>
            <a:xfrm>
              <a:off x="3926210" y="3842443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="" xmlns:a16="http://schemas.microsoft.com/office/drawing/2014/main" id="{A9F5A792-F17E-456E-AD39-7EB7E3B2E576}"/>
                </a:ext>
              </a:extLst>
            </p:cNvPr>
            <p:cNvSpPr/>
            <p:nvPr/>
          </p:nvSpPr>
          <p:spPr>
            <a:xfrm>
              <a:off x="5120830" y="320833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8" name="TextBox 97">
              <a:extLst>
                <a:ext uri="{FF2B5EF4-FFF2-40B4-BE49-F238E27FC236}">
                  <a16:creationId xmlns="" xmlns:a16="http://schemas.microsoft.com/office/drawing/2014/main" id="{5428B68C-6BF0-43CC-8B3B-C14884F723E2}"/>
                </a:ext>
              </a:extLst>
            </p:cNvPr>
            <p:cNvSpPr txBox="1"/>
            <p:nvPr/>
          </p:nvSpPr>
          <p:spPr>
            <a:xfrm>
              <a:off x="2933427" y="3363285"/>
              <a:ext cx="7177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B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="" xmlns:a16="http://schemas.microsoft.com/office/drawing/2014/main" id="{631C1401-BC47-4768-AE22-1C6513D41F7E}"/>
                </a:ext>
              </a:extLst>
            </p:cNvPr>
            <p:cNvSpPr txBox="1"/>
            <p:nvPr/>
          </p:nvSpPr>
          <p:spPr>
            <a:xfrm>
              <a:off x="5395245" y="3363283"/>
              <a:ext cx="717755" cy="1084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D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="" xmlns:a16="http://schemas.microsoft.com/office/drawing/2014/main" id="{244E5E09-9C2B-45C4-8506-6F4E9D1AE13A}"/>
                </a:ext>
              </a:extLst>
            </p:cNvPr>
            <p:cNvCxnSpPr>
              <a:cxnSpLocks/>
              <a:stCxn id="96" idx="6"/>
              <a:endCxn id="106" idx="2"/>
            </p:cNvCxnSpPr>
            <p:nvPr/>
          </p:nvCxnSpPr>
          <p:spPr>
            <a:xfrm>
              <a:off x="6387414" y="3871119"/>
              <a:ext cx="1160067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>
              <a:extLst>
                <a:ext uri="{FF2B5EF4-FFF2-40B4-BE49-F238E27FC236}">
                  <a16:creationId xmlns="" xmlns:a16="http://schemas.microsoft.com/office/drawing/2014/main" id="{274A4EDA-F47E-41CA-A823-D10DE501B84B}"/>
                </a:ext>
              </a:extLst>
            </p:cNvPr>
            <p:cNvGrpSpPr/>
            <p:nvPr/>
          </p:nvGrpSpPr>
          <p:grpSpPr>
            <a:xfrm>
              <a:off x="7547481" y="3208337"/>
              <a:ext cx="1266584" cy="1325563"/>
              <a:chOff x="6387414" y="1441078"/>
              <a:chExt cx="1266584" cy="1325563"/>
            </a:xfrm>
          </p:grpSpPr>
          <p:sp>
            <p:nvSpPr>
              <p:cNvPr id="106" name="Oval 105">
                <a:extLst>
                  <a:ext uri="{FF2B5EF4-FFF2-40B4-BE49-F238E27FC236}">
                    <a16:creationId xmlns="" xmlns:a16="http://schemas.microsoft.com/office/drawing/2014/main" id="{A5AC4FD0-1E48-41B2-B58B-6F7F88A1838B}"/>
                  </a:ext>
                </a:extLst>
              </p:cNvPr>
              <p:cNvSpPr/>
              <p:nvPr/>
            </p:nvSpPr>
            <p:spPr>
              <a:xfrm>
                <a:off x="6387414" y="1441078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="" xmlns:a16="http://schemas.microsoft.com/office/drawing/2014/main" id="{E165BCEA-E023-406D-8F24-89D15D3EAF2F}"/>
                  </a:ext>
                </a:extLst>
              </p:cNvPr>
              <p:cNvSpPr txBox="1"/>
              <p:nvPr/>
            </p:nvSpPr>
            <p:spPr>
              <a:xfrm>
                <a:off x="6661828" y="1596026"/>
                <a:ext cx="7177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E</a:t>
                </a: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="" xmlns:a16="http://schemas.microsoft.com/office/drawing/2014/main" id="{CF2D2FB4-F448-4A25-BFA4-71CB70DF6478}"/>
                </a:ext>
              </a:extLst>
            </p:cNvPr>
            <p:cNvCxnSpPr>
              <a:cxnSpLocks/>
              <a:stCxn id="106" idx="6"/>
              <a:endCxn id="104" idx="2"/>
            </p:cNvCxnSpPr>
            <p:nvPr/>
          </p:nvCxnSpPr>
          <p:spPr>
            <a:xfrm flipV="1">
              <a:off x="8814065" y="3871118"/>
              <a:ext cx="1336506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="" xmlns:a16="http://schemas.microsoft.com/office/drawing/2014/main" id="{FC534FF6-F6E2-4953-9CF4-3A8F14ADBF81}"/>
                </a:ext>
              </a:extLst>
            </p:cNvPr>
            <p:cNvGrpSpPr/>
            <p:nvPr/>
          </p:nvGrpSpPr>
          <p:grpSpPr>
            <a:xfrm>
              <a:off x="10150571" y="3208337"/>
              <a:ext cx="1266584" cy="1325563"/>
              <a:chOff x="6416910" y="5116597"/>
              <a:chExt cx="1266584" cy="1325563"/>
            </a:xfrm>
          </p:grpSpPr>
          <p:sp>
            <p:nvSpPr>
              <p:cNvPr id="104" name="Oval 103">
                <a:extLst>
                  <a:ext uri="{FF2B5EF4-FFF2-40B4-BE49-F238E27FC236}">
                    <a16:creationId xmlns="" xmlns:a16="http://schemas.microsoft.com/office/drawing/2014/main" id="{EC616579-189C-46F2-A417-A2EA8F72691F}"/>
                  </a:ext>
                </a:extLst>
              </p:cNvPr>
              <p:cNvSpPr/>
              <p:nvPr/>
            </p:nvSpPr>
            <p:spPr>
              <a:xfrm flipV="1">
                <a:off x="6416910" y="5116597"/>
                <a:ext cx="1266584" cy="1325563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="" xmlns:a16="http://schemas.microsoft.com/office/drawing/2014/main" id="{EB749B01-BA39-4AD2-949B-178D0F152621}"/>
                  </a:ext>
                </a:extLst>
              </p:cNvPr>
              <p:cNvSpPr txBox="1"/>
              <p:nvPr/>
            </p:nvSpPr>
            <p:spPr>
              <a:xfrm>
                <a:off x="6691324" y="5271545"/>
                <a:ext cx="717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3600" dirty="0"/>
                  <a:t>F</a:t>
                </a:r>
              </a:p>
            </p:txBody>
          </p:sp>
        </p:grpSp>
      </p:grpSp>
      <p:sp>
        <p:nvSpPr>
          <p:cNvPr id="108" name="TextBox 107">
            <a:extLst>
              <a:ext uri="{FF2B5EF4-FFF2-40B4-BE49-F238E27FC236}">
                <a16:creationId xmlns="" xmlns:a16="http://schemas.microsoft.com/office/drawing/2014/main" id="{73571061-D6B9-4E52-A033-95BEF6D1497D}"/>
              </a:ext>
            </a:extLst>
          </p:cNvPr>
          <p:cNvSpPr txBox="1"/>
          <p:nvPr/>
        </p:nvSpPr>
        <p:spPr>
          <a:xfrm>
            <a:off x="9158326" y="5657841"/>
            <a:ext cx="322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autoland</a:t>
            </a:r>
            <a:r>
              <a:rPr lang="en-CA" b="1" dirty="0"/>
              <a:t>/integration branch</a:t>
            </a:r>
          </a:p>
          <a:p>
            <a:r>
              <a:rPr lang="en-CA" dirty="0"/>
              <a:t>Development Branch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="" xmlns:a16="http://schemas.microsoft.com/office/drawing/2014/main" id="{0AB1E67E-AFB6-4A34-B762-CCDC7B958201}"/>
              </a:ext>
            </a:extLst>
          </p:cNvPr>
          <p:cNvCxnSpPr>
            <a:cxnSpLocks/>
            <a:stCxn id="9" idx="4"/>
            <a:endCxn id="94" idx="1"/>
          </p:cNvCxnSpPr>
          <p:nvPr/>
        </p:nvCxnSpPr>
        <p:spPr>
          <a:xfrm>
            <a:off x="1479081" y="5051889"/>
            <a:ext cx="700135" cy="45011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="" xmlns:a16="http://schemas.microsoft.com/office/drawing/2014/main" id="{25911FEA-DC74-4864-A67A-37C9E91C6ED1}"/>
              </a:ext>
            </a:extLst>
          </p:cNvPr>
          <p:cNvCxnSpPr>
            <a:cxnSpLocks/>
          </p:cNvCxnSpPr>
          <p:nvPr/>
        </p:nvCxnSpPr>
        <p:spPr>
          <a:xfrm flipV="1">
            <a:off x="7329778" y="5764178"/>
            <a:ext cx="691294" cy="8074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>
            <a:extLst>
              <a:ext uri="{FF2B5EF4-FFF2-40B4-BE49-F238E27FC236}">
                <a16:creationId xmlns="" xmlns:a16="http://schemas.microsoft.com/office/drawing/2014/main" id="{C5505F9E-ABB2-4FD8-958B-5D68FCD57D00}"/>
              </a:ext>
            </a:extLst>
          </p:cNvPr>
          <p:cNvGrpSpPr/>
          <p:nvPr/>
        </p:nvGrpSpPr>
        <p:grpSpPr>
          <a:xfrm>
            <a:off x="8041664" y="5394026"/>
            <a:ext cx="754770" cy="789916"/>
            <a:chOff x="5552197" y="2215433"/>
            <a:chExt cx="754770" cy="789916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16" name="Oval 115">
              <a:extLst>
                <a:ext uri="{FF2B5EF4-FFF2-40B4-BE49-F238E27FC236}">
                  <a16:creationId xmlns="" xmlns:a16="http://schemas.microsoft.com/office/drawing/2014/main" id="{6A16AD78-C125-4D07-901C-38EDF9FBD495}"/>
                </a:ext>
              </a:extLst>
            </p:cNvPr>
            <p:cNvSpPr/>
            <p:nvPr/>
          </p:nvSpPr>
          <p:spPr>
            <a:xfrm>
              <a:off x="5552197" y="2215433"/>
              <a:ext cx="754770" cy="789916"/>
            </a:xfrm>
            <a:prstGeom prst="ellipse">
              <a:avLst/>
            </a:prstGeom>
            <a:grp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="" xmlns:a16="http://schemas.microsoft.com/office/drawing/2014/main" id="{502AA8E2-36B5-4715-BCE7-DCC0521A0EAE}"/>
                </a:ext>
              </a:extLst>
            </p:cNvPr>
            <p:cNvSpPr txBox="1"/>
            <p:nvPr/>
          </p:nvSpPr>
          <p:spPr>
            <a:xfrm>
              <a:off x="5764197" y="2300062"/>
              <a:ext cx="4277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3600" dirty="0"/>
                <a:t>J</a:t>
              </a:r>
            </a:p>
          </p:txBody>
        </p:sp>
      </p:grpSp>
      <p:cxnSp>
        <p:nvCxnSpPr>
          <p:cNvPr id="118" name="Straight Connector 117">
            <a:extLst>
              <a:ext uri="{FF2B5EF4-FFF2-40B4-BE49-F238E27FC236}">
                <a16:creationId xmlns="" xmlns:a16="http://schemas.microsoft.com/office/drawing/2014/main" id="{40AC7EE6-7DC2-4100-B10D-ED6BEED30DB2}"/>
              </a:ext>
            </a:extLst>
          </p:cNvPr>
          <p:cNvCxnSpPr>
            <a:cxnSpLocks/>
            <a:stCxn id="106" idx="0"/>
            <a:endCxn id="23" idx="4"/>
          </p:cNvCxnSpPr>
          <p:nvPr/>
        </p:nvCxnSpPr>
        <p:spPr>
          <a:xfrm flipV="1">
            <a:off x="5359519" y="5051889"/>
            <a:ext cx="529698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="" xmlns:a16="http://schemas.microsoft.com/office/drawing/2014/main" id="{4B10D7EB-1894-411F-8012-36C838B71B7E}"/>
              </a:ext>
            </a:extLst>
          </p:cNvPr>
          <p:cNvCxnSpPr>
            <a:cxnSpLocks/>
            <a:stCxn id="104" idx="4"/>
            <a:endCxn id="26" idx="0"/>
          </p:cNvCxnSpPr>
          <p:nvPr/>
        </p:nvCxnSpPr>
        <p:spPr>
          <a:xfrm flipV="1">
            <a:off x="6910726" y="5051889"/>
            <a:ext cx="529697" cy="33443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="" xmlns:a16="http://schemas.microsoft.com/office/drawing/2014/main" id="{83A6D2BD-CB18-48D4-B9C0-B9779468D2EF}"/>
              </a:ext>
            </a:extLst>
          </p:cNvPr>
          <p:cNvSpPr/>
          <p:nvPr/>
        </p:nvSpPr>
        <p:spPr>
          <a:xfrm>
            <a:off x="9050001" y="5395772"/>
            <a:ext cx="3050280" cy="11188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D8351F5-2F48-4D98-A76A-C0F8CFD19F69}"/>
              </a:ext>
            </a:extLst>
          </p:cNvPr>
          <p:cNvSpPr txBox="1"/>
          <p:nvPr/>
        </p:nvSpPr>
        <p:spPr>
          <a:xfrm>
            <a:off x="9603862" y="4658747"/>
            <a:ext cx="2294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Analogous to merging PRs in </a:t>
            </a:r>
            <a:r>
              <a:rPr lang="en-CA" dirty="0" err="1"/>
              <a:t>Github</a:t>
            </a:r>
            <a:endParaRPr lang="en-CA" dirty="0"/>
          </a:p>
        </p:txBody>
      </p:sp>
    </p:spTree>
    <p:extLst>
      <p:ext uri="{BB962C8B-B14F-4D97-AF65-F5344CB8AC3E}">
        <p14:creationId xmlns="" xmlns:p14="http://schemas.microsoft.com/office/powerpoint/2010/main" val="170705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4858773"/>
          </a:xfrm>
        </p:spPr>
        <p:txBody>
          <a:bodyPr>
            <a:normAutofit/>
          </a:bodyPr>
          <a:lstStyle/>
          <a:p>
            <a:r>
              <a:rPr lang="en-US" dirty="0"/>
              <a:t>A central location (or hub) for Git repositories</a:t>
            </a:r>
          </a:p>
          <a:p>
            <a:endParaRPr lang="en-US" dirty="0"/>
          </a:p>
          <a:p>
            <a:r>
              <a:rPr lang="en-US" dirty="0"/>
              <a:t>Can use alternatives like Bitbucket</a:t>
            </a:r>
          </a:p>
          <a:p>
            <a:endParaRPr lang="en-US" dirty="0"/>
          </a:p>
          <a:p>
            <a:r>
              <a:rPr lang="en-US" dirty="0"/>
              <a:t>These tools </a:t>
            </a:r>
            <a:r>
              <a:rPr lang="en-US" b="1" dirty="0"/>
              <a:t>host git </a:t>
            </a:r>
            <a:r>
              <a:rPr lang="en-US" dirty="0"/>
              <a:t>repositories, they are not the VCS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09566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Create a new repository on </a:t>
            </a:r>
            <a:r>
              <a:rPr lang="en-US" dirty="0" err="1">
                <a:cs typeface="Courier New" panose="02070309020205020404" pitchFamily="49" charset="0"/>
              </a:rPr>
              <a:t>Github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cs typeface="Courier New" panose="02070309020205020404" pitchFamily="49" charset="0"/>
                <a:hlinkClick r:id="rId2"/>
              </a:rPr>
              <a:t>https://www.github.com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https://github.com/gmierzwinski/test-git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test-git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create a README.md file. Save to `test-git` repository.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 # master/main/default-branch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34560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Branching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 test-pr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editor and change the README.md file. Save to `test-git` repository.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add README.md # Or `git add .`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–m “Update README.md.”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origin test-pr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Make a PR request to the master branch from the test-pr branch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151429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your local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master # master/main/default-branch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pull origin master # master/main/default-branch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fetch origin # Get all known branches at origin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387691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3" y="1168400"/>
            <a:ext cx="11118507" cy="5320890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Use the following for merges from &lt;BRANCH&gt; into current checkout branch: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merge &lt;BRANCH&gt;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a rebase to update your local changes with new changes from others: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 test-pr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rebase master # main/master/default-branch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795133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 lnSpcReduction="10000"/>
          </a:bodyPr>
          <a:lstStyle/>
          <a:p>
            <a:r>
              <a:rPr lang="en-CA" dirty="0"/>
              <a:t>General procedure for making changes to repos that aren’t your own:</a:t>
            </a:r>
          </a:p>
          <a:p>
            <a:pPr lvl="1"/>
            <a:r>
              <a:rPr lang="en-CA" dirty="0"/>
              <a:t>Fork -&gt; Clone -&gt; Branch -&gt; Make Changes -&gt; Push Branch to your origin -&gt; Make PR</a:t>
            </a:r>
          </a:p>
          <a:p>
            <a:r>
              <a:rPr lang="en-CA" dirty="0"/>
              <a:t>When you work on your own in a single repo, it’s ok to commit directly to the default-branch/trunk. </a:t>
            </a:r>
            <a:r>
              <a:rPr lang="en-CA" b="1" dirty="0"/>
              <a:t>DO NOT DO THIS if you aren’t in your own repo. Follow the method above.</a:t>
            </a:r>
          </a:p>
          <a:p>
            <a:r>
              <a:rPr lang="en-CA" dirty="0"/>
              <a:t>Make small commits. Keep them limited to a single thing (multiple changes should be multiple commits).</a:t>
            </a:r>
          </a:p>
          <a:p>
            <a:pPr lvl="1"/>
            <a:r>
              <a:rPr lang="en-CA" dirty="0"/>
              <a:t>E.g.:</a:t>
            </a:r>
          </a:p>
          <a:p>
            <a:pPr lvl="2"/>
            <a:r>
              <a:rPr lang="en-CA" dirty="0"/>
              <a:t>Commit for testing.</a:t>
            </a:r>
          </a:p>
          <a:p>
            <a:pPr lvl="2"/>
            <a:r>
              <a:rPr lang="en-CA" dirty="0"/>
              <a:t>Commit for code changes.</a:t>
            </a:r>
          </a:p>
          <a:p>
            <a:r>
              <a:rPr lang="en-CA" dirty="0"/>
              <a:t>Use the imperative tense in your commits:</a:t>
            </a:r>
          </a:p>
          <a:p>
            <a:pPr lvl="1"/>
            <a:r>
              <a:rPr lang="en-CA" dirty="0"/>
              <a:t>“Add code for binary search.”</a:t>
            </a:r>
          </a:p>
          <a:p>
            <a:pPr lvl="1"/>
            <a:r>
              <a:rPr lang="en-CA" dirty="0"/>
              <a:t>“Have the binary search method return an index.”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3729054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887DC-A630-4B20-8A23-2C6A5715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E30B42-7978-4613-AB8C-CE4888EFA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311057"/>
          </a:xfrm>
        </p:spPr>
        <p:txBody>
          <a:bodyPr>
            <a:normAutofit/>
          </a:bodyPr>
          <a:lstStyle/>
          <a:p>
            <a:r>
              <a:rPr lang="en-CA" dirty="0"/>
              <a:t>In general, you’ll be able to get away with using git </a:t>
            </a:r>
            <a:r>
              <a:rPr lang="en-CA"/>
              <a:t>rebase.</a:t>
            </a:r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653258-D13D-4A11-9C22-320BD1646A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/>
              <a:t> / 32</a:t>
            </a:r>
            <a:endParaRPr lang="en-CA" dirty="0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</p:spPr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</p:spTree>
    <p:extLst>
      <p:ext uri="{BB962C8B-B14F-4D97-AF65-F5344CB8AC3E}">
        <p14:creationId xmlns="" xmlns:p14="http://schemas.microsoft.com/office/powerpoint/2010/main" val="2594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VCS (Version Control System)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As the name implies, these are tools built for controlling the version of your software.</a:t>
            </a:r>
          </a:p>
          <a:p>
            <a:endParaRPr lang="en-US" dirty="0"/>
          </a:p>
          <a:p>
            <a:r>
              <a:rPr lang="en-US" dirty="0"/>
              <a:t>Provides an immutable history</a:t>
            </a:r>
          </a:p>
          <a:p>
            <a:endParaRPr lang="en-US" dirty="0"/>
          </a:p>
          <a:p>
            <a:r>
              <a:rPr lang="en-US" dirty="0"/>
              <a:t>Key to large-scale, world-wide software development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Mercurial (hg)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Predecessor to modern VCS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“Modern” VCS is actually DVCS, or Distributed Version Control Systems</a:t>
            </a:r>
          </a:p>
          <a:p>
            <a:endParaRPr lang="en-US" dirty="0"/>
          </a:p>
          <a:p>
            <a:r>
              <a:rPr lang="en-US" dirty="0"/>
              <a:t>Before tools like Git, and Mercurial existed, we used…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495647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Line…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  <a:stCxn id="3" idx="1"/>
            <a:endCxn id="3" idx="3"/>
          </p:cNvCxnSpPr>
          <p:nvPr/>
        </p:nvCxnSpPr>
        <p:spPr>
          <a:xfrm>
            <a:off x="640874" y="3597787"/>
            <a:ext cx="10515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9088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 Model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The Line Model</a:t>
            </a:r>
          </a:p>
          <a:p>
            <a:r>
              <a:rPr lang="en-US" dirty="0"/>
              <a:t>Subversion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53697F3-625E-4B44-B000-0C2A85B745E9}"/>
              </a:ext>
            </a:extLst>
          </p:cNvPr>
          <p:cNvGrpSpPr/>
          <p:nvPr/>
        </p:nvGrpSpPr>
        <p:grpSpPr>
          <a:xfrm>
            <a:off x="1542985" y="2964501"/>
            <a:ext cx="8701814" cy="1325564"/>
            <a:chOff x="658080" y="2964501"/>
            <a:chExt cx="8701814" cy="1325564"/>
          </a:xfrm>
        </p:grpSpPr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E22AD152-70BD-4229-B8BC-C60DBA0179DC}"/>
                </a:ext>
              </a:extLst>
            </p:cNvPr>
            <p:cNvCxnSpPr>
              <a:cxnSpLocks/>
            </p:cNvCxnSpPr>
            <p:nvPr/>
          </p:nvCxnSpPr>
          <p:spPr>
            <a:xfrm>
              <a:off x="1941870" y="3627284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="" xmlns:a16="http://schemas.microsoft.com/office/drawing/2014/main" id="{8F37EFB2-5530-4905-AC70-3DB832BEDBD3}"/>
                </a:ext>
              </a:extLst>
            </p:cNvPr>
            <p:cNvSpPr/>
            <p:nvPr/>
          </p:nvSpPr>
          <p:spPr>
            <a:xfrm>
              <a:off x="658080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5BC6BE35-425F-46E5-A8D6-F89BE4A3F589}"/>
                </a:ext>
              </a:extLst>
            </p:cNvPr>
            <p:cNvSpPr/>
            <p:nvPr/>
          </p:nvSpPr>
          <p:spPr>
            <a:xfrm>
              <a:off x="3169674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="" xmlns:a16="http://schemas.microsoft.com/office/drawing/2014/main" id="{E08E1825-7573-4055-8192-47D6B83231F8}"/>
                </a:ext>
              </a:extLst>
            </p:cNvPr>
            <p:cNvCxnSpPr>
              <a:cxnSpLocks/>
            </p:cNvCxnSpPr>
            <p:nvPr/>
          </p:nvCxnSpPr>
          <p:spPr>
            <a:xfrm>
              <a:off x="4437486" y="3598608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C673D449-E9F2-45B7-B214-F7B45D5D5782}"/>
                </a:ext>
              </a:extLst>
            </p:cNvPr>
            <p:cNvSpPr/>
            <p:nvPr/>
          </p:nvSpPr>
          <p:spPr>
            <a:xfrm>
              <a:off x="5632106" y="2964502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ADFF745-E739-4A17-9B00-D0C907ECDF07}"/>
                </a:ext>
              </a:extLst>
            </p:cNvPr>
            <p:cNvCxnSpPr>
              <a:cxnSpLocks/>
            </p:cNvCxnSpPr>
            <p:nvPr/>
          </p:nvCxnSpPr>
          <p:spPr>
            <a:xfrm>
              <a:off x="6928186" y="3598607"/>
              <a:ext cx="1194620" cy="0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="" xmlns:a16="http://schemas.microsoft.com/office/drawing/2014/main" id="{4757F13A-6241-4299-9829-C8A70499FF23}"/>
                </a:ext>
              </a:extLst>
            </p:cNvPr>
            <p:cNvSpPr/>
            <p:nvPr/>
          </p:nvSpPr>
          <p:spPr>
            <a:xfrm>
              <a:off x="8093310" y="2964501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186812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4329608" y="311945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6791425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9252629" y="3119449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D</a:t>
            </a:r>
          </a:p>
        </p:txBody>
      </p:sp>
    </p:spTree>
    <p:extLst>
      <p:ext uri="{BB962C8B-B14F-4D97-AF65-F5344CB8AC3E}">
        <p14:creationId xmlns="" xmlns:p14="http://schemas.microsoft.com/office/powerpoint/2010/main" val="1466513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Line model is still used, but is</a:t>
            </a:r>
            <a:br>
              <a:rPr lang="en-US" dirty="0"/>
            </a:br>
            <a:r>
              <a:rPr lang="en-US" dirty="0"/>
              <a:t>very difficult to merge with</a:t>
            </a:r>
          </a:p>
          <a:p>
            <a:r>
              <a:rPr lang="en-US" dirty="0"/>
              <a:t>Keeps versioning organized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621915" y="444138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338125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849719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4117531" y="441271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312151" y="377860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3ADFF745-E739-4A17-9B00-D0C907ECDF07}"/>
              </a:ext>
            </a:extLst>
          </p:cNvPr>
          <p:cNvCxnSpPr>
            <a:cxnSpLocks/>
            <a:stCxn id="23" idx="6"/>
            <a:endCxn id="17" idx="0"/>
          </p:cNvCxnSpPr>
          <p:nvPr/>
        </p:nvCxnSpPr>
        <p:spPr>
          <a:xfrm>
            <a:off x="7824085" y="2948114"/>
            <a:ext cx="582562" cy="83049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="" xmlns:a16="http://schemas.microsoft.com/office/drawing/2014/main" id="{4757F13A-6241-4299-9829-C8A70499FF23}"/>
              </a:ext>
            </a:extLst>
          </p:cNvPr>
          <p:cNvSpPr/>
          <p:nvPr/>
        </p:nvSpPr>
        <p:spPr>
          <a:xfrm>
            <a:off x="7773355" y="3778606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66326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3124748" y="393355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586565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734B1D83-C646-4FC5-B231-EB30686F8E0F}"/>
              </a:ext>
            </a:extLst>
          </p:cNvPr>
          <p:cNvSpPr txBox="1"/>
          <p:nvPr/>
        </p:nvSpPr>
        <p:spPr>
          <a:xfrm>
            <a:off x="8047769" y="393355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945443" y="2948114"/>
            <a:ext cx="612058" cy="83049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BC70D42B-C0C9-4C4D-A417-570AFB319A8D}"/>
              </a:ext>
            </a:extLst>
          </p:cNvPr>
          <p:cNvSpPr/>
          <p:nvPr/>
        </p:nvSpPr>
        <p:spPr>
          <a:xfrm>
            <a:off x="6557501" y="2285332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445DDA8A-C75E-4606-ADD3-DAADFB8F7B23}"/>
              </a:ext>
            </a:extLst>
          </p:cNvPr>
          <p:cNvSpPr txBox="1"/>
          <p:nvPr/>
        </p:nvSpPr>
        <p:spPr>
          <a:xfrm>
            <a:off x="6831915" y="2440280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5915946" y="5104170"/>
            <a:ext cx="683816" cy="966336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2E65D98B-A8D1-479B-9572-AF77672E1910}"/>
              </a:ext>
            </a:extLst>
          </p:cNvPr>
          <p:cNvSpPr/>
          <p:nvPr/>
        </p:nvSpPr>
        <p:spPr>
          <a:xfrm flipV="1">
            <a:off x="6599762" y="5407725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FFEB9FFF-1093-4D62-8CEA-8E02B2601C0A}"/>
              </a:ext>
            </a:extLst>
          </p:cNvPr>
          <p:cNvSpPr txBox="1"/>
          <p:nvPr/>
        </p:nvSpPr>
        <p:spPr>
          <a:xfrm>
            <a:off x="6874176" y="5562673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F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C6E6BE03-BA1D-466A-B235-E8A08ADCF63A}"/>
              </a:ext>
            </a:extLst>
          </p:cNvPr>
          <p:cNvCxnSpPr>
            <a:cxnSpLocks/>
            <a:stCxn id="26" idx="6"/>
            <a:endCxn id="17" idx="4"/>
          </p:cNvCxnSpPr>
          <p:nvPr/>
        </p:nvCxnSpPr>
        <p:spPr>
          <a:xfrm flipV="1">
            <a:off x="7866346" y="5104169"/>
            <a:ext cx="540301" cy="966337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C4298F22-065E-414F-AFBB-57F796813A07}"/>
              </a:ext>
            </a:extLst>
          </p:cNvPr>
          <p:cNvSpPr txBox="1"/>
          <p:nvPr/>
        </p:nvSpPr>
        <p:spPr>
          <a:xfrm>
            <a:off x="9237264" y="1441078"/>
            <a:ext cx="26352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Separate developers create new versions E, and F.</a:t>
            </a:r>
          </a:p>
          <a:p>
            <a:endParaRPr lang="en-CA" dirty="0"/>
          </a:p>
          <a:p>
            <a:r>
              <a:rPr lang="en-CA" dirty="0"/>
              <a:t>If E, or F publishes their new version, then the other will need to change the baseline (rebase) of their new version (commit) before publishing</a:t>
            </a:r>
          </a:p>
          <a:p>
            <a:endParaRPr lang="en-CA" dirty="0"/>
          </a:p>
          <a:p>
            <a:r>
              <a:rPr lang="en-CA" dirty="0"/>
              <a:t>Otherwise, Subversion poorly tries to merge E and F together into a single patch.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A1F168A8-02B5-4AE4-8F66-11F122707D20}"/>
              </a:ext>
            </a:extLst>
          </p:cNvPr>
          <p:cNvCxnSpPr>
            <a:cxnSpLocks/>
          </p:cNvCxnSpPr>
          <p:nvPr/>
        </p:nvCxnSpPr>
        <p:spPr>
          <a:xfrm flipV="1">
            <a:off x="7798720" y="3546153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2180B4B6-B12C-441B-A217-0790B438F0DF}"/>
              </a:ext>
            </a:extLst>
          </p:cNvPr>
          <p:cNvCxnSpPr/>
          <p:nvPr/>
        </p:nvCxnSpPr>
        <p:spPr>
          <a:xfrm>
            <a:off x="7798720" y="3524486"/>
            <a:ext cx="1215854" cy="1720628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12272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Git, and Mercurial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Git, and Mercurial make merging easier with their underlying model</a:t>
            </a:r>
          </a:p>
          <a:p>
            <a:endParaRPr lang="en-US" dirty="0"/>
          </a:p>
          <a:p>
            <a:r>
              <a:rPr lang="en-US" dirty="0"/>
              <a:t>Using a </a:t>
            </a:r>
            <a:r>
              <a:rPr lang="en-US" b="1" dirty="0"/>
              <a:t>Directed Acyclical Graph (DAG)</a:t>
            </a:r>
          </a:p>
          <a:p>
            <a:endParaRPr lang="en-US" b="1" dirty="0"/>
          </a:p>
          <a:p>
            <a:r>
              <a:rPr lang="en-US" dirty="0"/>
              <a:t>Branching is </a:t>
            </a:r>
            <a:r>
              <a:rPr lang="en-US" b="1" dirty="0"/>
              <a:t>crucial</a:t>
            </a:r>
            <a:r>
              <a:rPr lang="en-US" dirty="0"/>
              <a:t> for these DVCS systems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98486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Acyclical Graphs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58773"/>
          </a:xfrm>
        </p:spPr>
        <p:txBody>
          <a:bodyPr>
            <a:normAutofit/>
          </a:bodyPr>
          <a:lstStyle/>
          <a:p>
            <a:r>
              <a:rPr lang="en-US" dirty="0"/>
              <a:t>Directed -&gt; Has a direction</a:t>
            </a:r>
          </a:p>
          <a:p>
            <a:r>
              <a:rPr lang="en-US" dirty="0"/>
              <a:t>Acyclical -&gt; No cycles</a:t>
            </a:r>
          </a:p>
          <a:p>
            <a:r>
              <a:rPr lang="en-US" dirty="0"/>
              <a:t>Multiple HEADs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E22AD152-70BD-4229-B8BC-C60DBA0179DC}"/>
              </a:ext>
            </a:extLst>
          </p:cNvPr>
          <p:cNvCxnSpPr>
            <a:cxnSpLocks/>
          </p:cNvCxnSpPr>
          <p:nvPr/>
        </p:nvCxnSpPr>
        <p:spPr>
          <a:xfrm>
            <a:off x="1430594" y="3871119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="" xmlns:a16="http://schemas.microsoft.com/office/drawing/2014/main" id="{8F37EFB2-5530-4905-AC70-3DB832BEDBD3}"/>
              </a:ext>
            </a:extLst>
          </p:cNvPr>
          <p:cNvSpPr/>
          <p:nvPr/>
        </p:nvSpPr>
        <p:spPr>
          <a:xfrm>
            <a:off x="146804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="" xmlns:a16="http://schemas.microsoft.com/office/drawing/2014/main" id="{5BC6BE35-425F-46E5-A8D6-F89BE4A3F589}"/>
              </a:ext>
            </a:extLst>
          </p:cNvPr>
          <p:cNvSpPr/>
          <p:nvPr/>
        </p:nvSpPr>
        <p:spPr>
          <a:xfrm>
            <a:off x="2658398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E08E1825-7573-4055-8192-47D6B83231F8}"/>
              </a:ext>
            </a:extLst>
          </p:cNvPr>
          <p:cNvCxnSpPr>
            <a:cxnSpLocks/>
          </p:cNvCxnSpPr>
          <p:nvPr/>
        </p:nvCxnSpPr>
        <p:spPr>
          <a:xfrm>
            <a:off x="3926210" y="3842443"/>
            <a:ext cx="1194620" cy="0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C673D449-E9F2-45B7-B214-F7B45D5D5782}"/>
              </a:ext>
            </a:extLst>
          </p:cNvPr>
          <p:cNvSpPr/>
          <p:nvPr/>
        </p:nvSpPr>
        <p:spPr>
          <a:xfrm>
            <a:off x="5120830" y="3208337"/>
            <a:ext cx="1266584" cy="1325563"/>
          </a:xfrm>
          <a:prstGeom prst="ellipse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49213482-61DE-4E6A-923C-D45CD14DD772}"/>
              </a:ext>
            </a:extLst>
          </p:cNvPr>
          <p:cNvSpPr txBox="1"/>
          <p:nvPr/>
        </p:nvSpPr>
        <p:spPr>
          <a:xfrm>
            <a:off x="47194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26382464-B130-418C-826B-FCE1564D90CF}"/>
              </a:ext>
            </a:extLst>
          </p:cNvPr>
          <p:cNvSpPr txBox="1"/>
          <p:nvPr/>
        </p:nvSpPr>
        <p:spPr>
          <a:xfrm>
            <a:off x="2933427" y="3363285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DD390C99-FD0D-4FFA-9936-058FE9FC4932}"/>
              </a:ext>
            </a:extLst>
          </p:cNvPr>
          <p:cNvSpPr txBox="1"/>
          <p:nvPr/>
        </p:nvSpPr>
        <p:spPr>
          <a:xfrm>
            <a:off x="5395244" y="3363284"/>
            <a:ext cx="717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6000" dirty="0"/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="" xmlns:a16="http://schemas.microsoft.com/office/drawing/2014/main" id="{489F4072-AC12-4534-9FC1-B1BF9DFC4213}"/>
              </a:ext>
            </a:extLst>
          </p:cNvPr>
          <p:cNvCxnSpPr>
            <a:cxnSpLocks/>
            <a:stCxn id="15" idx="0"/>
            <a:endCxn id="23" idx="2"/>
          </p:cNvCxnSpPr>
          <p:nvPr/>
        </p:nvCxnSpPr>
        <p:spPr>
          <a:xfrm flipV="1">
            <a:off x="5754122" y="2301554"/>
            <a:ext cx="561328" cy="906783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="" xmlns:a16="http://schemas.microsoft.com/office/drawing/2014/main" id="{69D37D2E-64FC-4E06-AB29-38DBF169C493}"/>
              </a:ext>
            </a:extLst>
          </p:cNvPr>
          <p:cNvGrpSpPr/>
          <p:nvPr/>
        </p:nvGrpSpPr>
        <p:grpSpPr>
          <a:xfrm>
            <a:off x="6315450" y="1638772"/>
            <a:ext cx="1266584" cy="1325563"/>
            <a:chOff x="6387414" y="1441078"/>
            <a:chExt cx="1266584" cy="1325563"/>
          </a:xfrm>
        </p:grpSpPr>
        <p:sp>
          <p:nvSpPr>
            <p:cNvPr id="23" name="Oval 22">
              <a:extLst>
                <a:ext uri="{FF2B5EF4-FFF2-40B4-BE49-F238E27FC236}">
                  <a16:creationId xmlns="" xmlns:a16="http://schemas.microsoft.com/office/drawing/2014/main" id="{BC70D42B-C0C9-4C4D-A417-570AFB319A8D}"/>
                </a:ext>
              </a:extLst>
            </p:cNvPr>
            <p:cNvSpPr/>
            <p:nvPr/>
          </p:nvSpPr>
          <p:spPr>
            <a:xfrm>
              <a:off x="6387414" y="1441078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45DDA8A-C75E-4606-ADD3-DAADFB8F7B23}"/>
                </a:ext>
              </a:extLst>
            </p:cNvPr>
            <p:cNvSpPr txBox="1"/>
            <p:nvPr/>
          </p:nvSpPr>
          <p:spPr>
            <a:xfrm>
              <a:off x="6661828" y="1596026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E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="" xmlns:a16="http://schemas.microsoft.com/office/drawing/2014/main" id="{3F40EC89-C0D5-4DD8-85F5-44FBCB69B00D}"/>
              </a:ext>
            </a:extLst>
          </p:cNvPr>
          <p:cNvCxnSpPr>
            <a:cxnSpLocks/>
            <a:stCxn id="15" idx="4"/>
            <a:endCxn id="26" idx="2"/>
          </p:cNvCxnSpPr>
          <p:nvPr/>
        </p:nvCxnSpPr>
        <p:spPr>
          <a:xfrm>
            <a:off x="5754122" y="4533900"/>
            <a:ext cx="1827912" cy="1038682"/>
          </a:xfrm>
          <a:prstGeom prst="line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34D17B67-032B-4939-BF41-B15BBEBA20B3}"/>
              </a:ext>
            </a:extLst>
          </p:cNvPr>
          <p:cNvGrpSpPr/>
          <p:nvPr/>
        </p:nvGrpSpPr>
        <p:grpSpPr>
          <a:xfrm>
            <a:off x="7582034" y="4909801"/>
            <a:ext cx="1266584" cy="1325563"/>
            <a:chOff x="6416910" y="5116597"/>
            <a:chExt cx="1266584" cy="1325563"/>
          </a:xfrm>
        </p:grpSpPr>
        <p:sp>
          <p:nvSpPr>
            <p:cNvPr id="26" name="Oval 25">
              <a:extLst>
                <a:ext uri="{FF2B5EF4-FFF2-40B4-BE49-F238E27FC236}">
                  <a16:creationId xmlns="" xmlns:a16="http://schemas.microsoft.com/office/drawing/2014/main" id="{2E65D98B-A8D1-479B-9572-AF77672E1910}"/>
                </a:ext>
              </a:extLst>
            </p:cNvPr>
            <p:cNvSpPr/>
            <p:nvPr/>
          </p:nvSpPr>
          <p:spPr>
            <a:xfrm flipV="1">
              <a:off x="6416910" y="5116597"/>
              <a:ext cx="1266584" cy="1325563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FFEB9FFF-1093-4D62-8CEA-8E02B2601C0A}"/>
                </a:ext>
              </a:extLst>
            </p:cNvPr>
            <p:cNvSpPr txBox="1"/>
            <p:nvPr/>
          </p:nvSpPr>
          <p:spPr>
            <a:xfrm>
              <a:off x="6691324" y="5271545"/>
              <a:ext cx="71775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6000" dirty="0"/>
                <a:t>F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19453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22877</TotalTime>
  <Words>879</Words>
  <Application>Microsoft Office PowerPoint</Application>
  <PresentationFormat>Custom</PresentationFormat>
  <Paragraphs>274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Git, &amp; Github</vt:lpstr>
      <vt:lpstr>Overview</vt:lpstr>
      <vt:lpstr>VCS (Version Control System)</vt:lpstr>
      <vt:lpstr>Predecessor to modern VCS</vt:lpstr>
      <vt:lpstr>A Line…</vt:lpstr>
      <vt:lpstr>The Line Model</vt:lpstr>
      <vt:lpstr>Merging</vt:lpstr>
      <vt:lpstr>Git, and Mercurial</vt:lpstr>
      <vt:lpstr>Directed Acyclical Graphs</vt:lpstr>
      <vt:lpstr>Merging</vt:lpstr>
      <vt:lpstr>Merging</vt:lpstr>
      <vt:lpstr>Rebase</vt:lpstr>
      <vt:lpstr>Rebase</vt:lpstr>
      <vt:lpstr>Rebase</vt:lpstr>
      <vt:lpstr>Branches</vt:lpstr>
      <vt:lpstr>Branches</vt:lpstr>
      <vt:lpstr>Branches</vt:lpstr>
      <vt:lpstr>Github</vt:lpstr>
      <vt:lpstr>Live Example</vt:lpstr>
      <vt:lpstr>Branching Example</vt:lpstr>
      <vt:lpstr>Update your local repo</vt:lpstr>
      <vt:lpstr>Merging</vt:lpstr>
      <vt:lpstr>Tips</vt:lpstr>
      <vt:lpstr>Tips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219</cp:revision>
  <dcterms:created xsi:type="dcterms:W3CDTF">2016-10-21T00:49:29Z</dcterms:created>
  <dcterms:modified xsi:type="dcterms:W3CDTF">2025-01-05T19:58:43Z</dcterms:modified>
</cp:coreProperties>
</file>