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22" r:id="rId45"/>
    <p:sldId id="321" r:id="rId46"/>
    <p:sldId id="320" r:id="rId47"/>
    <p:sldId id="319" r:id="rId48"/>
    <p:sldId id="318" r:id="rId49"/>
    <p:sldId id="317" r:id="rId50"/>
    <p:sldId id="316" r:id="rId51"/>
    <p:sldId id="315" r:id="rId52"/>
    <p:sldId id="323" r:id="rId53"/>
    <p:sldId id="325" r:id="rId54"/>
    <p:sldId id="31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7945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Java Generics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Class Definition with a Type Parameter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4.gif">
            <a:extLst>
              <a:ext uri="{FF2B5EF4-FFF2-40B4-BE49-F238E27FC236}">
                <a16:creationId xmlns="" xmlns:a16="http://schemas.microsoft.com/office/drawing/2014/main" id="{AB2E3E8A-2F12-4D0D-B647-C6DDEE771F8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4" y="1602977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435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277600" cy="1325563"/>
          </a:xfrm>
        </p:spPr>
        <p:txBody>
          <a:bodyPr/>
          <a:lstStyle/>
          <a:p>
            <a:r>
              <a:rPr lang="en-US" altLang="en-US" dirty="0"/>
              <a:t>A Class Definition with a Type Parameter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class that is defined with a parameter for a type is called a generic class or a parameterized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is included in angular brackets after the class name in the class definition heading.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Any non-keyword identifier can be used for the type parameter, but by convention, the parameter starts with an uppercase letter.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can be used like other types used in the definition of a class.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269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Definition: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F05ACED-AE0E-4F20-9A9D-681A7DE4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10" y="762000"/>
            <a:ext cx="7772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9972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Definition: An Example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3854C3B0-6073-4038-A338-869259A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478" y="742950"/>
            <a:ext cx="772477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64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Usage: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653FCD1-B482-476C-B6C8-4791DCF3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529" y="714375"/>
            <a:ext cx="77914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31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Usage: An Example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6_3of3.gif">
            <a:extLst>
              <a:ext uri="{FF2B5EF4-FFF2-40B4-BE49-F238E27FC236}">
                <a16:creationId xmlns="" xmlns:a16="http://schemas.microsoft.com/office/drawing/2014/main" id="{6AA1F657-1079-4265-B6D1-2F9ED7CE6AB2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579" y="1928762"/>
            <a:ext cx="77724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A081C371-7F71-4475-AC69-7EB72998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379" y="12159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Program Output:</a:t>
            </a:r>
          </a:p>
        </p:txBody>
      </p:sp>
    </p:spTree>
    <p:extLst>
      <p:ext uri="{BB962C8B-B14F-4D97-AF65-F5344CB8AC3E}">
        <p14:creationId xmlns="" xmlns:p14="http://schemas.microsoft.com/office/powerpoint/2010/main" val="32520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88431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Generic Constructor Name Has No Type Parameter!!!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Although the class name in a parameterized class definition has a type parameter attached, the type parameter is not used in the heading of the constructor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 constructor can use the type parameter as the type for a parameter of the constructor, but in this case, the angular brackets are not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However, when a generic class is instantiated, the angular brackets are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 pair = new Pair&lt;String&gt;("Happy", "Day");</a:t>
            </a:r>
          </a:p>
          <a:p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302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Primitive Type Cannot be Plugged in for a Type Parameter!!!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type plugged in for a type parameter must always be a reference type: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It cannot be a primitive type such as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double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or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However, now that Java has automatic boxing, this is not a big restriction.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Note: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Reference types can include arrays.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5055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fr-FR" altLang="en-US" dirty="0"/>
              <a:t>Limitations on Type </a:t>
            </a:r>
            <a:r>
              <a:rPr lang="fr-FR" altLang="en-US" dirty="0" err="1"/>
              <a:t>Parameter</a:t>
            </a:r>
            <a:r>
              <a:rPr lang="fr-FR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Within the definition of a parameterized class definition, there are places where an ordinary class name would be allowed, but a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type parameter is not allowed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In particular, the type parameter cannot be used in simple expressions using new to create a new object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For instance, the type parameter cannot be used as a constructor name or like a constructor: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1174750" marR="0" lvl="2" indent="-195263" algn="ctr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 object = new T();</a:t>
            </a:r>
          </a:p>
          <a:p>
            <a:pPr marL="1174750" marR="0" lvl="2" indent="-195263" algn="ctr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T[] a = new T[10];</a:t>
            </a:r>
            <a:endParaRPr kumimoji="0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4884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Limitations on Generic Class Instantiation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Arrays such as the following are illegal: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Pair&lt;String&gt;[] a = 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new Pair&lt;String&gt;[10];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Although this is a reasonable thing to want to do, it is not allowed given the way that Java implements generic classes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91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Generic Methods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Wildcard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Generic Classes and Automatic Boxing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E7A4AEDF-43A3-4FA4-801B-03525EDA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D21EEBBC-7729-42CD-BEF1-7B0AD490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455" y="733425"/>
            <a:ext cx="779145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8044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Using Generic Classes and Automatic Boxing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7_3of3.gif">
            <a:extLst>
              <a:ext uri="{FF2B5EF4-FFF2-40B4-BE49-F238E27FC236}">
                <a16:creationId xmlns="" xmlns:a16="http://schemas.microsoft.com/office/drawing/2014/main" id="{65FE63A7-2AAC-497C-866F-05136CB9635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57514"/>
            <a:ext cx="77724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="" xmlns:a16="http://schemas.microsoft.com/office/drawing/2014/main" id="{D3E5C985-71F7-4ABA-91F0-BB3341C8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4791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Program Output:</a:t>
            </a:r>
          </a:p>
        </p:txBody>
      </p:sp>
    </p:spTree>
    <p:extLst>
      <p:ext uri="{BB962C8B-B14F-4D97-AF65-F5344CB8AC3E}">
        <p14:creationId xmlns="" xmlns:p14="http://schemas.microsoft.com/office/powerpoint/2010/main" val="8969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generic class definition can have any number of type parameters.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Multiple type parameters are listed in angular brackets just as in the single type parameter case, but are separated by commas.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00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1B8EEF2-1A02-416A-BB08-C16CB139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309" y="771523"/>
            <a:ext cx="77724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68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BC086D5B-C33B-449D-8FF2-18F29FD7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092" y="766761"/>
            <a:ext cx="77914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526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 Generic Classes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It is not permitted to create a generic class with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Exception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Throwable</a:t>
            </a:r>
            <a:r>
              <a:rPr lang="en-US" altLang="en-US" dirty="0"/>
              <a:t>, or any descendent class of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Throwable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generic class cannot be created whose objects are throwable</a:t>
            </a:r>
          </a:p>
          <a:p>
            <a:pPr lvl="2" eaLnBrk="1" hangingPunct="1">
              <a:lnSpc>
                <a:spcPct val="90000"/>
              </a:lnSpc>
              <a:buFont typeface="StarBats" charset="0"/>
              <a:buNone/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algn="ctr" eaLnBrk="1" hangingPunct="1">
              <a:lnSpc>
                <a:spcPct val="90000"/>
              </a:lnSpc>
              <a:buFont typeface="StarBats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GEx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 extends Exception</a:t>
            </a:r>
            <a:endParaRPr lang="en-US" altLang="en-US" sz="2000" b="1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above example will generate a compiler error message</a:t>
            </a:r>
          </a:p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319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Sometimes it makes sense to restrict the possible types that can be plugged in for a type parameter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instance, to ensure that only classes that implement the 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Comparable</a:t>
            </a: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interface are plugged in for 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define a class as follows:</a:t>
            </a: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RClass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Comparable&gt;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extends Comparable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serves as a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bound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on the type parameter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19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Any attempt to plug in a type for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which does not implement the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Comparable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interface will result in a compiler error message.</a:t>
            </a:r>
            <a:endParaRPr lang="en-US" altLang="en-US" sz="1900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47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287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3" descr="C:\WINDOWS\Desktop\Oh_type\savitch_gif\c14_rev\savitch_c14d10.gif">
            <a:extLst>
              <a:ext uri="{FF2B5EF4-FFF2-40B4-BE49-F238E27FC236}">
                <a16:creationId xmlns="" xmlns:a16="http://schemas.microsoft.com/office/drawing/2014/main" id="{F4E9F7C1-BF1D-4925-AE87-7B3448CDA22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74" y="1168401"/>
            <a:ext cx="77724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604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Interfaces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interface can have one or more type parameters.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details and notation are the same as they are for classes with type parameters.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113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3920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Methods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When a generic class is defined, the type parameter can be used in the definitions of the methods for that generic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In addition, a generic method can be defined that has its own type parameter that is not the type parameter of any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 generic method can be a member of an ordinary class or a member of a generic class that has some other type parameter.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of a generic method is local to that method, not to the class.</a:t>
            </a:r>
          </a:p>
        </p:txBody>
      </p:sp>
    </p:spTree>
    <p:extLst>
      <p:ext uri="{BB962C8B-B14F-4D97-AF65-F5344CB8AC3E}">
        <p14:creationId xmlns="" xmlns:p14="http://schemas.microsoft.com/office/powerpoint/2010/main" val="35328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Methods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type parameter must be placed (in angular brackets) after all the modifiers, and before the returned type: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static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DF060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T </a:t>
            </a:r>
            <a:r>
              <a:rPr kumimoji="0" lang="en-US" alt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genMethod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(T[] a)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69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Inheritance with Generic Classes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generic class can be defined as a derived class of an ordinary class or of another generic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As in ordinary classes, an object of the subclass type would also be of the superclass type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Given two classes: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, and given G: a generic class, there is no relationship between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G&lt;A&gt;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G&lt;B&gt;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This is true regardless of the relationship between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and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e.g., if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is a subclass of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</a:p>
        </p:txBody>
      </p:sp>
    </p:spTree>
    <p:extLst>
      <p:ext uri="{BB962C8B-B14F-4D97-AF65-F5344CB8AC3E}">
        <p14:creationId xmlns="" xmlns:p14="http://schemas.microsoft.com/office/powerpoint/2010/main" val="42326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 Derived Generic Class: An Example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C3D47F-E1C5-4FF8-A531-1AD0E5B9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222" y="914400"/>
            <a:ext cx="77819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3124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A Derived Generic Class: An Example (Cont’d)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lang="en-US" altLang="en-US" sz="2900" kern="0" dirty="0">
                <a:solidFill>
                  <a:srgbClr val="000000"/>
                </a:solidFill>
                <a:latin typeface="Times"/>
                <a:ea typeface="ＭＳ Ｐゴシック" panose="020B0600070205080204" pitchFamily="34" charset="-128"/>
              </a:rPr>
              <a:t> </a:t>
            </a:r>
            <a:endParaRPr kumimoji="0" lang="en-US" altLang="en-U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D9E5E789-B318-493D-ACFE-E889B720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4" y="1574799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="" xmlns:a16="http://schemas.microsoft.com/office/drawing/2014/main" id="{930405EE-9EE6-417B-8D22-F3974781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55" y="2493964"/>
            <a:ext cx="4000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99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Erasure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There is no real copy for each parameterized type</a:t>
            </a:r>
            <a:b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(Unlike Templates in C++)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What is being done?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Compile time check (e.g. List&lt;Integer&gt; adds only Integers)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Compiler adds run-time casting (e.g. pulling item from List&lt;Integer&gt; goes through run-time casting to Integer)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At run-time, the parameterized types (e.g. &lt;T&gt;) are Erased – this technique is called Erasure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E515DCDF-CE39-48B8-9EE5-DED9368A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55197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At run-time, List&lt;Integer&gt; is just a List !</a:t>
            </a:r>
          </a:p>
        </p:txBody>
      </p:sp>
    </p:spTree>
    <p:extLst>
      <p:ext uri="{BB962C8B-B14F-4D97-AF65-F5344CB8AC3E}">
        <p14:creationId xmlns="" xmlns:p14="http://schemas.microsoft.com/office/powerpoint/2010/main" val="7327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56FA984-C80A-4EE3-9759-4E74F50F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60563"/>
            <a:ext cx="7885112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GenericClass</a:t>
            </a:r>
            <a:r>
              <a:rPr lang="en-US" altLang="en-US" sz="1800" b="1" dirty="0">
                <a:latin typeface="Courier New" panose="02070309020205020404" pitchFamily="49" charset="0"/>
              </a:rPr>
              <a:t>&lt;T&gt; {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en-US" sz="1800" b="1" dirty="0">
                <a:latin typeface="Courier New" panose="02070309020205020404" pitchFamily="49" charset="0"/>
              </a:rPr>
              <a:t> T </a:t>
            </a:r>
            <a:r>
              <a:rPr lang="en-US" alt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	...</a:t>
            </a:r>
            <a:endParaRPr lang="en-US" alt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 dirty="0">
                <a:latin typeface="Courier New" panose="02070309020205020404" pitchFamily="49" charset="0"/>
              </a:rPr>
              <a:t> print() {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en-US" sz="1800" b="1" dirty="0">
                <a:latin typeface="Courier New" panose="02070309020205020404" pitchFamily="49" charset="0"/>
              </a:rPr>
              <a:t> + 			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</a:t>
            </a:r>
            <a:r>
              <a:rPr lang="en-US" altLang="en-U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.getName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6E12A618-6361-4E13-BBEE-99E48DF9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16840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109EDB9A-D288-4E8D-B53E-764561A6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4624388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 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 on: </a:t>
            </a:r>
            <a:r>
              <a:rPr lang="en-US" altLang="en-US" sz="1800" b="1">
                <a:latin typeface="Courier New" panose="02070309020205020404" pitchFamily="49" charset="0"/>
              </a:rPr>
              <a:t>T.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9E7884C3-A5E6-4B25-9490-0A9D5DE6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453063"/>
            <a:ext cx="85693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But, the following, however, is possible: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en-US" sz="1800" b="1" dirty="0"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.getClass</a:t>
            </a:r>
            <a:r>
              <a:rPr lang="en-US" altLang="en-US" sz="1800" b="1" dirty="0">
                <a:latin typeface="Courier New" panose="02070309020205020404" pitchFamily="49" charset="0"/>
              </a:rPr>
              <a:t>().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getName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73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52634FD4-F0F4-4537-BC56-70AC037D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214" y="2130423"/>
            <a:ext cx="78851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 GenericClass&lt;T&gt;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en-US" sz="1800" b="1">
                <a:latin typeface="Courier New" panose="02070309020205020404" pitchFamily="49" charset="0"/>
              </a:rPr>
              <a:t> T 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US" altLang="en-US" sz="1800" b="1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obj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40079641-A190-4752-B39D-75412D0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13382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EA39EDF5-4CF4-4601-92C3-16B15371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4003673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 on: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62A57DD1-286D-43E0-AB06-876DBA3B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4759323"/>
            <a:ext cx="85693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One should either send an instantiated object or go back to reflection and send the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GenericClass(Class&lt;T&gt; klass)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 klass.newInstance();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handle exceptions..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70383741-C167-418E-8622-E95EA4D0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89" y="3067048"/>
            <a:ext cx="6804025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33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="" xmlns:a16="http://schemas.microsoft.com/office/drawing/2014/main" id="{DC2B7F7B-2B0E-4A16-A41A-965742A6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130423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(obj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>
                <a:latin typeface="Courier New" panose="02070309020205020404" pitchFamily="49" charset="0"/>
              </a:rPr>
              <a:t> T) {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Or: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(someClass == T.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)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1A43083F-DDB4-4056-AE20-16022D46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3382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="" xmlns:a16="http://schemas.microsoft.com/office/drawing/2014/main" id="{E2935592-3ABE-46EA-A3D3-DB871AE2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43989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(compilation error, </a:t>
            </a:r>
            <a:r>
              <a:rPr lang="en-US" altLang="en-US" sz="2400" b="1">
                <a:latin typeface="Courier New" panose="02070309020205020404" pitchFamily="49" charset="0"/>
              </a:rPr>
              <a:t>T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 erased)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7E8D9A47-1FC7-4587-A252-981D8787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191123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DF0601"/>
                </a:solidFill>
                <a:latin typeface="Arial" panose="020B0604020202020204" pitchFamily="34" charset="0"/>
              </a:rPr>
              <a:t>T is not a known type during run-time</a:t>
            </a:r>
            <a:r>
              <a:rPr lang="en-US" altLang="en-US" sz="18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To enforce a parameter of type T we will have to use compile time checking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="" xmlns:a16="http://schemas.microsoft.com/office/drawing/2014/main" id="{8FC26330-778B-4159-9776-6E02E6FA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390898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="" xmlns:a16="http://schemas.microsoft.com/office/drawing/2014/main" id="{9BDE3627-5935-4328-B387-9B5C97B8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058986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61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33AF4465-99B3-453E-96EB-BF0AC57A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382" y="2051049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(obj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>
                <a:latin typeface="Courier New" panose="02070309020205020404" pitchFamily="49" charset="0"/>
              </a:rPr>
              <a:t> List&lt;Integer&gt;) {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Or: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(someClass == List&lt;Integer&gt;.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)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="" xmlns:a16="http://schemas.microsoft.com/office/drawing/2014/main" id="{C5B4CE12-16F2-46D2-911E-A337A194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125888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="" xmlns:a16="http://schemas.microsoft.com/office/drawing/2014/main" id="{C17DE709-E1C5-4468-A42A-6AB12024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431958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(compilation error, </a:t>
            </a:r>
            <a:r>
              <a:rPr lang="en-US" altLang="en-US" sz="1600" b="1">
                <a:latin typeface="Courier New" panose="02070309020205020404" pitchFamily="49" charset="0"/>
              </a:rPr>
              <a:t>List&lt;Integer&gt;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isn’t a class)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="" xmlns:a16="http://schemas.microsoft.com/office/drawing/2014/main" id="{2EAA81F9-6E7F-4890-9446-E6DAB8C8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5111749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DF0601"/>
                </a:solidFill>
                <a:latin typeface="Arial" panose="020B0604020202020204" pitchFamily="34" charset="0"/>
              </a:rPr>
              <a:t>List&lt;Integer&gt; is not a known type during run-time.</a:t>
            </a:r>
            <a:endParaRPr lang="en-US" altLang="en-US" sz="18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To enforce List&lt;Integer&gt; we will have to use compile time checking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="" xmlns:a16="http://schemas.microsoft.com/office/drawing/2014/main" id="{134E97FD-4D73-44CD-A945-491C5786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07" y="3311524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="" xmlns:a16="http://schemas.microsoft.com/office/drawing/2014/main" id="{A6862FE3-F512-4E52-8A02-35CBED38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7" y="1979612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61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336250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7F23BEF-DC86-48BE-A6C7-A0A9A939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4F3C8F9F-8186-48F6-9E74-99BAE96B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739" y="5607845"/>
            <a:ext cx="6588125" cy="6111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8DEF13DD-E064-4CBB-8954-98CCEE22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39" y="1960563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 myRawList;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List&lt;Integer&gt; myIntList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LinkedList&lt;Integer&gt;();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myRawList = myIntList;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="" xmlns:a16="http://schemas.microsoft.com/office/drawing/2014/main" id="{4C727663-6781-4BB2-A072-57D5449A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116840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CE79B4B2-ACAC-417E-A8A6-92DF00CE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3292476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Yes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>
                <a:latin typeface="Courier New" panose="02070309020205020404" pitchFamily="49" charset="0"/>
              </a:rPr>
              <a:t>List&lt;Integer&gt;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 in fact a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="" xmlns:a16="http://schemas.microsoft.com/office/drawing/2014/main" id="{EC92C322-CCA6-42A9-9795-1EA62737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4084638"/>
            <a:ext cx="8569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The problem starts here: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myRawList.add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"oops"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gets type safety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warning</a:t>
            </a:r>
            <a:endParaRPr lang="en-US" altLang="en-US" sz="1800" b="1" u="sng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myIntList.get</a:t>
            </a:r>
            <a:r>
              <a:rPr lang="en-US" altLang="en-US" sz="1800" b="1" dirty="0">
                <a:latin typeface="Courier New" panose="02070309020205020404" pitchFamily="49" charset="0"/>
              </a:rPr>
              <a:t>(0));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OK, prints oops</a:t>
            </a:r>
            <a:b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		// (though might be compiler dependent)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Integer x3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myIntList.get</a:t>
            </a:r>
            <a:r>
              <a:rPr lang="en-US" altLang="en-US" sz="1800" b="1" dirty="0">
                <a:latin typeface="Courier New" panose="02070309020205020404" pitchFamily="49" charset="0"/>
              </a:rPr>
              <a:t>(0);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Runtime </a:t>
            </a:r>
            <a:r>
              <a:rPr lang="en-US" altLang="en-US" sz="18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ClassCastException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// this explains why operations on raw type</a:t>
            </a:r>
            <a:b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// should always get type safety warning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="" xmlns:a16="http://schemas.microsoft.com/office/drawing/2014/main" id="{0210B39C-81BB-4B26-BD28-A29E60FD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64" y="2644776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9">
            <a:extLst>
              <a:ext uri="{FF2B5EF4-FFF2-40B4-BE49-F238E27FC236}">
                <a16:creationId xmlns="" xmlns:a16="http://schemas.microsoft.com/office/drawing/2014/main" id="{362038E5-003C-4B57-B514-5B4B3037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1" y="2644776"/>
            <a:ext cx="1908175" cy="865187"/>
          </a:xfrm>
          <a:prstGeom prst="wedgeEllipseCallout">
            <a:avLst>
              <a:gd name="adj1" fmla="val -80699"/>
              <a:gd name="adj2" fmla="val 45046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Needed for backward compatibility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="" xmlns:a16="http://schemas.microsoft.com/office/drawing/2014/main" id="{92FC882D-2473-4C5F-AD10-938C5484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226" y="4084638"/>
            <a:ext cx="5040313" cy="358775"/>
          </a:xfrm>
          <a:prstGeom prst="wedgeEllipseCallout">
            <a:avLst>
              <a:gd name="adj1" fmla="val -72708"/>
              <a:gd name="adj2" fmla="val 75222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Not checked at run-time (erasure…)</a:t>
            </a:r>
          </a:p>
        </p:txBody>
      </p:sp>
    </p:spTree>
    <p:extLst>
      <p:ext uri="{BB962C8B-B14F-4D97-AF65-F5344CB8AC3E}">
        <p14:creationId xmlns="" xmlns:p14="http://schemas.microsoft.com/office/powerpoint/2010/main" val="2319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8810BC-4F27-40EA-AD49-C5E4C1CC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E6FBBE82-1345-4499-B943-B3A887B0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915" y="5600700"/>
            <a:ext cx="6948487" cy="504825"/>
          </a:xfrm>
          <a:prstGeom prst="rect">
            <a:avLst/>
          </a:prstGeom>
          <a:solidFill>
            <a:srgbClr val="F26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="" xmlns:a16="http://schemas.microsoft.com/office/drawing/2014/main" id="{6E9491C3-5F33-4F79-9FEE-552930F7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40" y="2000250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 myRawList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LinkedList();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List&lt;Integer&gt; myIntList;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myIntList = myRawList;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="" xmlns:a16="http://schemas.microsoft.com/office/drawing/2014/main" id="{34AE16D0-5A7B-421A-BD7E-39520589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1208088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By the way…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  <a:endParaRPr lang="en-US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FC53CA6A-B32C-4EC1-A42E-C43E4F92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3332163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Yes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(with type-safety warning)         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="" xmlns:a16="http://schemas.microsoft.com/office/drawing/2014/main" id="{79A31360-E8B6-4B8E-B0B3-077E612C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4124325"/>
            <a:ext cx="85693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reason is again backward compatibility: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1800" b="1">
                <a:latin typeface="Arial" panose="020B0604020202020204" pitchFamily="34" charset="0"/>
              </a:rPr>
              <a:t> myRawList might result from an old library that does not use generics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1800" b="1">
                <a:latin typeface="Arial" panose="020B0604020202020204" pitchFamily="34" charset="0"/>
              </a:rPr>
              <a:t> the following casting should have been the solution: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myIntList = (List&lt;Integer&gt;)myRawList;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illegal casting</a:t>
            </a: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But:  List&lt;Integer&gt; is not a type (as it was “erased”)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="" xmlns:a16="http://schemas.microsoft.com/office/drawing/2014/main" id="{0BCBAD46-F1E4-4E4F-B449-06ED99A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65" y="2684463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9">
            <a:extLst>
              <a:ext uri="{FF2B5EF4-FFF2-40B4-BE49-F238E27FC236}">
                <a16:creationId xmlns="" xmlns:a16="http://schemas.microsoft.com/office/drawing/2014/main" id="{487EB913-99BF-4E65-BD2B-8B8A54FB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7" y="2181225"/>
            <a:ext cx="2879725" cy="865188"/>
          </a:xfrm>
          <a:prstGeom prst="wedgeEllipseCallout">
            <a:avLst>
              <a:gd name="adj1" fmla="val -101986"/>
              <a:gd name="adj2" fmla="val 28347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Wow, that’s ugly</a:t>
            </a:r>
            <a:b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and quite disturbing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="" xmlns:a16="http://schemas.microsoft.com/office/drawing/2014/main" id="{2ABA2B42-2712-40F3-B282-63AB237A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2" y="3729038"/>
            <a:ext cx="1943100" cy="647700"/>
          </a:xfrm>
          <a:prstGeom prst="wedgeEllipseCallout">
            <a:avLst>
              <a:gd name="adj1" fmla="val -47306"/>
              <a:gd name="adj2" fmla="val -54167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And run-time errors risk</a:t>
            </a:r>
          </a:p>
        </p:txBody>
      </p:sp>
    </p:spTree>
    <p:extLst>
      <p:ext uri="{BB962C8B-B14F-4D97-AF65-F5344CB8AC3E}">
        <p14:creationId xmlns="" xmlns:p14="http://schemas.microsoft.com/office/powerpoint/2010/main" val="4136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F13672B5-B925-4B14-B7DF-D483C1DA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="" xmlns:a16="http://schemas.microsoft.com/office/drawing/2014/main" id="{0F1F4580-E1A6-4BD0-914F-355D32FA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33" y="1019226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273050" indent="-271463" defTabSz="912813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 defTabSz="912813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 defTabSz="912813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 defTabSz="912813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  <a:t>There is no real copy for each parameterized type</a:t>
            </a:r>
            <a:b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</a:br>
            <a: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  <a:t>	</a:t>
            </a:r>
            <a:r>
              <a:rPr lang="en-GB" altLang="en-US" sz="2000" b="1">
                <a:solidFill>
                  <a:srgbClr val="DF0601"/>
                </a:solidFill>
                <a:latin typeface="Arial" panose="020B0604020202020204" pitchFamily="34" charset="0"/>
              </a:rPr>
              <a:t>(</a:t>
            </a:r>
            <a:r>
              <a:rPr lang="en-GB" altLang="en-US" sz="2000" b="1" u="sng">
                <a:solidFill>
                  <a:srgbClr val="DF0601"/>
                </a:solidFill>
                <a:latin typeface="Arial" panose="020B0604020202020204" pitchFamily="34" charset="0"/>
              </a:rPr>
              <a:t>Unlike</a:t>
            </a:r>
            <a:r>
              <a:rPr lang="en-GB" altLang="en-US" sz="2000" b="1">
                <a:solidFill>
                  <a:srgbClr val="DF0601"/>
                </a:solidFill>
                <a:latin typeface="Arial" panose="020B0604020202020204" pitchFamily="34" charset="0"/>
              </a:rPr>
              <a:t> Templates in C++)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endParaRPr lang="en-GB" altLang="en-US" sz="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What is being done?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Compile time check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(e.g. List&lt;Integer&gt; adds only Integers – checked against the signature List&lt;T&gt;.add)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Compiler adds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run-time casting (e.g. return type from List&lt;T&gt;.get() goes through run-time casting to T)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At run-time, the parameterized types (e.g. &lt;T&gt;) are </a:t>
            </a: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Erased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and thus CANNOT BE USED during run-time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F.e. in making a </a:t>
            </a:r>
            <a:r>
              <a:rPr lang="en-GB" altLang="en-US" sz="2400" b="1" i="1">
                <a:solidFill>
                  <a:schemeClr val="tx1"/>
                </a:solidFill>
                <a:latin typeface="Arial" panose="020B0604020202020204" pitchFamily="34" charset="0"/>
              </a:rPr>
              <a:t>new object</a:t>
            </a:r>
            <a:endParaRPr lang="en-GB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="" xmlns:a16="http://schemas.microsoft.com/office/drawing/2014/main" id="{62D9A6FB-9BA5-41A2-9A87-4D0F61C6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33" y="59452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At run-time, List&lt;Integer&gt; is just a List !</a:t>
            </a:r>
          </a:p>
        </p:txBody>
      </p:sp>
    </p:spTree>
    <p:extLst>
      <p:ext uri="{BB962C8B-B14F-4D97-AF65-F5344CB8AC3E}">
        <p14:creationId xmlns="" xmlns:p14="http://schemas.microsoft.com/office/powerpoint/2010/main" val="16869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Generics   	[Subtyping]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9275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Parameterized types can be </a:t>
            </a:r>
            <a:r>
              <a:rPr lang="en-US" altLang="en-US" sz="2800" b="1" u="sng" dirty="0">
                <a:latin typeface="Arial" panose="020B0604020202020204" pitchFamily="34" charset="0"/>
              </a:rPr>
              <a:t>restricted</a:t>
            </a:r>
            <a:r>
              <a:rPr lang="en-US" altLang="en-US" sz="2800" b="1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GenericSerializer</a:t>
            </a:r>
            <a:r>
              <a:rPr lang="en-US" altLang="en-US" sz="2400" b="1" dirty="0">
                <a:latin typeface="Courier New" panose="02070309020205020404" pitchFamily="49" charset="0"/>
              </a:rPr>
              <a:t>&lt;T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b="1" dirty="0">
                <a:latin typeface="Courier New" panose="02070309020205020404" pitchFamily="49" charset="0"/>
              </a:rPr>
              <a:t> Serializable&gt;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-	Type T provided for our </a:t>
            </a:r>
            <a:r>
              <a:rPr lang="en-US" altLang="en-US" sz="2800" b="1" dirty="0" err="1">
                <a:latin typeface="Arial" panose="020B0604020202020204" pitchFamily="34" charset="0"/>
              </a:rPr>
              <a:t>GenericSerializer</a:t>
            </a:r>
            <a:r>
              <a:rPr lang="en-US" altLang="en-US" sz="2800" b="1" dirty="0">
                <a:latin typeface="Arial" panose="020B0604020202020204" pitchFamily="34" charset="0"/>
              </a:rPr>
              <a:t> class must implement Serializable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-	Note that the syntax is always "extends", </a:t>
            </a:r>
            <a:r>
              <a:rPr lang="en-US" altLang="en-US" sz="2800" b="1" dirty="0">
                <a:solidFill>
                  <a:srgbClr val="DF0601"/>
                </a:solidFill>
                <a:latin typeface="Arial" panose="020B0604020202020204" pitchFamily="34" charset="0"/>
              </a:rPr>
              <a:t>also for interfaces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 dirty="0">
                <a:latin typeface="Arial" panose="020B0604020202020204" pitchFamily="34" charset="0"/>
              </a:rPr>
              <a:t>Multiple restrictions</a:t>
            </a:r>
            <a:r>
              <a:rPr lang="en-US" altLang="en-US" sz="2800" b="1" dirty="0">
                <a:latin typeface="Arial" panose="020B0604020202020204" pitchFamily="34" charset="0"/>
              </a:rPr>
              <a:t> might be provided, separated by &amp;: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 dirty="0">
                <a:latin typeface="Courier New" panose="02070309020205020404" pitchFamily="49" charset="0"/>
              </a:rPr>
              <a:t> Foo&lt;T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b="1" dirty="0">
                <a:latin typeface="Courier New" panose="02070309020205020404" pitchFamily="49" charset="0"/>
              </a:rPr>
              <a:t> Comparable&lt;T&gt; &amp;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Iterable</a:t>
            </a:r>
            <a:r>
              <a:rPr lang="en-US" altLang="en-US" sz="2400" b="1" dirty="0">
                <a:latin typeface="Courier New" panose="02070309020205020404" pitchFamily="49" charset="0"/>
              </a:rPr>
              <a:t>&lt;T&gt;&gt;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="" xmlns:p14="http://schemas.microsoft.com/office/powerpoint/2010/main" val="1422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Generics  	[Wildcards and subtyping]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6C957542-F612-4398-8929-D258F3D4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5" y="2233611"/>
            <a:ext cx="78851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List&lt;String&gt; listStrings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ArrayList&lt;String&gt;();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List&lt;Object&gt; listObjects = listStrings;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="" xmlns:a16="http://schemas.microsoft.com/office/drawing/2014/main" id="{2F17ACDD-0E63-4197-B6BF-0C9961DD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144144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="" xmlns:a16="http://schemas.microsoft.com/office/drawing/2014/main" id="{0BAE6571-52DB-4E47-B5E9-C7BC9028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40687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47E9E95B-2EBA-4399-9527-23664B48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4783136"/>
            <a:ext cx="85693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This comes to avoid the following: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listObjects.add(7);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listStrings.get(0);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wd’ve been run-time error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6C6833D4-AF34-4456-9525-37A02D3D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10" y="2486024"/>
            <a:ext cx="6804025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C31487E0-9D60-4557-ABD4-FFC6DB72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960" y="2954336"/>
            <a:ext cx="75596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Well, we know that the following is of course fine: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"hello";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Object obj = str;</a:t>
            </a:r>
          </a:p>
        </p:txBody>
      </p:sp>
    </p:spTree>
    <p:extLst>
      <p:ext uri="{BB962C8B-B14F-4D97-AF65-F5344CB8AC3E}">
        <p14:creationId xmlns="" xmlns:p14="http://schemas.microsoft.com/office/powerpoint/2010/main" val="13018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F2B762E8-4E6F-45DD-9996-E211B1E9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1465262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we want to implement the following function: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C5F092A9-B420-4759-A423-937B446D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3516312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But we want to do it in a “generic” way, so we write: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printCollection(Collection&lt;Object&gt;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F707DD9F-0E1A-4A0A-AC42-29E201CE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531653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What’s wrong with the 2</a:t>
            </a:r>
            <a:r>
              <a:rPr lang="en-US" altLang="en-US" sz="2800" b="1" baseline="3000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 implementation?</a:t>
            </a:r>
            <a:endParaRPr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C7C5FBE6-D2EB-4C66-BFFF-F36CEC8E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27" y="3841749"/>
            <a:ext cx="2519362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D54DB006-CA8E-49CB-AC9F-A492B8FC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202" y="2365374"/>
            <a:ext cx="2230437" cy="25923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tx2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Can get </a:t>
            </a:r>
            <a:r>
              <a:rPr lang="en-US" altLang="en-US" sz="1800" b="1" u="sng">
                <a:solidFill>
                  <a:schemeClr val="tx1"/>
                </a:solidFill>
                <a:latin typeface="Arial" panose="020B0604020202020204" pitchFamily="34" charset="0"/>
              </a:rPr>
              <a:t>ONLY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collection of Objects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(go one slide back</a:t>
            </a:r>
            <a:b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for explanation)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Cannot support Collection&lt;String&gt; Collection&lt;Float&gt; etc.</a:t>
            </a:r>
          </a:p>
        </p:txBody>
      </p:sp>
      <p:sp>
        <p:nvSpPr>
          <p:cNvPr id="14" name="Line 8">
            <a:extLst>
              <a:ext uri="{FF2B5EF4-FFF2-40B4-BE49-F238E27FC236}">
                <a16:creationId xmlns="" xmlns:a16="http://schemas.microsoft.com/office/drawing/2014/main" id="{E7F729A1-0397-40DB-A767-B76F7E6D96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8189" y="3444874"/>
            <a:ext cx="1116013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15" name="Line 9">
            <a:extLst>
              <a:ext uri="{FF2B5EF4-FFF2-40B4-BE49-F238E27FC236}">
                <a16:creationId xmlns="" xmlns:a16="http://schemas.microsoft.com/office/drawing/2014/main" id="{E734F769-29C3-4A4C-9AB5-541D56243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114" y="4957762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39470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CB2FA61-E802-4F3C-992B-89FAC51E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1157289"/>
            <a:ext cx="8569325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proper way is: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 extends Object&gt;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Which is the same, for this case, as: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E61F0571-8C03-4A9D-8D0D-C75349F7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5197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Now we support all type of Collections!</a:t>
            </a:r>
            <a:endParaRPr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3194DECF-78EA-4A3D-81BF-7E61BC45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7" y="1955802"/>
            <a:ext cx="3852863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9BDDBDA-460C-4048-A13A-20E8D474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7" y="3863977"/>
            <a:ext cx="1836738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7876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77AD431A-2CDA-4D7C-B99C-717628C4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04" y="1589089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One more wildcard example: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Map&lt;K,V&gt; {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putAll(Map&lt;?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K, 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V&gt; map) 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C70917E9-9350-401B-A900-1BE1FE4D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54" y="2560639"/>
            <a:ext cx="4572000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CD2F15BC-4C2D-4811-861F-1287F56B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42" y="2057401"/>
            <a:ext cx="1187450" cy="28733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9C78351B-1278-41F8-9BD8-B4260EA1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04" y="3887789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And another one: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Collection&lt;E&gt; {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62B13C5C-0028-4561-AB61-00785969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4" y="4360864"/>
            <a:ext cx="1871663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6D6F67EA-8CC4-494D-969F-45C9ABD3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54" y="4864101"/>
            <a:ext cx="3887788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44556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3BE9A699-7A4B-465F-9547-386E1899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768" y="1645444"/>
            <a:ext cx="8569325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Wildcards can be used also for </a:t>
            </a:r>
            <a:r>
              <a:rPr lang="en-US" altLang="en-US" sz="2000" b="1" u="sng" dirty="0">
                <a:latin typeface="Arial" panose="020B0604020202020204" pitchFamily="34" charset="0"/>
              </a:rPr>
              <a:t>declaring types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OK and is checked at compile-time!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shapes.getClass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not OK (compilation error), why?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shapes.getClass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C1359807-1CF3-4246-AC02-E6240BCD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731" y="2807494"/>
            <a:ext cx="2087562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A03EDE94-46C6-4D15-86A3-89248DC5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443" y="3852069"/>
            <a:ext cx="2733675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4A622D87-74CB-43A6-9AC6-D275396C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443" y="4679156"/>
            <a:ext cx="5076825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1199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6A405C43-66F1-45B3-A3C2-46C4D435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68437"/>
            <a:ext cx="8569325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Wildcards for </a:t>
            </a:r>
            <a:r>
              <a:rPr lang="en-US" altLang="en-US" sz="2000" b="1" u="sng" dirty="0">
                <a:latin typeface="Arial" panose="020B0604020202020204" pitchFamily="34" charset="0"/>
              </a:rPr>
              <a:t>declaring types</a:t>
            </a:r>
            <a:r>
              <a:rPr lang="en-US" altLang="en-US" sz="2000" b="1" dirty="0">
                <a:latin typeface="Arial" panose="020B0604020202020204" pitchFamily="34" charset="0"/>
              </a:rPr>
              <a:t>, </a:t>
            </a:r>
            <a:r>
              <a:rPr lang="en-US" altLang="en-US" sz="2000" b="1" dirty="0" err="1">
                <a:latin typeface="Arial" panose="020B0604020202020204" pitchFamily="34" charset="0"/>
              </a:rPr>
              <a:t>cont</a:t>
            </a:r>
            <a:r>
              <a:rPr lang="en-US" altLang="en-US" sz="2000" b="1" dirty="0">
                <a:latin typeface="Arial" panose="020B0604020202020204" pitchFamily="34" charset="0"/>
              </a:rPr>
              <a:t>’: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Now, what can we do with the shapes collection?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[1] Add -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endParaRPr lang="en-US" alt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shapes.add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Shape());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(compilation error)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[2] but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OK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shapes) {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shape.print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of course Shape has print </a:t>
            </a:r>
            <a:r>
              <a:rPr lang="en-US" altLang="en-US" sz="1800" b="1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23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877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D4006997-B47A-410B-870B-B9F08E31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23" y="1439760"/>
            <a:ext cx="856932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Take a look at the following function signature in class Class&lt;T&gt;: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getSuperclass()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362CECB4-9207-41F5-B5DE-1B321309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273" y="1906485"/>
            <a:ext cx="1476375" cy="252412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238D0B79-13F9-4666-8457-79005F5D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23" y="3022497"/>
            <a:ext cx="85693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keyword ‘super’ is used here to denote that the return type of</a:t>
            </a:r>
            <a:br>
              <a:rPr lang="en-US" altLang="en-US" sz="1800" b="1">
                <a:latin typeface="Arial" panose="020B0604020202020204" pitchFamily="34" charset="0"/>
              </a:rPr>
            </a:br>
            <a:endParaRPr lang="en-US" altLang="en-US" sz="4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Class&lt;T&gt;.getSuperclass()</a:t>
            </a: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3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is going to be an object of type Class&lt;? super T&gt; and ? is obliged to be a super of T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200" b="1">
                <a:latin typeface="Arial" panose="020B0604020202020204" pitchFamily="34" charset="0"/>
              </a:rPr>
              <a:t/>
            </a:r>
            <a:br>
              <a:rPr lang="en-US" altLang="en-US" sz="12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The ‘super’ refers to any level of T or above (including T itself)</a:t>
            </a:r>
            <a:r>
              <a:rPr lang="en-US" altLang="en-US" sz="1800" b="1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70180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73C62B4-BA80-4229-93FA-3FF2F36A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3821111"/>
            <a:ext cx="85693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Another Generic Method example, from the class </a:t>
            </a:r>
            <a:r>
              <a:rPr lang="en-US" altLang="en-US" sz="1800" b="1" u="sng">
                <a:latin typeface="Arial" panose="020B0604020202020204" pitchFamily="34" charset="0"/>
              </a:rPr>
              <a:t>Class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&lt;U&gt; 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U&gt; asSubclass(Class&lt;U&gt; clazz)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EDFF79B5-DB50-4466-A3AC-5714C743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28" y="2130423"/>
            <a:ext cx="44291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A02B33A6-E786-4EA9-9BC1-A8D99561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1338261"/>
            <a:ext cx="8569325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Parameterized type can be added also to a function, example from the interface </a:t>
            </a:r>
            <a:r>
              <a:rPr lang="en-US" altLang="en-US" sz="1800" b="1" u="sng">
                <a:latin typeface="Arial" panose="020B0604020202020204" pitchFamily="34" charset="0"/>
              </a:rPr>
              <a:t>Collection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&lt;T&gt; T[] toArray(T[] arr)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endParaRPr lang="en-US" altLang="en-US" sz="1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parameterized type T is not specified when calling the function, the compiler guesses it according to the arguments sent</a:t>
            </a:r>
            <a:r>
              <a:rPr lang="en-US" altLang="en-US" sz="1800" b="1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90F01126-C235-4C3A-8463-BA47A1E3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03" y="4144961"/>
            <a:ext cx="7956550" cy="360362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9BD66909-6636-424F-BF4B-ECAD9807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5010148"/>
            <a:ext cx="85693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And another one, from class </a:t>
            </a:r>
            <a:r>
              <a:rPr lang="en-US" altLang="en-US" sz="1800" b="1" u="sng">
                <a:latin typeface="Arial" panose="020B0604020202020204" pitchFamily="34" charset="0"/>
              </a:rPr>
              <a:t>java.utils.Collections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&lt;T&gt;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copy (List&lt;?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dest, List&lt;?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src)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9C603ACB-1491-4DA4-B2B7-20CC6BC8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03" y="5333998"/>
            <a:ext cx="7956550" cy="684213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856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="" xmlns:p14="http://schemas.microsoft.com/office/powerpoint/2010/main" val="3326900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>
                <a:latin typeface="Arial" panose="020B0604020202020204" pitchFamily="34" charset="0"/>
              </a:rPr>
              <a:t>Collections</a:t>
            </a:r>
            <a:r>
              <a:rPr lang="en-US" altLang="en-US" sz="2000" b="1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</a:rPr>
              <a:t> &lt;T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T&gt; coll)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Iterator&lt;?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T&gt; itr = coll.iterator();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>
                <a:latin typeface="Courier New" panose="02070309020205020404" pitchFamily="49" charset="0"/>
              </a:rPr>
              <a:t>(!itr.hasNext())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T max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>
                <a:latin typeface="Courier New" panose="02070309020205020404" pitchFamily="49" charset="0"/>
              </a:rPr>
              <a:t>(itr.hasNext())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T curr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>
                <a:latin typeface="Courier New" panose="02070309020205020404" pitchFamily="49" charset="0"/>
              </a:rPr>
              <a:t>(max.compareTo(curr)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max = curr;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="" xmlns:a16="http://schemas.microsoft.com/office/drawing/2014/main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="" xmlns:a16="http://schemas.microsoft.com/office/drawing/2014/main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="" xmlns:p14="http://schemas.microsoft.com/office/powerpoint/2010/main" val="151665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Exercise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Implement a generic class that holds an inner object T.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The class should have relevant setter</a:t>
            </a:r>
            <a:b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  and getter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Implement equals function for the class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Implement the Comparable interface for</a:t>
            </a:r>
            <a:b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  the class</a:t>
            </a:r>
            <a:endParaRPr lang="en-US" altLang="en-US" sz="3600" b="1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8400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7396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611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Classes and 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750618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class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ArrayList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is a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parameterized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It has a parameter, denoted by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Base_Type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, that can be replaced by any reference type to obtain a class for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ArrayLists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with the specified base type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Starting with version 5.0, Java allows class definitions with parameters for types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These classes that have type parameters are called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parameterized class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or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generic definitions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or, simply,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generics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5165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 class definition with a type parameter is stored in a file and compiled just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Once a parameterized class is compiled, it can be used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However, the class type plugged in for the type parameter must be specified before it can be used in a program.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Doing this is said to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instantiate</a:t>
            </a:r>
            <a:r>
              <a:rPr lang="en-US" altLang="en-US" sz="2100" dirty="0">
                <a:ea typeface="ＭＳ Ｐゴシック" panose="020B0600070205080204" pitchFamily="34" charset="-128"/>
              </a:rPr>
              <a:t> the generic class.</a:t>
            </a: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Sample&lt;String&gt;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ob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Sample&lt;String&gt;();</a:t>
            </a:r>
            <a:endParaRPr lang="en-US" altLang="en-US" b="1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49184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25221</TotalTime>
  <Words>2676</Words>
  <Application>Microsoft Office PowerPoint</Application>
  <PresentationFormat>Custom</PresentationFormat>
  <Paragraphs>560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Java Generics</vt:lpstr>
      <vt:lpstr>Overview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Parameterized Classes and Generics</vt:lpstr>
      <vt:lpstr>Generics (Cont’d)</vt:lpstr>
      <vt:lpstr>A Class Definition with a Type Parameter</vt:lpstr>
      <vt:lpstr>A Class Definition with a Type Parameter (Cont’d)</vt:lpstr>
      <vt:lpstr>Generic Class Definition: An Example</vt:lpstr>
      <vt:lpstr>Generic Class Definition: An Example (Cont’d)</vt:lpstr>
      <vt:lpstr>Generic Class Usage: An Example</vt:lpstr>
      <vt:lpstr>Generic Class Usage: An Example (Cont’d)</vt:lpstr>
      <vt:lpstr>A Generic Constructor Name Has No Type Parameter!!!</vt:lpstr>
      <vt:lpstr>A Primitive Type Cannot be Plugged in for a Type Parameter!!!</vt:lpstr>
      <vt:lpstr>Limitations on Type Parameter Usage</vt:lpstr>
      <vt:lpstr>Limitations on Generic Class Instantiation</vt:lpstr>
      <vt:lpstr>Using Generic Classes and Automatic Boxing</vt:lpstr>
      <vt:lpstr>Using Generic Classes and Automatic Boxing (Cont’d)</vt:lpstr>
      <vt:lpstr>Multiple Type Parameters</vt:lpstr>
      <vt:lpstr>Multiple Type Parameters</vt:lpstr>
      <vt:lpstr>Multiple Type Parameters</vt:lpstr>
      <vt:lpstr> Generic Classes and Exceptions</vt:lpstr>
      <vt:lpstr>Bounds for Type Parameters</vt:lpstr>
      <vt:lpstr>Bounds for Type Parameters</vt:lpstr>
      <vt:lpstr>Bounds for Type Parameters</vt:lpstr>
      <vt:lpstr>Generic Interfaces</vt:lpstr>
      <vt:lpstr>Generic Methods</vt:lpstr>
      <vt:lpstr>Generic Methods</vt:lpstr>
      <vt:lpstr>Inheritance with Generic Classes</vt:lpstr>
      <vt:lpstr>A Derived Generic Class: An Example</vt:lpstr>
      <vt:lpstr>A Derived Generic Class: An Example (Cont’d)</vt:lpstr>
      <vt:lpstr>Erasure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Generics    [Subtyping]</vt:lpstr>
      <vt:lpstr>Generics   [Wildcards and subtyping]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238</cp:revision>
  <dcterms:created xsi:type="dcterms:W3CDTF">2016-10-21T00:49:29Z</dcterms:created>
  <dcterms:modified xsi:type="dcterms:W3CDTF">2025-01-05T19:57:45Z</dcterms:modified>
</cp:coreProperties>
</file>