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5"/>
  </p:notesMasterIdLst>
  <p:sldIdLst>
    <p:sldId id="256" r:id="rId2"/>
    <p:sldId id="259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14" r:id="rId21"/>
    <p:sldId id="315" r:id="rId22"/>
    <p:sldId id="316" r:id="rId23"/>
    <p:sldId id="317" r:id="rId24"/>
    <p:sldId id="318" r:id="rId25"/>
    <p:sldId id="319" r:id="rId26"/>
    <p:sldId id="320" r:id="rId27"/>
    <p:sldId id="321" r:id="rId28"/>
    <p:sldId id="322" r:id="rId29"/>
    <p:sldId id="323" r:id="rId30"/>
    <p:sldId id="324" r:id="rId31"/>
    <p:sldId id="325" r:id="rId32"/>
    <p:sldId id="326" r:id="rId33"/>
    <p:sldId id="327" r:id="rId34"/>
    <p:sldId id="328" r:id="rId35"/>
    <p:sldId id="329" r:id="rId36"/>
    <p:sldId id="330" r:id="rId37"/>
    <p:sldId id="331" r:id="rId38"/>
    <p:sldId id="332" r:id="rId39"/>
    <p:sldId id="333" r:id="rId40"/>
    <p:sldId id="334" r:id="rId41"/>
    <p:sldId id="335" r:id="rId42"/>
    <p:sldId id="336" r:id="rId43"/>
    <p:sldId id="337" r:id="rId44"/>
    <p:sldId id="338" r:id="rId45"/>
    <p:sldId id="339" r:id="rId46"/>
    <p:sldId id="340" r:id="rId47"/>
    <p:sldId id="342" r:id="rId48"/>
    <p:sldId id="343" r:id="rId49"/>
    <p:sldId id="344" r:id="rId50"/>
    <p:sldId id="345" r:id="rId51"/>
    <p:sldId id="346" r:id="rId52"/>
    <p:sldId id="347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5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egory" initials="G" lastIdx="1" clrIdx="0">
    <p:extLst>
      <p:ext uri="{19B8F6BF-5375-455C-9EA6-DF929625EA0E}">
        <p15:presenceInfo xmlns:p15="http://schemas.microsoft.com/office/powerpoint/2012/main" xmlns="" userId="Gregory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996633"/>
    <a:srgbClr val="6430A0"/>
    <a:srgbClr val="664A97"/>
    <a:srgbClr val="6A42AE"/>
    <a:srgbClr val="6B34AE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994" autoAdjust="0"/>
    <p:restoredTop sz="89708" autoAdjust="0"/>
  </p:normalViewPr>
  <p:slideViewPr>
    <p:cSldViewPr snapToGrid="0">
      <p:cViewPr varScale="1">
        <p:scale>
          <a:sx n="91" d="100"/>
          <a:sy n="91" d="100"/>
        </p:scale>
        <p:origin x="-796" y="-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583E9D-07AB-4C6D-BFD0-47E805C6B3D4}" type="datetimeFigureOut">
              <a:rPr lang="en-CA" smtClean="0"/>
              <a:pPr/>
              <a:t>2024-03-25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20841C-25C9-4C0C-A7FA-C4A363D14F5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7529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20841C-25C9-4C0C-A7FA-C4A363D14F5A}" type="slidenum">
              <a:rPr lang="en-CA" smtClean="0"/>
              <a:pPr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2340334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90056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72295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</p:spTree>
    <p:extLst>
      <p:ext uri="{BB962C8B-B14F-4D97-AF65-F5344CB8AC3E}">
        <p14:creationId xmlns:p14="http://schemas.microsoft.com/office/powerpoint/2010/main" xmlns="" val="182237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411672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93008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157162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108792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80238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234091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4189422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2016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CS 499: Honors Dissertation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xmlns="" val="3252977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-15557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938" y="11699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55979" y="6575422"/>
            <a:ext cx="159782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Fall 2016</a:t>
            </a:r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87" y="6573836"/>
            <a:ext cx="29860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CA"/>
              <a:t>CS 499: Honors Dissertation</a:t>
            </a:r>
            <a:endParaRPr lang="en-CA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53800" y="6573836"/>
            <a:ext cx="7985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174927E-2439-42C0-9720-7BBCA09BF46F}" type="slidenum">
              <a:rPr lang="en-CA" smtClean="0"/>
              <a:pPr/>
              <a:t>‹#›</a:t>
            </a:fld>
            <a:r>
              <a:rPr lang="en-CA" dirty="0"/>
              <a:t> / 32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158538" y="0"/>
            <a:ext cx="838200" cy="88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3006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292100" y="-254000"/>
            <a:ext cx="12601542" cy="2578949"/>
          </a:xfrm>
          <a:prstGeom prst="rect">
            <a:avLst/>
          </a:prstGeom>
          <a:solidFill>
            <a:srgbClr val="664A97"/>
          </a:solidFill>
          <a:ln w="114300">
            <a:solidFill>
              <a:srgbClr val="64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0747"/>
            <a:ext cx="9144000" cy="1916376"/>
          </a:xfrm>
        </p:spPr>
        <p:txBody>
          <a:bodyPr>
            <a:normAutofit/>
          </a:bodyPr>
          <a:lstStyle/>
          <a:p>
            <a:r>
              <a:rPr lang="en-US" altLang="en-US" sz="6000" dirty="0"/>
              <a:t>Threads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6512" y="2418735"/>
            <a:ext cx="9575800" cy="4412855"/>
          </a:xfrm>
        </p:spPr>
        <p:txBody>
          <a:bodyPr>
            <a:normAutofit/>
          </a:bodyPr>
          <a:lstStyle/>
          <a:p>
            <a:endParaRPr lang="en-CA" dirty="0"/>
          </a:p>
          <a:p>
            <a:r>
              <a:rPr lang="en-CA" dirty="0"/>
              <a:t>CS321: Advanced Programming Techniques</a:t>
            </a:r>
          </a:p>
          <a:p>
            <a:r>
              <a:rPr lang="en-CA" dirty="0"/>
              <a:t>Prof: Gregory Mierzwinski</a:t>
            </a:r>
            <a:endParaRPr lang="en-CA" baseline="30000" dirty="0"/>
          </a:p>
          <a:p>
            <a:endParaRPr lang="en-CA" dirty="0"/>
          </a:p>
        </p:txBody>
      </p:sp>
      <p:pic>
        <p:nvPicPr>
          <p:cNvPr id="13" name="Picture 8" descr="http://osiris.ubishops.ca/~alussier/images/transparentlogo_bu.png">
            <a:extLst>
              <a:ext uri="{FF2B5EF4-FFF2-40B4-BE49-F238E27FC236}">
                <a16:creationId xmlns:a16="http://schemas.microsoft.com/office/drawing/2014/main" xmlns="" id="{CCB9A035-2F1C-4B96-A5DB-70B72D6E4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210514" y="4847458"/>
            <a:ext cx="4770403" cy="1676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17707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extends Thread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9259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start()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Creates a new thread and makes it runnable</a:t>
            </a:r>
            <a:endParaRPr kumimoji="1" lang="en-US" altLang="en-US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run()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new thread begins its life inside this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stop()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(deprecated)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is being terminated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86584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the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ThreadsStartExample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public static void main (String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argv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[])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Thread (new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RunnableExample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       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new </a:t>
            </a:r>
            <a:r>
              <a:rPr kumimoji="1" lang="en-US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ThreadExample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().start ();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14767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4" name="Oval 30">
            <a:extLst>
              <a:ext uri="{FF2B5EF4-FFF2-40B4-BE49-F238E27FC236}">
                <a16:creationId xmlns:a16="http://schemas.microsoft.com/office/drawing/2014/main" xmlns="" id="{AE520D17-CA4C-4D26-82BA-654B3A4C5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1116" y="2330245"/>
            <a:ext cx="914400" cy="1981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xmlns="" id="{AC9492EA-E6F2-4F48-9272-AC7CD54E8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5516" y="1492045"/>
            <a:ext cx="22098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6" name="Oval 28">
            <a:extLst>
              <a:ext uri="{FF2B5EF4-FFF2-40B4-BE49-F238E27FC236}">
                <a16:creationId xmlns:a16="http://schemas.microsoft.com/office/drawing/2014/main" xmlns="" id="{9C575BB7-7B0A-483E-BA61-891227716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0916" y="958645"/>
            <a:ext cx="1143000" cy="11430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7" name="Oval 3">
            <a:extLst>
              <a:ext uri="{FF2B5EF4-FFF2-40B4-BE49-F238E27FC236}">
                <a16:creationId xmlns:a16="http://schemas.microsoft.com/office/drawing/2014/main" xmlns="" id="{9F449447-9058-4EB7-818B-6D46F5D78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95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8" name="Oval 4">
            <a:extLst>
              <a:ext uri="{FF2B5EF4-FFF2-40B4-BE49-F238E27FC236}">
                <a16:creationId xmlns:a16="http://schemas.microsoft.com/office/drawing/2014/main" xmlns="" id="{B1537CE3-3BE5-47BA-BAF0-EEBAB0A42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8116" y="1111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Oval 5">
            <a:extLst>
              <a:ext uri="{FF2B5EF4-FFF2-40B4-BE49-F238E27FC236}">
                <a16:creationId xmlns:a16="http://schemas.microsoft.com/office/drawing/2014/main" xmlns="" id="{1A827442-3A41-4A2A-BDEB-4A4BB43A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6716" y="1492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Oval 6">
            <a:extLst>
              <a:ext uri="{FF2B5EF4-FFF2-40B4-BE49-F238E27FC236}">
                <a16:creationId xmlns:a16="http://schemas.microsoft.com/office/drawing/2014/main" xmlns="" id="{FEC88414-3F54-4604-82DB-C36BE395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7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Oval 7">
            <a:extLst>
              <a:ext uri="{FF2B5EF4-FFF2-40B4-BE49-F238E27FC236}">
                <a16:creationId xmlns:a16="http://schemas.microsoft.com/office/drawing/2014/main" xmlns="" id="{24FE7EBF-65AC-4F3D-93B7-358A351748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Oval 8">
            <a:extLst>
              <a:ext uri="{FF2B5EF4-FFF2-40B4-BE49-F238E27FC236}">
                <a16:creationId xmlns:a16="http://schemas.microsoft.com/office/drawing/2014/main" xmlns="" id="{CA8E482D-7378-4536-81E2-2CA01583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4316" y="1568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Line 11">
            <a:extLst>
              <a:ext uri="{FF2B5EF4-FFF2-40B4-BE49-F238E27FC236}">
                <a16:creationId xmlns:a16="http://schemas.microsoft.com/office/drawing/2014/main" xmlns="" id="{4554BD7F-E4AB-4253-876C-DCCF736349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27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12">
            <a:extLst>
              <a:ext uri="{FF2B5EF4-FFF2-40B4-BE49-F238E27FC236}">
                <a16:creationId xmlns:a16="http://schemas.microsoft.com/office/drawing/2014/main" xmlns="" id="{161A0D48-ADA6-454A-9F44-504670FF59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7116" y="1720645"/>
            <a:ext cx="381000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5" name="Line 13">
            <a:extLst>
              <a:ext uri="{FF2B5EF4-FFF2-40B4-BE49-F238E27FC236}">
                <a16:creationId xmlns:a16="http://schemas.microsoft.com/office/drawing/2014/main" xmlns="" id="{5C1C23B5-671E-4719-8762-4BDEA83541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33916" y="1720645"/>
            <a:ext cx="1371600" cy="7620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lIns="92075" tIns="46038" rIns="92075" bIns="46038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6" name="Oval 14">
            <a:extLst>
              <a:ext uri="{FF2B5EF4-FFF2-40B4-BE49-F238E27FC236}">
                <a16:creationId xmlns:a16="http://schemas.microsoft.com/office/drawing/2014/main" xmlns="" id="{C8DD5388-26E2-4D2A-97CC-029B84515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9716" y="3473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7" name="Oval 15">
            <a:extLst>
              <a:ext uri="{FF2B5EF4-FFF2-40B4-BE49-F238E27FC236}">
                <a16:creationId xmlns:a16="http://schemas.microsoft.com/office/drawing/2014/main" xmlns="" id="{34C8D97C-8751-4588-9184-151AFB3F6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25588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Oval 16">
            <a:extLst>
              <a:ext uri="{FF2B5EF4-FFF2-40B4-BE49-F238E27FC236}">
                <a16:creationId xmlns:a16="http://schemas.microsoft.com/office/drawing/2014/main" xmlns="" id="{AA1E28F9-2699-4636-AD20-DC631F3DF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2116" y="30160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9" name="Oval 18">
            <a:extLst>
              <a:ext uri="{FF2B5EF4-FFF2-40B4-BE49-F238E27FC236}">
                <a16:creationId xmlns:a16="http://schemas.microsoft.com/office/drawing/2014/main" xmlns="" id="{6C32BB75-193F-4D6B-9917-514E57D7E4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9916" y="2787445"/>
            <a:ext cx="304800" cy="3048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FF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xmlns="" id="{488D1A48-D01A-467C-9A4C-342DF36F6339}"/>
              </a:ext>
            </a:extLst>
          </p:cNvPr>
          <p:cNvSpPr>
            <a:spLocks/>
          </p:cNvSpPr>
          <p:nvPr/>
        </p:nvSpPr>
        <p:spPr bwMode="auto">
          <a:xfrm>
            <a:off x="6100916" y="2101645"/>
            <a:ext cx="990600" cy="838200"/>
          </a:xfrm>
          <a:custGeom>
            <a:avLst/>
            <a:gdLst>
              <a:gd name="T0" fmla="*/ 576 w 624"/>
              <a:gd name="T1" fmla="*/ 0 h 720"/>
              <a:gd name="T2" fmla="*/ 528 w 624"/>
              <a:gd name="T3" fmla="*/ 528 h 720"/>
              <a:gd name="T4" fmla="*/ 0 w 624"/>
              <a:gd name="T5" fmla="*/ 720 h 720"/>
              <a:gd name="T6" fmla="*/ 0 60000 65536"/>
              <a:gd name="T7" fmla="*/ 0 60000 65536"/>
              <a:gd name="T8" fmla="*/ 0 60000 65536"/>
              <a:gd name="T9" fmla="*/ 0 w 624"/>
              <a:gd name="T10" fmla="*/ 0 h 720"/>
              <a:gd name="T11" fmla="*/ 624 w 624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24" h="720">
                <a:moveTo>
                  <a:pt x="576" y="0"/>
                </a:moveTo>
                <a:cubicBezTo>
                  <a:pt x="600" y="204"/>
                  <a:pt x="624" y="408"/>
                  <a:pt x="528" y="528"/>
                </a:cubicBezTo>
                <a:cubicBezTo>
                  <a:pt x="432" y="648"/>
                  <a:pt x="216" y="684"/>
                  <a:pt x="0" y="72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Freeform 21">
            <a:extLst>
              <a:ext uri="{FF2B5EF4-FFF2-40B4-BE49-F238E27FC236}">
                <a16:creationId xmlns:a16="http://schemas.microsoft.com/office/drawing/2014/main" xmlns="" id="{09B2C404-E217-4951-9023-2907C440C385}"/>
              </a:ext>
            </a:extLst>
          </p:cNvPr>
          <p:cNvSpPr>
            <a:spLocks/>
          </p:cNvSpPr>
          <p:nvPr/>
        </p:nvSpPr>
        <p:spPr bwMode="auto">
          <a:xfrm>
            <a:off x="6024716" y="3092245"/>
            <a:ext cx="1600200" cy="622300"/>
          </a:xfrm>
          <a:custGeom>
            <a:avLst/>
            <a:gdLst>
              <a:gd name="T0" fmla="*/ 0 w 1008"/>
              <a:gd name="T1" fmla="*/ 0 h 392"/>
              <a:gd name="T2" fmla="*/ 432 w 1008"/>
              <a:gd name="T3" fmla="*/ 336 h 392"/>
              <a:gd name="T4" fmla="*/ 1008 w 1008"/>
              <a:gd name="T5" fmla="*/ 336 h 392"/>
              <a:gd name="T6" fmla="*/ 0 60000 65536"/>
              <a:gd name="T7" fmla="*/ 0 60000 65536"/>
              <a:gd name="T8" fmla="*/ 0 60000 65536"/>
              <a:gd name="T9" fmla="*/ 0 w 1008"/>
              <a:gd name="T10" fmla="*/ 0 h 392"/>
              <a:gd name="T11" fmla="*/ 1008 w 1008"/>
              <a:gd name="T12" fmla="*/ 392 h 39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08" h="392">
                <a:moveTo>
                  <a:pt x="0" y="0"/>
                </a:moveTo>
                <a:cubicBezTo>
                  <a:pt x="132" y="140"/>
                  <a:pt x="264" y="280"/>
                  <a:pt x="432" y="336"/>
                </a:cubicBezTo>
                <a:cubicBezTo>
                  <a:pt x="600" y="392"/>
                  <a:pt x="804" y="364"/>
                  <a:pt x="1008" y="336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2" name="Freeform 22">
            <a:extLst>
              <a:ext uri="{FF2B5EF4-FFF2-40B4-BE49-F238E27FC236}">
                <a16:creationId xmlns:a16="http://schemas.microsoft.com/office/drawing/2014/main" xmlns="" id="{7B655015-5B3E-4708-956F-59FCB23E6801}"/>
              </a:ext>
            </a:extLst>
          </p:cNvPr>
          <p:cNvSpPr>
            <a:spLocks/>
          </p:cNvSpPr>
          <p:nvPr/>
        </p:nvSpPr>
        <p:spPr bwMode="auto">
          <a:xfrm>
            <a:off x="4881716" y="2025445"/>
            <a:ext cx="762000" cy="914400"/>
          </a:xfrm>
          <a:custGeom>
            <a:avLst/>
            <a:gdLst>
              <a:gd name="T0" fmla="*/ 456 w 456"/>
              <a:gd name="T1" fmla="*/ 672 h 672"/>
              <a:gd name="T2" fmla="*/ 72 w 456"/>
              <a:gd name="T3" fmla="*/ 432 h 672"/>
              <a:gd name="T4" fmla="*/ 24 w 456"/>
              <a:gd name="T5" fmla="*/ 0 h 672"/>
              <a:gd name="T6" fmla="*/ 0 60000 65536"/>
              <a:gd name="T7" fmla="*/ 0 60000 65536"/>
              <a:gd name="T8" fmla="*/ 0 60000 65536"/>
              <a:gd name="T9" fmla="*/ 0 w 456"/>
              <a:gd name="T10" fmla="*/ 0 h 672"/>
              <a:gd name="T11" fmla="*/ 456 w 456"/>
              <a:gd name="T12" fmla="*/ 672 h 67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672">
                <a:moveTo>
                  <a:pt x="456" y="672"/>
                </a:moveTo>
                <a:cubicBezTo>
                  <a:pt x="300" y="608"/>
                  <a:pt x="144" y="544"/>
                  <a:pt x="72" y="432"/>
                </a:cubicBezTo>
                <a:cubicBezTo>
                  <a:pt x="0" y="320"/>
                  <a:pt x="12" y="160"/>
                  <a:pt x="24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Freeform 23">
            <a:extLst>
              <a:ext uri="{FF2B5EF4-FFF2-40B4-BE49-F238E27FC236}">
                <a16:creationId xmlns:a16="http://schemas.microsoft.com/office/drawing/2014/main" xmlns="" id="{0B4CB16F-CC0C-4FFB-9182-7562C59CD379}"/>
              </a:ext>
            </a:extLst>
          </p:cNvPr>
          <p:cNvSpPr>
            <a:spLocks/>
          </p:cNvSpPr>
          <p:nvPr/>
        </p:nvSpPr>
        <p:spPr bwMode="auto">
          <a:xfrm>
            <a:off x="4348316" y="2101645"/>
            <a:ext cx="3124200" cy="2400300"/>
          </a:xfrm>
          <a:custGeom>
            <a:avLst/>
            <a:gdLst>
              <a:gd name="T0" fmla="*/ 2080 w 2080"/>
              <a:gd name="T1" fmla="*/ 1296 h 1656"/>
              <a:gd name="T2" fmla="*/ 304 w 2080"/>
              <a:gd name="T3" fmla="*/ 1440 h 1656"/>
              <a:gd name="T4" fmla="*/ 256 w 2080"/>
              <a:gd name="T5" fmla="*/ 0 h 1656"/>
              <a:gd name="T6" fmla="*/ 0 60000 65536"/>
              <a:gd name="T7" fmla="*/ 0 60000 65536"/>
              <a:gd name="T8" fmla="*/ 0 60000 65536"/>
              <a:gd name="T9" fmla="*/ 0 w 2080"/>
              <a:gd name="T10" fmla="*/ 0 h 1656"/>
              <a:gd name="T11" fmla="*/ 2080 w 2080"/>
              <a:gd name="T12" fmla="*/ 1656 h 16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0" h="1656">
                <a:moveTo>
                  <a:pt x="2080" y="1296"/>
                </a:moveTo>
                <a:cubicBezTo>
                  <a:pt x="1344" y="1476"/>
                  <a:pt x="608" y="1656"/>
                  <a:pt x="304" y="1440"/>
                </a:cubicBezTo>
                <a:cubicBezTo>
                  <a:pt x="0" y="1224"/>
                  <a:pt x="128" y="612"/>
                  <a:pt x="256" y="0"/>
                </a:cubicBezTo>
              </a:path>
            </a:pathLst>
          </a:custGeom>
          <a:noFill/>
          <a:ln w="2857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Oval 24">
            <a:extLst>
              <a:ext uri="{FF2B5EF4-FFF2-40B4-BE49-F238E27FC236}">
                <a16:creationId xmlns:a16="http://schemas.microsoft.com/office/drawing/2014/main" xmlns="" id="{D2C98F04-A018-4D6A-B61A-49D2722CAD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5916" y="3854245"/>
            <a:ext cx="304800" cy="304800"/>
          </a:xfrm>
          <a:prstGeom prst="ellipse">
            <a:avLst/>
          </a:prstGeom>
          <a:solidFill>
            <a:srgbClr val="0000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5" name="Text Box 26">
            <a:extLst>
              <a:ext uri="{FF2B5EF4-FFF2-40B4-BE49-F238E27FC236}">
                <a16:creationId xmlns:a16="http://schemas.microsoft.com/office/drawing/2014/main" xmlns="" id="{405374E1-E838-41D2-B9E9-940C1D4B4D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316" y="4387645"/>
            <a:ext cx="23939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operation completes</a:t>
            </a:r>
          </a:p>
        </p:txBody>
      </p:sp>
      <p:sp>
        <p:nvSpPr>
          <p:cNvPr id="66" name="Text Box 27">
            <a:extLst>
              <a:ext uri="{FF2B5EF4-FFF2-40B4-BE49-F238E27FC236}">
                <a16:creationId xmlns:a16="http://schemas.microsoft.com/office/drawing/2014/main" xmlns="" id="{1D7CA95D-1302-4AD1-9864-F0332800C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716" y="1339645"/>
            <a:ext cx="7302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7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75000"/>
              <a:buFont typeface="Monotype Sorts" charset="2"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grpSp>
        <p:nvGrpSpPr>
          <p:cNvPr id="67" name="Group 37">
            <a:extLst>
              <a:ext uri="{FF2B5EF4-FFF2-40B4-BE49-F238E27FC236}">
                <a16:creationId xmlns:a16="http://schemas.microsoft.com/office/drawing/2014/main" xmlns="" id="{BBFC0EE6-AA2A-47D1-A3EE-04BBB5D4DB0B}"/>
              </a:ext>
            </a:extLst>
          </p:cNvPr>
          <p:cNvGrpSpPr>
            <a:grpSpLocks/>
          </p:cNvGrpSpPr>
          <p:nvPr/>
        </p:nvGrpSpPr>
        <p:grpSpPr bwMode="auto">
          <a:xfrm>
            <a:off x="1909916" y="3092245"/>
            <a:ext cx="3505200" cy="1187450"/>
            <a:chOff x="336" y="2208"/>
            <a:chExt cx="2208" cy="748"/>
          </a:xfrm>
        </p:grpSpPr>
        <p:sp>
          <p:nvSpPr>
            <p:cNvPr id="68" name="Text Box 19">
              <a:extLst>
                <a:ext uri="{FF2B5EF4-FFF2-40B4-BE49-F238E27FC236}">
                  <a16:creationId xmlns:a16="http://schemas.microsoft.com/office/drawing/2014/main" xmlns="" id="{FE695569-359C-47C8-9B55-888BC6E48F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592"/>
              <a:ext cx="1338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Currently executed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69" name="Line 31">
              <a:extLst>
                <a:ext uri="{FF2B5EF4-FFF2-40B4-BE49-F238E27FC236}">
                  <a16:creationId xmlns:a16="http://schemas.microsoft.com/office/drawing/2014/main" xmlns="" id="{3DBF6F51-F54A-41BF-B0CE-053EAAA62A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2208"/>
              <a:ext cx="1248" cy="28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0" name="Group 36">
            <a:extLst>
              <a:ext uri="{FF2B5EF4-FFF2-40B4-BE49-F238E27FC236}">
                <a16:creationId xmlns:a16="http://schemas.microsoft.com/office/drawing/2014/main" xmlns="" id="{C11D1A6B-7E19-42CF-AACA-8239704148AA}"/>
              </a:ext>
            </a:extLst>
          </p:cNvPr>
          <p:cNvGrpSpPr>
            <a:grpSpLocks/>
          </p:cNvGrpSpPr>
          <p:nvPr/>
        </p:nvGrpSpPr>
        <p:grpSpPr bwMode="auto">
          <a:xfrm>
            <a:off x="7167716" y="1644445"/>
            <a:ext cx="2493963" cy="304800"/>
            <a:chOff x="3648" y="1296"/>
            <a:chExt cx="1571" cy="192"/>
          </a:xfrm>
        </p:grpSpPr>
        <p:sp>
          <p:nvSpPr>
            <p:cNvPr id="71" name="Text Box 10">
              <a:extLst>
                <a:ext uri="{FF2B5EF4-FFF2-40B4-BE49-F238E27FC236}">
                  <a16:creationId xmlns:a16="http://schemas.microsoft.com/office/drawing/2014/main" xmlns="" id="{03B79125-D2A5-4F19-95F2-D8E93AEDBE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296"/>
              <a:ext cx="94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Ready queue</a:t>
              </a:r>
            </a:p>
          </p:txBody>
        </p:sp>
        <p:sp>
          <p:nvSpPr>
            <p:cNvPr id="72" name="Line 32">
              <a:extLst>
                <a:ext uri="{FF2B5EF4-FFF2-40B4-BE49-F238E27FC236}">
                  <a16:creationId xmlns:a16="http://schemas.microsoft.com/office/drawing/2014/main" xmlns="" id="{A9D3B356-7FD0-4C69-9F8B-6F520F5B9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1344"/>
              <a:ext cx="576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3" name="Group 38">
            <a:extLst>
              <a:ext uri="{FF2B5EF4-FFF2-40B4-BE49-F238E27FC236}">
                <a16:creationId xmlns:a16="http://schemas.microsoft.com/office/drawing/2014/main" xmlns="" id="{D5D7D00C-7B6B-4A9D-9DD2-2C10170EBFA5}"/>
              </a:ext>
            </a:extLst>
          </p:cNvPr>
          <p:cNvGrpSpPr>
            <a:grpSpLocks/>
          </p:cNvGrpSpPr>
          <p:nvPr/>
        </p:nvGrpSpPr>
        <p:grpSpPr bwMode="auto">
          <a:xfrm>
            <a:off x="5034116" y="4311445"/>
            <a:ext cx="4538663" cy="1962150"/>
            <a:chOff x="2304" y="2976"/>
            <a:chExt cx="2859" cy="1236"/>
          </a:xfrm>
        </p:grpSpPr>
        <p:sp>
          <p:nvSpPr>
            <p:cNvPr id="74" name="Text Box 25">
              <a:extLst>
                <a:ext uri="{FF2B5EF4-FFF2-40B4-BE49-F238E27FC236}">
                  <a16:creationId xmlns:a16="http://schemas.microsoft.com/office/drawing/2014/main" xmlns="" id="{061DD3D1-DB16-4925-9282-1E410D9F48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504"/>
              <a:ext cx="2859" cy="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for I/O operation to be completed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be notified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Sleeping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000000"/>
                </a:buClr>
                <a:buSzPct val="75000"/>
                <a:buFontTx/>
                <a:buChar char="•"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Waiting to enter a synchronized section</a:t>
              </a:r>
            </a:p>
          </p:txBody>
        </p:sp>
        <p:sp>
          <p:nvSpPr>
            <p:cNvPr id="75" name="Line 33">
              <a:extLst>
                <a:ext uri="{FF2B5EF4-FFF2-40B4-BE49-F238E27FC236}">
                  <a16:creationId xmlns:a16="http://schemas.microsoft.com/office/drawing/2014/main" xmlns="" id="{06B5CCF2-3C6C-4F73-921E-17462D4DF3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2976"/>
              <a:ext cx="480" cy="528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76" name="Group 35">
            <a:extLst>
              <a:ext uri="{FF2B5EF4-FFF2-40B4-BE49-F238E27FC236}">
                <a16:creationId xmlns:a16="http://schemas.microsoft.com/office/drawing/2014/main" xmlns="" id="{1748166E-52D4-490E-A8BB-6D42C44123E1}"/>
              </a:ext>
            </a:extLst>
          </p:cNvPr>
          <p:cNvGrpSpPr>
            <a:grpSpLocks/>
          </p:cNvGrpSpPr>
          <p:nvPr/>
        </p:nvGrpSpPr>
        <p:grpSpPr bwMode="auto">
          <a:xfrm>
            <a:off x="2138516" y="2177845"/>
            <a:ext cx="1657350" cy="882650"/>
            <a:chOff x="480" y="1632"/>
            <a:chExt cx="1044" cy="556"/>
          </a:xfrm>
        </p:grpSpPr>
        <p:sp>
          <p:nvSpPr>
            <p:cNvPr id="77" name="Text Box 9">
              <a:extLst>
                <a:ext uri="{FF2B5EF4-FFF2-40B4-BE49-F238E27FC236}">
                  <a16:creationId xmlns:a16="http://schemas.microsoft.com/office/drawing/2014/main" xmlns="" id="{35F40D19-CAFF-4184-A967-097AE4F64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1824"/>
              <a:ext cx="1044" cy="3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Newly created</a:t>
              </a:r>
            </a:p>
            <a:p>
              <a:pPr marL="0" marR="0" lvl="0" indent="0" defTabSz="914400" eaLnBrk="0" fontAlgn="base" latinLnBrk="0" hangingPunct="0">
                <a:lnSpc>
                  <a:spcPct val="7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20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threads</a:t>
              </a:r>
            </a:p>
          </p:txBody>
        </p:sp>
        <p:sp>
          <p:nvSpPr>
            <p:cNvPr id="78" name="Line 34">
              <a:extLst>
                <a:ext uri="{FF2B5EF4-FFF2-40B4-BE49-F238E27FC236}">
                  <a16:creationId xmlns:a16="http://schemas.microsoft.com/office/drawing/2014/main" xmlns="" id="{C379CE64-4CA6-4BC8-93F8-6D85F2443C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1632"/>
              <a:ext cx="48" cy="19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136425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Lifecycle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43" name="Arc 32">
            <a:extLst>
              <a:ext uri="{FF2B5EF4-FFF2-40B4-BE49-F238E27FC236}">
                <a16:creationId xmlns:a16="http://schemas.microsoft.com/office/drawing/2014/main" xmlns="" id="{879CD2A7-4CE3-4AC9-8577-9B22124D1847}"/>
              </a:ext>
            </a:extLst>
          </p:cNvPr>
          <p:cNvSpPr>
            <a:spLocks/>
          </p:cNvSpPr>
          <p:nvPr/>
        </p:nvSpPr>
        <p:spPr bwMode="auto">
          <a:xfrm>
            <a:off x="6408175" y="1331120"/>
            <a:ext cx="2362200" cy="2895600"/>
          </a:xfrm>
          <a:custGeom>
            <a:avLst/>
            <a:gdLst>
              <a:gd name="T0" fmla="*/ 2362200 w 21513"/>
              <a:gd name="T1" fmla="*/ 2895600 h 21600"/>
              <a:gd name="T2" fmla="*/ 0 w 21513"/>
              <a:gd name="T3" fmla="*/ 260068 h 21600"/>
              <a:gd name="T4" fmla="*/ 2362200 w 21513"/>
              <a:gd name="T5" fmla="*/ 0 h 21600"/>
              <a:gd name="T6" fmla="*/ 0 60000 65536"/>
              <a:gd name="T7" fmla="*/ 0 60000 65536"/>
              <a:gd name="T8" fmla="*/ 0 60000 65536"/>
              <a:gd name="T9" fmla="*/ 0 w 21513"/>
              <a:gd name="T10" fmla="*/ 0 h 21600"/>
              <a:gd name="T11" fmla="*/ 21513 w 2151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13" h="21600" fill="none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</a:path>
              <a:path w="21513" h="21600" stroke="0" extrusionOk="0">
                <a:moveTo>
                  <a:pt x="21513" y="21599"/>
                </a:moveTo>
                <a:cubicBezTo>
                  <a:pt x="10335" y="21599"/>
                  <a:pt x="1004" y="13072"/>
                  <a:pt x="0" y="1939"/>
                </a:cubicBezTo>
                <a:lnTo>
                  <a:pt x="21513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4" name="Oval 7">
            <a:extLst>
              <a:ext uri="{FF2B5EF4-FFF2-40B4-BE49-F238E27FC236}">
                <a16:creationId xmlns:a16="http://schemas.microsoft.com/office/drawing/2014/main" xmlns="" id="{CF70A96D-B579-4F85-99B0-D8BACCF3B3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2925" y="2861470"/>
            <a:ext cx="22733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Runnable</a:t>
            </a:r>
          </a:p>
        </p:txBody>
      </p:sp>
      <p:sp>
        <p:nvSpPr>
          <p:cNvPr id="45" name="Oval 3">
            <a:extLst>
              <a:ext uri="{FF2B5EF4-FFF2-40B4-BE49-F238E27FC236}">
                <a16:creationId xmlns:a16="http://schemas.microsoft.com/office/drawing/2014/main" xmlns="" id="{A45A346D-8A59-4C4B-996E-14C92ED6E1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17946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Born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xmlns="" id="{C58E8A2B-9FF0-46A0-B151-E3D214DA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6575" y="1178720"/>
            <a:ext cx="1511300" cy="50927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Blocked</a:t>
            </a:r>
          </a:p>
        </p:txBody>
      </p:sp>
      <p:sp>
        <p:nvSpPr>
          <p:cNvPr id="47" name="Oval 8">
            <a:extLst>
              <a:ext uri="{FF2B5EF4-FFF2-40B4-BE49-F238E27FC236}">
                <a16:creationId xmlns:a16="http://schemas.microsoft.com/office/drawing/2014/main" xmlns="" id="{3211EE6C-F6EA-4EEB-AC27-3911A0D03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8725" y="4918870"/>
            <a:ext cx="2501900" cy="1358900"/>
          </a:xfrm>
          <a:prstGeom prst="ellipse">
            <a:avLst/>
          </a:prstGeom>
          <a:solidFill>
            <a:srgbClr val="FFFFFF"/>
          </a:solidFill>
          <a:ln w="57150">
            <a:solidFill>
              <a:srgbClr val="000000"/>
            </a:solidFill>
            <a:round/>
            <a:headEnd/>
            <a:tailEnd/>
          </a:ln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Dead</a:t>
            </a:r>
          </a:p>
        </p:txBody>
      </p:sp>
      <p:sp>
        <p:nvSpPr>
          <p:cNvPr id="48" name="Line 9">
            <a:extLst>
              <a:ext uri="{FF2B5EF4-FFF2-40B4-BE49-F238E27FC236}">
                <a16:creationId xmlns:a16="http://schemas.microsoft.com/office/drawing/2014/main" xmlns="" id="{F8E3A9DC-7D71-411B-9A61-94BF51CDFC0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7775" y="3236120"/>
            <a:ext cx="0" cy="16779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9" name="Line 10">
            <a:extLst>
              <a:ext uri="{FF2B5EF4-FFF2-40B4-BE49-F238E27FC236}">
                <a16:creationId xmlns:a16="http://schemas.microsoft.com/office/drawing/2014/main" xmlns="" id="{035DA745-E747-4AA9-A83F-0EFE882A91A7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819" y="1742283"/>
            <a:ext cx="1784556" cy="557392"/>
          </a:xfrm>
          <a:prstGeom prst="line">
            <a:avLst/>
          </a:prstGeom>
          <a:noFill/>
          <a:ln w="25400">
            <a:solidFill>
              <a:srgbClr val="000000"/>
            </a:solidFill>
            <a:prstDash val="dash"/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0" name="Arc 11">
            <a:extLst>
              <a:ext uri="{FF2B5EF4-FFF2-40B4-BE49-F238E27FC236}">
                <a16:creationId xmlns:a16="http://schemas.microsoft.com/office/drawing/2014/main" xmlns="" id="{98546A02-1F04-481D-A9FE-DBF5400068FB}"/>
              </a:ext>
            </a:extLst>
          </p:cNvPr>
          <p:cNvSpPr>
            <a:spLocks/>
          </p:cNvSpPr>
          <p:nvPr/>
        </p:nvSpPr>
        <p:spPr bwMode="auto">
          <a:xfrm>
            <a:off x="6106550" y="4302920"/>
            <a:ext cx="2894013" cy="1600200"/>
          </a:xfrm>
          <a:custGeom>
            <a:avLst/>
            <a:gdLst>
              <a:gd name="T0" fmla="*/ 2894013 w 22790"/>
              <a:gd name="T1" fmla="*/ 1597755 h 21600"/>
              <a:gd name="T2" fmla="*/ 0 w 22790"/>
              <a:gd name="T3" fmla="*/ 0 h 21600"/>
              <a:gd name="T4" fmla="*/ 2742900 w 22790"/>
              <a:gd name="T5" fmla="*/ 0 h 21600"/>
              <a:gd name="T6" fmla="*/ 0 60000 65536"/>
              <a:gd name="T7" fmla="*/ 0 60000 65536"/>
              <a:gd name="T8" fmla="*/ 0 60000 65536"/>
              <a:gd name="T9" fmla="*/ 0 w 22790"/>
              <a:gd name="T10" fmla="*/ 0 h 21600"/>
              <a:gd name="T11" fmla="*/ 22790 w 2279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90" h="21600" fill="none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</a:path>
              <a:path w="22790" h="21600" stroke="0" extrusionOk="0">
                <a:moveTo>
                  <a:pt x="22790" y="21567"/>
                </a:moveTo>
                <a:cubicBezTo>
                  <a:pt x="22393" y="21589"/>
                  <a:pt x="21996" y="21599"/>
                  <a:pt x="21600" y="21599"/>
                </a:cubicBezTo>
                <a:cubicBezTo>
                  <a:pt x="9670" y="21599"/>
                  <a:pt x="-1" y="11929"/>
                  <a:pt x="-1" y="-1"/>
                </a:cubicBezTo>
                <a:lnTo>
                  <a:pt x="21600" y="0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1" name="Line 12">
            <a:extLst>
              <a:ext uri="{FF2B5EF4-FFF2-40B4-BE49-F238E27FC236}">
                <a16:creationId xmlns:a16="http://schemas.microsoft.com/office/drawing/2014/main" xmlns="" id="{A5BC79F7-0903-407D-AB87-65AAC78CF0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26975" y="2626520"/>
            <a:ext cx="685800" cy="5334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2" name="Line 13">
            <a:extLst>
              <a:ext uri="{FF2B5EF4-FFF2-40B4-BE49-F238E27FC236}">
                <a16:creationId xmlns:a16="http://schemas.microsoft.com/office/drawing/2014/main" xmlns="" id="{812D391C-E054-4A98-8BD5-73B5023D93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74575" y="4074320"/>
            <a:ext cx="9144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3" name="Rectangle 14">
            <a:extLst>
              <a:ext uri="{FF2B5EF4-FFF2-40B4-BE49-F238E27FC236}">
                <a16:creationId xmlns:a16="http://schemas.microsoft.com/office/drawing/2014/main" xmlns="" id="{611E477D-88B6-4C90-BD90-238179826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375" y="37695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4" name="Rectangle 15">
            <a:extLst>
              <a:ext uri="{FF2B5EF4-FFF2-40B4-BE49-F238E27FC236}">
                <a16:creationId xmlns:a16="http://schemas.microsoft.com/office/drawing/2014/main" xmlns="" id="{FC2119AF-F4D9-458C-9992-4BA8FCC6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9375" y="2474120"/>
            <a:ext cx="8604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start()</a:t>
            </a:r>
          </a:p>
        </p:txBody>
      </p:sp>
      <p:sp>
        <p:nvSpPr>
          <p:cNvPr id="55" name="Rectangle 16">
            <a:extLst>
              <a:ext uri="{FF2B5EF4-FFF2-40B4-BE49-F238E27FC236}">
                <a16:creationId xmlns:a16="http://schemas.microsoft.com/office/drawing/2014/main" xmlns="" id="{3F4BBDDB-EC7D-4BC2-A41E-FCE0F7682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7375" y="3921920"/>
            <a:ext cx="804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stop()</a:t>
            </a:r>
          </a:p>
        </p:txBody>
      </p:sp>
      <p:sp>
        <p:nvSpPr>
          <p:cNvPr id="56" name="Rectangle 17">
            <a:extLst>
              <a:ext uri="{FF2B5EF4-FFF2-40B4-BE49-F238E27FC236}">
                <a16:creationId xmlns:a16="http://schemas.microsoft.com/office/drawing/2014/main" xmlns="" id="{D783782F-DC44-4042-8521-3A4178715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6575" y="950120"/>
            <a:ext cx="1435100" cy="5969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57" name="Arc 18">
            <a:extLst>
              <a:ext uri="{FF2B5EF4-FFF2-40B4-BE49-F238E27FC236}">
                <a16:creationId xmlns:a16="http://schemas.microsoft.com/office/drawing/2014/main" xmlns="" id="{8254AA2C-AEBA-4FD2-A467-2449D6EF166B}"/>
              </a:ext>
            </a:extLst>
          </p:cNvPr>
          <p:cNvSpPr>
            <a:spLocks/>
          </p:cNvSpPr>
          <p:nvPr/>
        </p:nvSpPr>
        <p:spPr bwMode="auto">
          <a:xfrm>
            <a:off x="5952563" y="4318795"/>
            <a:ext cx="3109912" cy="1738313"/>
          </a:xfrm>
          <a:custGeom>
            <a:avLst/>
            <a:gdLst>
              <a:gd name="T0" fmla="*/ 3109912 w 24483"/>
              <a:gd name="T1" fmla="*/ 1724010 h 23457"/>
              <a:gd name="T2" fmla="*/ 10162 w 24483"/>
              <a:gd name="T3" fmla="*/ 0 h 23457"/>
              <a:gd name="T4" fmla="*/ 2743704 w 24483"/>
              <a:gd name="T5" fmla="*/ 137616 h 23457"/>
              <a:gd name="T6" fmla="*/ 0 60000 65536"/>
              <a:gd name="T7" fmla="*/ 0 60000 65536"/>
              <a:gd name="T8" fmla="*/ 0 60000 65536"/>
              <a:gd name="T9" fmla="*/ 0 w 24483"/>
              <a:gd name="T10" fmla="*/ 0 h 23457"/>
              <a:gd name="T11" fmla="*/ 24483 w 24483"/>
              <a:gd name="T12" fmla="*/ 23457 h 2345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483" h="23457" fill="none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</a:path>
              <a:path w="24483" h="23457" stroke="0" extrusionOk="0">
                <a:moveTo>
                  <a:pt x="24482" y="23263"/>
                </a:moveTo>
                <a:cubicBezTo>
                  <a:pt x="23527" y="23392"/>
                  <a:pt x="22564" y="23456"/>
                  <a:pt x="21600" y="23456"/>
                </a:cubicBezTo>
                <a:cubicBezTo>
                  <a:pt x="9670" y="23457"/>
                  <a:pt x="0" y="13786"/>
                  <a:pt x="0" y="1857"/>
                </a:cubicBezTo>
                <a:cubicBezTo>
                  <a:pt x="0" y="1237"/>
                  <a:pt x="26" y="617"/>
                  <a:pt x="79" y="-1"/>
                </a:cubicBezTo>
                <a:lnTo>
                  <a:pt x="21600" y="1857"/>
                </a:lnTo>
                <a:close/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8" name="Rectangle 19">
            <a:extLst>
              <a:ext uri="{FF2B5EF4-FFF2-40B4-BE49-F238E27FC236}">
                <a16:creationId xmlns:a16="http://schemas.microsoft.com/office/drawing/2014/main" xmlns="" id="{8092517E-6984-4F3A-883A-0DD35ABFC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9500" y="5095083"/>
            <a:ext cx="1539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block on I/O</a:t>
            </a:r>
          </a:p>
        </p:txBody>
      </p:sp>
      <p:sp>
        <p:nvSpPr>
          <p:cNvPr id="59" name="Rectangle 20">
            <a:extLst>
              <a:ext uri="{FF2B5EF4-FFF2-40B4-BE49-F238E27FC236}">
                <a16:creationId xmlns:a16="http://schemas.microsoft.com/office/drawing/2014/main" xmlns="" id="{D9109AF5-F37A-4BD8-93C5-B10E2A525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6100" y="5857083"/>
            <a:ext cx="1589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I/O available</a:t>
            </a:r>
          </a:p>
        </p:txBody>
      </p:sp>
      <p:sp>
        <p:nvSpPr>
          <p:cNvPr id="60" name="Line 21">
            <a:extLst>
              <a:ext uri="{FF2B5EF4-FFF2-40B4-BE49-F238E27FC236}">
                <a16:creationId xmlns:a16="http://schemas.microsoft.com/office/drawing/2014/main" xmlns="" id="{55B47F1E-BF2C-48D3-81D8-8A881F83C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13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1" name="Rectangle 23">
            <a:extLst>
              <a:ext uri="{FF2B5EF4-FFF2-40B4-BE49-F238E27FC236}">
                <a16:creationId xmlns:a16="http://schemas.microsoft.com/office/drawing/2014/main" xmlns="" id="{A3B40B07-3E48-49DF-A372-055A2CCA55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2375" y="2016920"/>
            <a:ext cx="735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JVM</a:t>
            </a:r>
          </a:p>
        </p:txBody>
      </p:sp>
      <p:sp>
        <p:nvSpPr>
          <p:cNvPr id="62" name="Arc 24">
            <a:extLst>
              <a:ext uri="{FF2B5EF4-FFF2-40B4-BE49-F238E27FC236}">
                <a16:creationId xmlns:a16="http://schemas.microsoft.com/office/drawing/2014/main" xmlns="" id="{BBD7D69A-D9FE-4E39-9EC1-FC80934A7C36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6560575" y="1407320"/>
            <a:ext cx="2438400" cy="152400"/>
          </a:xfrm>
          <a:custGeom>
            <a:avLst/>
            <a:gdLst>
              <a:gd name="T0" fmla="*/ 2438400 w 21600"/>
              <a:gd name="T1" fmla="*/ 0 h 21600"/>
              <a:gd name="T2" fmla="*/ 0 w 21600"/>
              <a:gd name="T3" fmla="*/ 152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3" name="Arc 25">
            <a:extLst>
              <a:ext uri="{FF2B5EF4-FFF2-40B4-BE49-F238E27FC236}">
                <a16:creationId xmlns:a16="http://schemas.microsoft.com/office/drawing/2014/main" xmlns="" id="{6BB29772-F93B-4F78-BD6C-094A97164F12}"/>
              </a:ext>
            </a:extLst>
          </p:cNvPr>
          <p:cNvSpPr>
            <a:spLocks/>
          </p:cNvSpPr>
          <p:nvPr/>
        </p:nvSpPr>
        <p:spPr bwMode="auto">
          <a:xfrm rot="10800000">
            <a:off x="6865375" y="1635920"/>
            <a:ext cx="2286000" cy="1295400"/>
          </a:xfrm>
          <a:custGeom>
            <a:avLst/>
            <a:gdLst>
              <a:gd name="T0" fmla="*/ 2286000 w 21600"/>
              <a:gd name="T1" fmla="*/ 0 h 21600"/>
              <a:gd name="T2" fmla="*/ 0 w 21600"/>
              <a:gd name="T3" fmla="*/ 1295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4" name="Rectangle 26">
            <a:extLst>
              <a:ext uri="{FF2B5EF4-FFF2-40B4-BE49-F238E27FC236}">
                <a16:creationId xmlns:a16="http://schemas.microsoft.com/office/drawing/2014/main" xmlns="" id="{36C65C5A-59D9-4C55-B568-0E288DA66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5375" y="1178720"/>
            <a:ext cx="1341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sleep(</a:t>
            </a:r>
            <a:r>
              <a:rPr lang="en-US" altLang="en-US" sz="2000" b="1" i="1">
                <a:solidFill>
                  <a:srgbClr val="000000"/>
                </a:solidFill>
                <a:cs typeface="Times New Roman" panose="02020603050405020304" pitchFamily="18" charset="0"/>
              </a:rPr>
              <a:t>time</a:t>
            </a: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5" name="Rectangle 27">
            <a:extLst>
              <a:ext uri="{FF2B5EF4-FFF2-40B4-BE49-F238E27FC236}">
                <a16:creationId xmlns:a16="http://schemas.microsoft.com/office/drawing/2014/main" xmlns="" id="{59D57CF8-ACE4-46D4-BC36-7A6B3D40A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1742283"/>
            <a:ext cx="1095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>
                <a:solidFill>
                  <a:srgbClr val="000000"/>
                </a:solidFill>
                <a:cs typeface="Times New Roman" panose="02020603050405020304" pitchFamily="18" charset="0"/>
              </a:rPr>
              <a:t>wake up</a:t>
            </a:r>
          </a:p>
        </p:txBody>
      </p:sp>
      <p:sp>
        <p:nvSpPr>
          <p:cNvPr id="66" name="Arc 28">
            <a:extLst>
              <a:ext uri="{FF2B5EF4-FFF2-40B4-BE49-F238E27FC236}">
                <a16:creationId xmlns:a16="http://schemas.microsoft.com/office/drawing/2014/main" xmlns="" id="{D371CB93-ECA2-4A20-B890-067B491D3BED}"/>
              </a:ext>
            </a:extLst>
          </p:cNvPr>
          <p:cNvSpPr>
            <a:spLocks/>
          </p:cNvSpPr>
          <p:nvPr/>
        </p:nvSpPr>
        <p:spPr bwMode="auto">
          <a:xfrm rot="10800000">
            <a:off x="7246375" y="26265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7" name="Arc 29">
            <a:extLst>
              <a:ext uri="{FF2B5EF4-FFF2-40B4-BE49-F238E27FC236}">
                <a16:creationId xmlns:a16="http://schemas.microsoft.com/office/drawing/2014/main" xmlns="" id="{22F8C5B8-7DF9-4206-A2BB-4ABAF1AD4F9B}"/>
              </a:ext>
            </a:extLst>
          </p:cNvPr>
          <p:cNvSpPr>
            <a:spLocks/>
          </p:cNvSpPr>
          <p:nvPr/>
        </p:nvSpPr>
        <p:spPr bwMode="auto">
          <a:xfrm rot="10800000">
            <a:off x="7322575" y="2855120"/>
            <a:ext cx="1600200" cy="533400"/>
          </a:xfrm>
          <a:custGeom>
            <a:avLst/>
            <a:gdLst>
              <a:gd name="T0" fmla="*/ 1600200 w 21600"/>
              <a:gd name="T1" fmla="*/ 0 h 21600"/>
              <a:gd name="T2" fmla="*/ 0 w 21600"/>
              <a:gd name="T3" fmla="*/ 533400 h 21600"/>
              <a:gd name="T4" fmla="*/ 0 w 21600"/>
              <a:gd name="T5" fmla="*/ 0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</a:path>
              <a:path w="21600" h="21600" stroke="0" extrusionOk="0">
                <a:moveTo>
                  <a:pt x="21600" y="0"/>
                </a:moveTo>
                <a:cubicBezTo>
                  <a:pt x="21600" y="11929"/>
                  <a:pt x="11929" y="21599"/>
                  <a:pt x="0" y="21599"/>
                </a:cubicBezTo>
                <a:lnTo>
                  <a:pt x="0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68" name="Rectangle 30">
            <a:extLst>
              <a:ext uri="{FF2B5EF4-FFF2-40B4-BE49-F238E27FC236}">
                <a16:creationId xmlns:a16="http://schemas.microsoft.com/office/drawing/2014/main" xmlns="" id="{012CD25E-9E66-4306-B594-0BF4221A7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0175" y="2321720"/>
            <a:ext cx="1123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suspend()</a:t>
            </a:r>
          </a:p>
        </p:txBody>
      </p:sp>
      <p:sp>
        <p:nvSpPr>
          <p:cNvPr id="69" name="Rectangle 31">
            <a:extLst>
              <a:ext uri="{FF2B5EF4-FFF2-40B4-BE49-F238E27FC236}">
                <a16:creationId xmlns:a16="http://schemas.microsoft.com/office/drawing/2014/main" xmlns="" id="{527D76E0-926B-48FE-B3DE-A6D839433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63900" y="2907508"/>
            <a:ext cx="1047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resume()</a:t>
            </a:r>
          </a:p>
        </p:txBody>
      </p:sp>
      <p:sp>
        <p:nvSpPr>
          <p:cNvPr id="70" name="Arc 33">
            <a:extLst>
              <a:ext uri="{FF2B5EF4-FFF2-40B4-BE49-F238E27FC236}">
                <a16:creationId xmlns:a16="http://schemas.microsoft.com/office/drawing/2014/main" xmlns="" id="{044932F9-699A-4D1A-8326-D6FB26800AC2}"/>
              </a:ext>
            </a:extLst>
          </p:cNvPr>
          <p:cNvSpPr>
            <a:spLocks/>
          </p:cNvSpPr>
          <p:nvPr/>
        </p:nvSpPr>
        <p:spPr bwMode="auto">
          <a:xfrm>
            <a:off x="7246375" y="3737770"/>
            <a:ext cx="1528763" cy="719138"/>
          </a:xfrm>
          <a:custGeom>
            <a:avLst/>
            <a:gdLst>
              <a:gd name="T0" fmla="*/ 1528763 w 20888"/>
              <a:gd name="T1" fmla="*/ 719138 h 21600"/>
              <a:gd name="T2" fmla="*/ 0 w 20888"/>
              <a:gd name="T3" fmla="*/ 183081 h 21600"/>
              <a:gd name="T4" fmla="*/ 1528763 w 20888"/>
              <a:gd name="T5" fmla="*/ 0 h 21600"/>
              <a:gd name="T6" fmla="*/ 0 60000 65536"/>
              <a:gd name="T7" fmla="*/ 0 60000 65536"/>
              <a:gd name="T8" fmla="*/ 0 60000 65536"/>
              <a:gd name="T9" fmla="*/ 0 w 20888"/>
              <a:gd name="T10" fmla="*/ 0 h 21600"/>
              <a:gd name="T11" fmla="*/ 20888 w 208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88" h="21600" fill="none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</a:path>
              <a:path w="20888" h="21600" stroke="0" extrusionOk="0">
                <a:moveTo>
                  <a:pt x="20888" y="21599"/>
                </a:moveTo>
                <a:cubicBezTo>
                  <a:pt x="11076" y="21599"/>
                  <a:pt x="2497" y="14987"/>
                  <a:pt x="-1" y="5499"/>
                </a:cubicBezTo>
                <a:lnTo>
                  <a:pt x="20888" y="0"/>
                </a:lnTo>
                <a:close/>
              </a:path>
            </a:pathLst>
          </a:custGeom>
          <a:noFill/>
          <a:ln w="12700" cap="rnd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1" name="Rectangle 34">
            <a:extLst>
              <a:ext uri="{FF2B5EF4-FFF2-40B4-BE49-F238E27FC236}">
                <a16:creationId xmlns:a16="http://schemas.microsoft.com/office/drawing/2014/main" xmlns="" id="{2AE73B0D-0636-468C-83BF-6B132EAF4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3575" y="3693320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wait()</a:t>
            </a:r>
          </a:p>
        </p:txBody>
      </p:sp>
      <p:sp>
        <p:nvSpPr>
          <p:cNvPr id="72" name="Rectangle 35">
            <a:extLst>
              <a:ext uri="{FF2B5EF4-FFF2-40B4-BE49-F238E27FC236}">
                <a16:creationId xmlns:a16="http://schemas.microsoft.com/office/drawing/2014/main" xmlns="" id="{5677CB6B-4038-4251-A876-A17FCB29E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0100" y="4431508"/>
            <a:ext cx="908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notify()</a:t>
            </a:r>
          </a:p>
        </p:txBody>
      </p:sp>
      <p:sp>
        <p:nvSpPr>
          <p:cNvPr id="73" name="Rectangle 36">
            <a:extLst>
              <a:ext uri="{FF2B5EF4-FFF2-40B4-BE49-F238E27FC236}">
                <a16:creationId xmlns:a16="http://schemas.microsoft.com/office/drawing/2014/main" xmlns="" id="{E4D0281D-F50E-4D0B-9999-DD7F538E59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1175" y="42267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4" name="Rectangle 37">
            <a:extLst>
              <a:ext uri="{FF2B5EF4-FFF2-40B4-BE49-F238E27FC236}">
                <a16:creationId xmlns:a16="http://schemas.microsoft.com/office/drawing/2014/main" xmlns="" id="{D7451C8A-845B-4B0E-9803-FE50CB68E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175" y="4074320"/>
            <a:ext cx="1058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return()</a:t>
            </a:r>
          </a:p>
        </p:txBody>
      </p:sp>
      <p:sp>
        <p:nvSpPr>
          <p:cNvPr id="75" name="Rectangle 38">
            <a:extLst>
              <a:ext uri="{FF2B5EF4-FFF2-40B4-BE49-F238E27FC236}">
                <a16:creationId xmlns:a16="http://schemas.microsoft.com/office/drawing/2014/main" xmlns="" id="{68B6697E-942E-456E-A580-5A6EB8C83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575" y="2169320"/>
            <a:ext cx="762000" cy="22860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yield()</a:t>
            </a:r>
            <a:endParaRPr kumimoji="0" lang="he-IL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Line 22">
            <a:extLst>
              <a:ext uri="{FF2B5EF4-FFF2-40B4-BE49-F238E27FC236}">
                <a16:creationId xmlns:a16="http://schemas.microsoft.com/office/drawing/2014/main" xmlns="" id="{50028123-5E80-4F39-A7AE-4C9E48D8937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9975" y="1712120"/>
            <a:ext cx="304800" cy="1066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lg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577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Example:</a:t>
            </a:r>
          </a:p>
          <a:p>
            <a:pPr marL="742950" marR="0" lvl="1" indent="-28575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PrintThread1.java</a:t>
            </a:r>
          </a:p>
        </p:txBody>
      </p:sp>
    </p:spTree>
    <p:extLst>
      <p:ext uri="{BB962C8B-B14F-4D97-AF65-F5344CB8AC3E}">
        <p14:creationId xmlns:p14="http://schemas.microsoft.com/office/powerpoint/2010/main" xmlns="" val="985356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is the mechanism used to determine how runnable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thread-scheduling mechanism is either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or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85622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Preemptive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Preemptive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thread scheduler preempts (pauses) a running thread to allow different threads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never interrupts a running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</a:t>
            </a: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scheduler relies on the running thread to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yield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control of the CPU so that other threads may execute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871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scheduler may cause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(runnable threads, ready to be executed, wait to be executed in the CPU a lot of time, maybe even forever)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Sometimes, starvation is also called </a:t>
            </a:r>
            <a:r>
              <a:rPr kumimoji="1" lang="en-US" altLang="en-US" sz="32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livelock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i="1" kern="0" dirty="0">
              <a:solidFill>
                <a:srgbClr val="000000"/>
              </a:solidFill>
              <a:latin typeface="Times New Roman" panose="02020603050405020304" pitchFamily="18" charset="0"/>
              <a:ea typeface="ＭＳ Ｐゴシック" panose="020B0600070205080204" pitchFamily="34" charset="-128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Starvation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can also happen when too many threads are competing for resources in the </a:t>
            </a:r>
            <a:r>
              <a:rPr kumimoji="1" lang="en-US" altLang="en-US" sz="3200" b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nonpreemptive</a:t>
            </a:r>
            <a:r>
              <a:rPr kumimoji="1" lang="en-US" altLang="en-US" sz="3200" b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case.</a:t>
            </a:r>
            <a:endParaRPr kumimoji="1" lang="en-US" altLang="en-US" sz="3200" b="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25951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Time-Sliced Scheduling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19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Time-sliced scheduling 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– the scheduler allocates a period of time that each thread can use the CPU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that amount of time has elapsed, the scheduler preempts the thread and switches to a different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Nontime</a:t>
            </a:r>
            <a:r>
              <a:rPr kumimoji="1" lang="en-US" altLang="en-US" sz="28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-sliced scheduler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– the scheduler does not use elapsed time to determine when to preempt a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it uses other criteria such as priority or I/O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 status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9802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</a:t>
            </a:fld>
            <a:r>
              <a:rPr lang="en-CA" dirty="0"/>
              <a:t> </a:t>
            </a:r>
          </a:p>
        </p:txBody>
      </p:sp>
      <p:sp>
        <p:nvSpPr>
          <p:cNvPr id="22" name="Rectangle 2">
            <a:extLst>
              <a:ext uri="{FF2B5EF4-FFF2-40B4-BE49-F238E27FC236}">
                <a16:creationId xmlns:a16="http://schemas.microsoft.com/office/drawing/2014/main" xmlns="" id="{CD07366F-36A1-4154-84C7-C1842072D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5535" y="133227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23" name="Rectangle 3">
            <a:extLst>
              <a:ext uri="{FF2B5EF4-FFF2-40B4-BE49-F238E27FC236}">
                <a16:creationId xmlns:a16="http://schemas.microsoft.com/office/drawing/2014/main" xmlns="" id="{4D99F517-31D3-418F-ACFE-1D103308F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0180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4" name="Line 4">
            <a:extLst>
              <a:ext uri="{FF2B5EF4-FFF2-40B4-BE49-F238E27FC236}">
                <a16:creationId xmlns:a16="http://schemas.microsoft.com/office/drawing/2014/main" xmlns="" id="{8C18B04B-981A-4471-B536-BEEA5CAE39F2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23228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5" name="Rectangle 5">
            <a:extLst>
              <a:ext uri="{FF2B5EF4-FFF2-40B4-BE49-F238E27FC236}">
                <a16:creationId xmlns:a16="http://schemas.microsoft.com/office/drawing/2014/main" xmlns="" id="{DE650A45-4CB0-46DB-99D4-3C5BE5C39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27038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6" name="Line 6">
            <a:extLst>
              <a:ext uri="{FF2B5EF4-FFF2-40B4-BE49-F238E27FC236}">
                <a16:creationId xmlns:a16="http://schemas.microsoft.com/office/drawing/2014/main" xmlns="" id="{6A72CF23-FD88-4E35-9517-C97C46941926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0086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Rectangle 7">
            <a:extLst>
              <a:ext uri="{FF2B5EF4-FFF2-40B4-BE49-F238E27FC236}">
                <a16:creationId xmlns:a16="http://schemas.microsoft.com/office/drawing/2014/main" xmlns="" id="{D0430F45-14BD-4196-8448-D845D66E0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40754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9">
            <a:extLst>
              <a:ext uri="{FF2B5EF4-FFF2-40B4-BE49-F238E27FC236}">
                <a16:creationId xmlns:a16="http://schemas.microsoft.com/office/drawing/2014/main" xmlns="" id="{200D8BA3-2C75-410E-AE5D-655D4B300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95135" y="338967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Line 10">
            <a:extLst>
              <a:ext uri="{FF2B5EF4-FFF2-40B4-BE49-F238E27FC236}">
                <a16:creationId xmlns:a16="http://schemas.microsoft.com/office/drawing/2014/main" xmlns="" id="{418B2948-9ACF-4FD2-86E6-D528669787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0935" y="369447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Oval 11">
            <a:extLst>
              <a:ext uri="{FF2B5EF4-FFF2-40B4-BE49-F238E27FC236}">
                <a16:creationId xmlns:a16="http://schemas.microsoft.com/office/drawing/2014/main" xmlns="" id="{38D21F06-8B03-4241-A08E-261C9B09B8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7935" y="148467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Line 13">
            <a:extLst>
              <a:ext uri="{FF2B5EF4-FFF2-40B4-BE49-F238E27FC236}">
                <a16:creationId xmlns:a16="http://schemas.microsoft.com/office/drawing/2014/main" xmlns="" id="{2C05F394-BE3B-46E1-BE3E-51BD1FF2AE2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28735" y="3161071"/>
            <a:ext cx="762000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14">
            <a:extLst>
              <a:ext uri="{FF2B5EF4-FFF2-40B4-BE49-F238E27FC236}">
                <a16:creationId xmlns:a16="http://schemas.microsoft.com/office/drawing/2014/main" xmlns="" id="{2AA01E53-2B4E-477C-BE1B-31596A88F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9335" y="3008671"/>
            <a:ext cx="13716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 Thread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AutoShape 15">
            <a:extLst>
              <a:ext uri="{FF2B5EF4-FFF2-40B4-BE49-F238E27FC236}">
                <a16:creationId xmlns:a16="http://schemas.microsoft.com/office/drawing/2014/main" xmlns="" id="{71209AE7-A9A0-48C3-BF2C-283A1EAA42E0}"/>
              </a:ext>
            </a:extLst>
          </p:cNvPr>
          <p:cNvSpPr>
            <a:spLocks/>
          </p:cNvSpPr>
          <p:nvPr/>
        </p:nvSpPr>
        <p:spPr bwMode="auto">
          <a:xfrm>
            <a:off x="2647335" y="156087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xmlns="" id="{631039A8-D7B9-490B-B028-E24CD4E1E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335" y="285627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1204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priority of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fixed-priority scheduling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Threads are scheduled according to their priority </a:t>
            </a:r>
            <a:r>
              <a:rPr kumimoji="1" lang="en-US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w.r.t.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other Runnable threads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064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Scheduling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highest priority runnable thread is always selected for execution above lower priority threads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multiple threads have equally high priorities, only one of those threads is guaranteed to be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Java threads are guaranteed to be preemptive-but not time sliced</a:t>
            </a:r>
          </a:p>
        </p:txBody>
      </p:sp>
    </p:spTree>
    <p:extLst>
      <p:ext uri="{BB962C8B-B14F-4D97-AF65-F5344CB8AC3E}">
        <p14:creationId xmlns:p14="http://schemas.microsoft.com/office/powerpoint/2010/main" xmlns="" val="20268075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Every thread has a priority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When a thread is created, it inherits the priority of the thread that created it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The priority values range from 1 to 10, in increasing priority</a:t>
            </a:r>
          </a:p>
        </p:txBody>
      </p:sp>
    </p:spTree>
    <p:extLst>
      <p:ext uri="{BB962C8B-B14F-4D97-AF65-F5344CB8AC3E}">
        <p14:creationId xmlns:p14="http://schemas.microsoft.com/office/powerpoint/2010/main" xmlns="" val="1829797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Priority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can be adjusted subsequently using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priority of a thread may be obtained using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getPriority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  <a:cs typeface="+mn-cs"/>
              </a:rPr>
              <a:t> Priority constants are defined: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MIN_PRIORITY=1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MAX_PRIORITY=10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" charset="0"/>
                <a:ea typeface="ＭＳ Ｐゴシック" panose="020B0600070205080204" pitchFamily="34" charset="-128"/>
              </a:rPr>
              <a:t>NORM_PRIORITY=5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9060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start()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Starts executing in the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method of the thread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This method can be called only once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Causes the currently executing thread object to temporarily pause and allow other threads to execute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Allow only threads of the same priority to run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m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/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sleep(int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m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,int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8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  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thread sleeps for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m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milliseconds, plus </a:t>
            </a:r>
            <a:r>
              <a:rPr kumimoji="1" lang="en-US" altLang="en-US" sz="24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n</a:t>
            </a: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nanoseconds</a:t>
            </a:r>
          </a:p>
        </p:txBody>
      </p:sp>
    </p:spTree>
    <p:extLst>
      <p:ext uri="{BB962C8B-B14F-4D97-AF65-F5344CB8AC3E}">
        <p14:creationId xmlns:p14="http://schemas.microsoft.com/office/powerpoint/2010/main" xmlns="" val="22967512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Daemon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are “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background” threads, that provide services to other threads, e.g., the garbage collection thread</a:t>
            </a: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not exit if non-Daemon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Java VM will exit if only Daemon threads are executing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Daemon threads will die when the Java VM exits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6683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Concurrency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An object in a program can be changed by more than one thread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Q: Is the order of changes that were </a:t>
            </a:r>
            <a:r>
              <a:rPr kumimoji="1" lang="en-US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performed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on the object important?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A: Sometimes yes, the last thread determine the values in the object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8377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race condition –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the outcome of a program is affected by the order in which the program's threads are allocated CPU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threads are simultaneously modifying a single object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Both threads “race” to store their value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63331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xmlns="" id="{76BD41DA-B24B-48D3-8AF4-8B9CBFC91C8E}"/>
              </a:ext>
            </a:extLst>
          </p:cNvPr>
          <p:cNvSpPr>
            <a:spLocks/>
          </p:cNvSpPr>
          <p:nvPr/>
        </p:nvSpPr>
        <p:spPr bwMode="auto">
          <a:xfrm>
            <a:off x="2819400" y="1492967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6">
            <a:extLst>
              <a:ext uri="{FF2B5EF4-FFF2-40B4-BE49-F238E27FC236}">
                <a16:creationId xmlns:a16="http://schemas.microsoft.com/office/drawing/2014/main" xmlns="" id="{0629290D-16E8-4300-90AF-ECD5AB366509}"/>
              </a:ext>
            </a:extLst>
          </p:cNvPr>
          <p:cNvSpPr>
            <a:spLocks/>
          </p:cNvSpPr>
          <p:nvPr/>
        </p:nvSpPr>
        <p:spPr bwMode="auto">
          <a:xfrm>
            <a:off x="8077200" y="1492967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67">
            <a:extLst>
              <a:ext uri="{FF2B5EF4-FFF2-40B4-BE49-F238E27FC236}">
                <a16:creationId xmlns:a16="http://schemas.microsoft.com/office/drawing/2014/main" xmlns="" id="{990B97F1-7908-4352-8DEC-76EBFB913E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388567"/>
            <a:ext cx="2590800" cy="533400"/>
          </a:xfrm>
          <a:prstGeom prst="rect">
            <a:avLst/>
          </a:prstGeom>
          <a:noFill/>
          <a:ln w="57150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66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8">
            <a:extLst>
              <a:ext uri="{FF2B5EF4-FFF2-40B4-BE49-F238E27FC236}">
                <a16:creationId xmlns:a16="http://schemas.microsoft.com/office/drawing/2014/main" xmlns="" id="{4E4CA70F-11AA-4785-871E-0F4F79A140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236167"/>
            <a:ext cx="2057400" cy="533400"/>
          </a:xfrm>
          <a:prstGeom prst="rect">
            <a:avLst/>
          </a:prstGeom>
          <a:noFill/>
          <a:ln w="5715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69">
            <a:extLst>
              <a:ext uri="{FF2B5EF4-FFF2-40B4-BE49-F238E27FC236}">
                <a16:creationId xmlns:a16="http://schemas.microsoft.com/office/drawing/2014/main" xmlns="" id="{917951FD-76D3-48CA-9848-CF53109BB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007567"/>
            <a:ext cx="3048000" cy="1143000"/>
          </a:xfrm>
          <a:prstGeom prst="rect">
            <a:avLst/>
          </a:prstGeom>
          <a:noFill/>
          <a:ln w="571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can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we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have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 </a:t>
            </a: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Times New Roman" panose="02020603050405020304" pitchFamily="18" charset="0"/>
              </a:rPr>
              <a:t>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CC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70">
            <a:extLst>
              <a:ext uri="{FF2B5EF4-FFF2-40B4-BE49-F238E27FC236}">
                <a16:creationId xmlns:a16="http://schemas.microsoft.com/office/drawing/2014/main" xmlns="" id="{BC018920-DBCE-43D0-98E9-DBA5EAA85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474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71">
            <a:extLst>
              <a:ext uri="{FF2B5EF4-FFF2-40B4-BE49-F238E27FC236}">
                <a16:creationId xmlns:a16="http://schemas.microsoft.com/office/drawing/2014/main" xmlns="" id="{B7C4A5F1-6C1B-4DAE-BB32-4E8DB4AFC8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321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72">
            <a:extLst>
              <a:ext uri="{FF2B5EF4-FFF2-40B4-BE49-F238E27FC236}">
                <a16:creationId xmlns:a16="http://schemas.microsoft.com/office/drawing/2014/main" xmlns="" id="{3748F16E-8F45-44D2-9184-B8672842BB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169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73">
            <a:extLst>
              <a:ext uri="{FF2B5EF4-FFF2-40B4-BE49-F238E27FC236}">
                <a16:creationId xmlns:a16="http://schemas.microsoft.com/office/drawing/2014/main" xmlns="" id="{9F70783E-5D09-480E-AF0F-AE71BEF3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0169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74">
            <a:extLst>
              <a:ext uri="{FF2B5EF4-FFF2-40B4-BE49-F238E27FC236}">
                <a16:creationId xmlns:a16="http://schemas.microsoft.com/office/drawing/2014/main" xmlns="" id="{E2090B18-304E-438A-9D39-560145B84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8645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75">
            <a:extLst>
              <a:ext uri="{FF2B5EF4-FFF2-40B4-BE49-F238E27FC236}">
                <a16:creationId xmlns:a16="http://schemas.microsoft.com/office/drawing/2014/main" xmlns="" id="{56C0AE5D-0773-4D65-825B-1593AABE7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7121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76">
            <a:extLst>
              <a:ext uri="{FF2B5EF4-FFF2-40B4-BE49-F238E27FC236}">
                <a16:creationId xmlns:a16="http://schemas.microsoft.com/office/drawing/2014/main" xmlns="" id="{4AC252CD-6BB9-423B-A70A-4E60E14615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559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77">
            <a:extLst>
              <a:ext uri="{FF2B5EF4-FFF2-40B4-BE49-F238E27FC236}">
                <a16:creationId xmlns:a16="http://schemas.microsoft.com/office/drawing/2014/main" xmlns="" id="{CC384DC1-B10C-4133-B170-6F0623A70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4073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78">
            <a:extLst>
              <a:ext uri="{FF2B5EF4-FFF2-40B4-BE49-F238E27FC236}">
                <a16:creationId xmlns:a16="http://schemas.microsoft.com/office/drawing/2014/main" xmlns="" id="{FD79A6A6-7107-4AF0-A558-0E8B164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549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79">
            <a:extLst>
              <a:ext uri="{FF2B5EF4-FFF2-40B4-BE49-F238E27FC236}">
                <a16:creationId xmlns:a16="http://schemas.microsoft.com/office/drawing/2014/main" xmlns="" id="{5B3F5AC7-1EA8-4E2A-B706-1C33FF3047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025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80">
            <a:extLst>
              <a:ext uri="{FF2B5EF4-FFF2-40B4-BE49-F238E27FC236}">
                <a16:creationId xmlns:a16="http://schemas.microsoft.com/office/drawing/2014/main" xmlns="" id="{3D6FD886-25FE-4908-880A-63B6FE7BA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950167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81">
            <a:extLst>
              <a:ext uri="{FF2B5EF4-FFF2-40B4-BE49-F238E27FC236}">
                <a16:creationId xmlns:a16="http://schemas.microsoft.com/office/drawing/2014/main" xmlns="" id="{0AC21E81-6E95-4E13-8453-832BE5BB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1797767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0056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Race Condition 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29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26" name="Freeform 3">
            <a:extLst>
              <a:ext uri="{FF2B5EF4-FFF2-40B4-BE49-F238E27FC236}">
                <a16:creationId xmlns:a16="http://schemas.microsoft.com/office/drawing/2014/main" xmlns="" id="{07CC441B-1C61-43A8-BF4F-0AA743865A40}"/>
              </a:ext>
            </a:extLst>
          </p:cNvPr>
          <p:cNvSpPr>
            <a:spLocks/>
          </p:cNvSpPr>
          <p:nvPr/>
        </p:nvSpPr>
        <p:spPr bwMode="auto">
          <a:xfrm>
            <a:off x="3048000" y="1582994"/>
            <a:ext cx="609600" cy="2819400"/>
          </a:xfrm>
          <a:custGeom>
            <a:avLst/>
            <a:gdLst>
              <a:gd name="T0" fmla="*/ 384 w 384"/>
              <a:gd name="T1" fmla="*/ 0 h 1776"/>
              <a:gd name="T2" fmla="*/ 0 w 384"/>
              <a:gd name="T3" fmla="*/ 480 h 1776"/>
              <a:gd name="T4" fmla="*/ 384 w 384"/>
              <a:gd name="T5" fmla="*/ 1056 h 1776"/>
              <a:gd name="T6" fmla="*/ 0 w 384"/>
              <a:gd name="T7" fmla="*/ 1776 h 1776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1776"/>
              <a:gd name="T14" fmla="*/ 384 w 384"/>
              <a:gd name="T15" fmla="*/ 1776 h 177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1776">
                <a:moveTo>
                  <a:pt x="384" y="0"/>
                </a:moveTo>
                <a:cubicBezTo>
                  <a:pt x="192" y="152"/>
                  <a:pt x="0" y="304"/>
                  <a:pt x="0" y="480"/>
                </a:cubicBezTo>
                <a:cubicBezTo>
                  <a:pt x="0" y="656"/>
                  <a:pt x="384" y="840"/>
                  <a:pt x="384" y="1056"/>
                </a:cubicBezTo>
                <a:cubicBezTo>
                  <a:pt x="384" y="1272"/>
                  <a:pt x="192" y="1524"/>
                  <a:pt x="0" y="1776"/>
                </a:cubicBezTo>
              </a:path>
            </a:pathLst>
          </a:custGeom>
          <a:noFill/>
          <a:ln w="9525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7" name="Freeform 4">
            <a:extLst>
              <a:ext uri="{FF2B5EF4-FFF2-40B4-BE49-F238E27FC236}">
                <a16:creationId xmlns:a16="http://schemas.microsoft.com/office/drawing/2014/main" xmlns="" id="{9EE72126-6287-47FE-9B0B-2ACCD9CD9514}"/>
              </a:ext>
            </a:extLst>
          </p:cNvPr>
          <p:cNvSpPr>
            <a:spLocks/>
          </p:cNvSpPr>
          <p:nvPr/>
        </p:nvSpPr>
        <p:spPr bwMode="auto">
          <a:xfrm>
            <a:off x="8305800" y="1582994"/>
            <a:ext cx="698500" cy="2667000"/>
          </a:xfrm>
          <a:custGeom>
            <a:avLst/>
            <a:gdLst>
              <a:gd name="T0" fmla="*/ 184 w 440"/>
              <a:gd name="T1" fmla="*/ 0 h 1680"/>
              <a:gd name="T2" fmla="*/ 40 w 440"/>
              <a:gd name="T3" fmla="*/ 336 h 1680"/>
              <a:gd name="T4" fmla="*/ 424 w 440"/>
              <a:gd name="T5" fmla="*/ 528 h 1680"/>
              <a:gd name="T6" fmla="*/ 136 w 440"/>
              <a:gd name="T7" fmla="*/ 912 h 1680"/>
              <a:gd name="T8" fmla="*/ 424 w 440"/>
              <a:gd name="T9" fmla="*/ 1296 h 1680"/>
              <a:gd name="T10" fmla="*/ 184 w 440"/>
              <a:gd name="T11" fmla="*/ 1680 h 168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40"/>
              <a:gd name="T19" fmla="*/ 0 h 1680"/>
              <a:gd name="T20" fmla="*/ 440 w 440"/>
              <a:gd name="T21" fmla="*/ 1680 h 168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440" h="1680">
                <a:moveTo>
                  <a:pt x="184" y="0"/>
                </a:moveTo>
                <a:cubicBezTo>
                  <a:pt x="92" y="124"/>
                  <a:pt x="0" y="248"/>
                  <a:pt x="40" y="336"/>
                </a:cubicBezTo>
                <a:cubicBezTo>
                  <a:pt x="80" y="424"/>
                  <a:pt x="408" y="432"/>
                  <a:pt x="424" y="528"/>
                </a:cubicBezTo>
                <a:cubicBezTo>
                  <a:pt x="440" y="624"/>
                  <a:pt x="136" y="784"/>
                  <a:pt x="136" y="912"/>
                </a:cubicBezTo>
                <a:cubicBezTo>
                  <a:pt x="136" y="1040"/>
                  <a:pt x="416" y="1168"/>
                  <a:pt x="424" y="1296"/>
                </a:cubicBezTo>
                <a:cubicBezTo>
                  <a:pt x="432" y="1424"/>
                  <a:pt x="308" y="1552"/>
                  <a:pt x="184" y="1680"/>
                </a:cubicBezTo>
              </a:path>
            </a:pathLst>
          </a:cu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xmlns="" id="{54DAF48E-11E0-4FBE-99FE-4ABAFC43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478594"/>
            <a:ext cx="2590800" cy="533400"/>
          </a:xfrm>
          <a:prstGeom prst="rect">
            <a:avLst/>
          </a:prstGeom>
          <a:solidFill>
            <a:srgbClr val="FF6600"/>
          </a:solidFill>
          <a:ln w="952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green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xmlns="" id="{024B92B4-0E0C-4D7E-AF0D-D7874AFC0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4326194"/>
            <a:ext cx="2057400" cy="53340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Put red pieces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0" name="Rectangle 7">
            <a:extLst>
              <a:ext uri="{FF2B5EF4-FFF2-40B4-BE49-F238E27FC236}">
                <a16:creationId xmlns:a16="http://schemas.microsoft.com/office/drawing/2014/main" xmlns="" id="{A9178F2A-E967-4A54-B457-BF12B8540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97594"/>
            <a:ext cx="3048000" cy="114300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6600"/>
              </a:gs>
            </a:gsLst>
            <a:lin ang="18900000" scaled="1"/>
          </a:gra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How can we have</a:t>
            </a:r>
          </a:p>
          <a:p>
            <a:pPr marL="0" marR="0" lvl="0" indent="0" algn="ct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</a:rPr>
              <a:t>alternating colors?</a:t>
            </a:r>
            <a:endParaRPr kumimoji="0" lang="he-IL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xmlns="" id="{9E638026-A07D-4978-9821-35C637D1E8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564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xmlns="" id="{1679A715-7EBD-4320-A063-726C3BAEC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411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3" name="Rectangle 10">
            <a:extLst>
              <a:ext uri="{FF2B5EF4-FFF2-40B4-BE49-F238E27FC236}">
                <a16:creationId xmlns:a16="http://schemas.microsoft.com/office/drawing/2014/main" xmlns="" id="{6FECF448-CE65-4831-86E6-08FAC014E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593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4" name="Rectangle 11">
            <a:extLst>
              <a:ext uri="{FF2B5EF4-FFF2-40B4-BE49-F238E27FC236}">
                <a16:creationId xmlns:a16="http://schemas.microsoft.com/office/drawing/2014/main" xmlns="" id="{5D5EC5A7-624E-4576-8291-F1A78C96A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1069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5" name="Rectangle 12">
            <a:extLst>
              <a:ext uri="{FF2B5EF4-FFF2-40B4-BE49-F238E27FC236}">
                <a16:creationId xmlns:a16="http://schemas.microsoft.com/office/drawing/2014/main" xmlns="" id="{4F7F2DE9-E1C1-4DCD-8425-55A4F4F1F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9545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6" name="Rectangle 13">
            <a:extLst>
              <a:ext uri="{FF2B5EF4-FFF2-40B4-BE49-F238E27FC236}">
                <a16:creationId xmlns:a16="http://schemas.microsoft.com/office/drawing/2014/main" xmlns="" id="{693A9841-E60C-4D6A-AED3-BF29CFC57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8021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7" name="Rectangle 14">
            <a:extLst>
              <a:ext uri="{FF2B5EF4-FFF2-40B4-BE49-F238E27FC236}">
                <a16:creationId xmlns:a16="http://schemas.microsoft.com/office/drawing/2014/main" xmlns="" id="{EAA7AABD-A79D-4DD1-8444-DF610A1B46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497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xmlns="" id="{69171C04-6604-4F12-B9C9-D43CB3E73F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4973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39" name="Rectangle 16">
            <a:extLst>
              <a:ext uri="{FF2B5EF4-FFF2-40B4-BE49-F238E27FC236}">
                <a16:creationId xmlns:a16="http://schemas.microsoft.com/office/drawing/2014/main" xmlns="" id="{14EADBC0-9663-4D0E-95C4-32B1DCBF8E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3449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0" name="Rectangle 17">
            <a:extLst>
              <a:ext uri="{FF2B5EF4-FFF2-40B4-BE49-F238E27FC236}">
                <a16:creationId xmlns:a16="http://schemas.microsoft.com/office/drawing/2014/main" xmlns="" id="{F1F546EF-5D03-4E94-9708-2A9C5298E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925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1" name="Rectangle 18">
            <a:extLst>
              <a:ext uri="{FF2B5EF4-FFF2-40B4-BE49-F238E27FC236}">
                <a16:creationId xmlns:a16="http://schemas.microsoft.com/office/drawing/2014/main" xmlns="" id="{24C03856-E0A9-4A99-982F-463F9831B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040194"/>
            <a:ext cx="1828800" cy="152400"/>
          </a:xfrm>
          <a:prstGeom prst="rect">
            <a:avLst/>
          </a:prstGeom>
          <a:solidFill>
            <a:srgbClr val="99FF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FF66"/>
            </a:extrusionClr>
            <a:contourClr>
              <a:srgbClr val="99FF66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42" name="Rectangle 19">
            <a:extLst>
              <a:ext uri="{FF2B5EF4-FFF2-40B4-BE49-F238E27FC236}">
                <a16:creationId xmlns:a16="http://schemas.microsoft.com/office/drawing/2014/main" xmlns="" id="{C00607A7-A524-490E-9B9B-8A3958060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87794"/>
            <a:ext cx="1828800" cy="152400"/>
          </a:xfrm>
          <a:prstGeom prst="rect">
            <a:avLst/>
          </a:prstGeom>
          <a:solidFill>
            <a:srgbClr val="FF0000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  <a:contourClr>
              <a:srgbClr val="FF0000"/>
            </a:contourClr>
          </a:sp3d>
        </p:spPr>
        <p:txBody>
          <a:bodyPr wrap="none" anchor="ctr">
            <a:flatTx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539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874" y="1168401"/>
            <a:ext cx="10515600" cy="5114412"/>
          </a:xfrm>
        </p:spPr>
        <p:txBody>
          <a:bodyPr>
            <a:norm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87000"/>
              </a:lnSpc>
              <a:spcBef>
                <a:spcPct val="3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2030E"/>
                </a:solidFill>
                <a:effectLst/>
                <a:uLnTx/>
                <a:uFillTx/>
                <a:latin typeface="Optimum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</a:t>
            </a:fld>
            <a:r>
              <a:rPr lang="en-CA" dirty="0"/>
              <a:t> </a:t>
            </a:r>
          </a:p>
        </p:txBody>
      </p:sp>
      <p:sp>
        <p:nvSpPr>
          <p:cNvPr id="77" name="Rectangle 1026">
            <a:extLst>
              <a:ext uri="{FF2B5EF4-FFF2-40B4-BE49-F238E27FC236}">
                <a16:creationId xmlns:a16="http://schemas.microsoft.com/office/drawing/2014/main" xmlns="" id="{580E62C2-92FA-48D2-B069-2166B8435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7726" y="1168401"/>
            <a:ext cx="5486400" cy="35052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  <a:effectLst>
            <a:outerShdw blurRad="63500" dist="107763" dir="13500000" algn="ctr" rotWithShape="0">
              <a:srgbClr val="000000">
                <a:alpha val="74998"/>
              </a:srgbClr>
            </a:outerShdw>
          </a:effec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charset="0"/>
              <a:ea typeface="Times New Roman (Hebrew)" charset="0"/>
            </a:endParaRPr>
          </a:p>
        </p:txBody>
      </p:sp>
      <p:sp>
        <p:nvSpPr>
          <p:cNvPr id="78" name="Rectangle 1027">
            <a:extLst>
              <a:ext uri="{FF2B5EF4-FFF2-40B4-BE49-F238E27FC236}">
                <a16:creationId xmlns:a16="http://schemas.microsoft.com/office/drawing/2014/main" xmlns="" id="{203FF1B4-44E0-4FDE-B14B-86BAF7169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18542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79" name="Line 1028">
            <a:extLst>
              <a:ext uri="{FF2B5EF4-FFF2-40B4-BE49-F238E27FC236}">
                <a16:creationId xmlns:a16="http://schemas.microsoft.com/office/drawing/2014/main" xmlns="" id="{9CE57DD1-AE02-4AEC-87E0-B239D3BD8B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1590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0" name="Rectangle 1029">
            <a:extLst>
              <a:ext uri="{FF2B5EF4-FFF2-40B4-BE49-F238E27FC236}">
                <a16:creationId xmlns:a16="http://schemas.microsoft.com/office/drawing/2014/main" xmlns="" id="{95E57FFB-1E48-434A-AB37-3B2B96B11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2540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1" name="Line 1030">
            <a:extLst>
              <a:ext uri="{FF2B5EF4-FFF2-40B4-BE49-F238E27FC236}">
                <a16:creationId xmlns:a16="http://schemas.microsoft.com/office/drawing/2014/main" xmlns="" id="{893F6E86-B870-475E-BC72-27D90DB819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2844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2" name="Rectangle 1031">
            <a:extLst>
              <a:ext uri="{FF2B5EF4-FFF2-40B4-BE49-F238E27FC236}">
                <a16:creationId xmlns:a16="http://schemas.microsoft.com/office/drawing/2014/main" xmlns="" id="{6F8AC830-814B-476F-8796-6D840160B1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911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3" name="Rectangle 1032">
            <a:extLst>
              <a:ext uri="{FF2B5EF4-FFF2-40B4-BE49-F238E27FC236}">
                <a16:creationId xmlns:a16="http://schemas.microsoft.com/office/drawing/2014/main" xmlns="" id="{9515830F-BB99-4498-AE87-7A7BDDE52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326" y="3225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4" name="Line 1033">
            <a:extLst>
              <a:ext uri="{FF2B5EF4-FFF2-40B4-BE49-F238E27FC236}">
                <a16:creationId xmlns:a16="http://schemas.microsoft.com/office/drawing/2014/main" xmlns="" id="{3BAE1536-FC29-4BB8-8925-705BE0D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3126" y="3530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5" name="Oval 1034">
            <a:extLst>
              <a:ext uri="{FF2B5EF4-FFF2-40B4-BE49-F238E27FC236}">
                <a16:creationId xmlns:a16="http://schemas.microsoft.com/office/drawing/2014/main" xmlns="" id="{CE524EA2-D949-4CCD-8B91-B0E88022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501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6" name="AutoShape 1037">
            <a:extLst>
              <a:ext uri="{FF2B5EF4-FFF2-40B4-BE49-F238E27FC236}">
                <a16:creationId xmlns:a16="http://schemas.microsoft.com/office/drawing/2014/main" xmlns="" id="{AAC59A33-2A4D-488D-BE53-2DBF9F0C0B8F}"/>
              </a:ext>
            </a:extLst>
          </p:cNvPr>
          <p:cNvSpPr>
            <a:spLocks/>
          </p:cNvSpPr>
          <p:nvPr/>
        </p:nvSpPr>
        <p:spPr bwMode="auto">
          <a:xfrm>
            <a:off x="2559526" y="1397001"/>
            <a:ext cx="685800" cy="3200400"/>
          </a:xfrm>
          <a:prstGeom prst="leftBrace">
            <a:avLst>
              <a:gd name="adj1" fmla="val 38889"/>
              <a:gd name="adj2" fmla="val 50000"/>
            </a:avLst>
          </a:prstGeom>
          <a:noFill/>
          <a:ln w="381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7" name="Rectangle 1038">
            <a:extLst>
              <a:ext uri="{FF2B5EF4-FFF2-40B4-BE49-F238E27FC236}">
                <a16:creationId xmlns:a16="http://schemas.microsoft.com/office/drawing/2014/main" xmlns="" id="{18E63CC7-091B-4582-B47A-76390C007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526" y="2692401"/>
            <a:ext cx="1295400" cy="762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A</a:t>
            </a: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 Program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8" name="Rectangle 1040">
            <a:extLst>
              <a:ext uri="{FF2B5EF4-FFF2-40B4-BE49-F238E27FC236}">
                <a16:creationId xmlns:a16="http://schemas.microsoft.com/office/drawing/2014/main" xmlns="" id="{76E9A322-F9CE-41D4-9C16-1F0AE768C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17780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89" name="Line 1041">
            <a:extLst>
              <a:ext uri="{FF2B5EF4-FFF2-40B4-BE49-F238E27FC236}">
                <a16:creationId xmlns:a16="http://schemas.microsoft.com/office/drawing/2014/main" xmlns="" id="{09E064C3-3B4F-4173-A796-F06A51412A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0828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0" name="Rectangle 1042">
            <a:extLst>
              <a:ext uri="{FF2B5EF4-FFF2-40B4-BE49-F238E27FC236}">
                <a16:creationId xmlns:a16="http://schemas.microsoft.com/office/drawing/2014/main" xmlns="" id="{3B402A7D-34C0-4C6E-9A3C-55FE31438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24638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1" name="Line 1043">
            <a:extLst>
              <a:ext uri="{FF2B5EF4-FFF2-40B4-BE49-F238E27FC236}">
                <a16:creationId xmlns:a16="http://schemas.microsoft.com/office/drawing/2014/main" xmlns="" id="{E941175B-6A30-4CC0-A2EB-E16A6F7C5E33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27686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2" name="Rectangle 1044">
            <a:extLst>
              <a:ext uri="{FF2B5EF4-FFF2-40B4-BE49-F238E27FC236}">
                <a16:creationId xmlns:a16="http://schemas.microsoft.com/office/drawing/2014/main" xmlns="" id="{89EBA241-0E7A-4722-A17B-C58214519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8354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3" name="Rectangle 1045">
            <a:extLst>
              <a:ext uri="{FF2B5EF4-FFF2-40B4-BE49-F238E27FC236}">
                <a16:creationId xmlns:a16="http://schemas.microsoft.com/office/drawing/2014/main" xmlns="" id="{7FAAF617-E6D9-42EB-977B-FB6FB11D5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726" y="3149601"/>
            <a:ext cx="1447800" cy="228600"/>
          </a:xfrm>
          <a:prstGeom prst="rect">
            <a:avLst/>
          </a:prstGeom>
          <a:solidFill>
            <a:srgbClr val="996633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4" name="Line 1046">
            <a:extLst>
              <a:ext uri="{FF2B5EF4-FFF2-40B4-BE49-F238E27FC236}">
                <a16:creationId xmlns:a16="http://schemas.microsoft.com/office/drawing/2014/main" xmlns="" id="{5EDAEFC8-7907-4C76-9164-BA8C808D7B7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2526" y="3454401"/>
            <a:ext cx="0" cy="38100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5" name="Oval 1047">
            <a:extLst>
              <a:ext uri="{FF2B5EF4-FFF2-40B4-BE49-F238E27FC236}">
                <a16:creationId xmlns:a16="http://schemas.microsoft.com/office/drawing/2014/main" xmlns="" id="{B67DB3EB-9265-4765-97FD-98834886A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9526" y="1320801"/>
            <a:ext cx="2362200" cy="3276600"/>
          </a:xfrm>
          <a:prstGeom prst="ellips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6" name="Line 1048">
            <a:extLst>
              <a:ext uri="{FF2B5EF4-FFF2-40B4-BE49-F238E27FC236}">
                <a16:creationId xmlns:a16="http://schemas.microsoft.com/office/drawing/2014/main" xmlns="" id="{7F1BEEE2-1390-433A-9C2D-56F0879A7A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921726" y="4673601"/>
            <a:ext cx="5334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7" name="Rectangle 1049">
            <a:extLst>
              <a:ext uri="{FF2B5EF4-FFF2-40B4-BE49-F238E27FC236}">
                <a16:creationId xmlns:a16="http://schemas.microsoft.com/office/drawing/2014/main" xmlns="" id="{468709A8-9C9D-4DE3-8B7C-3421AB983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726" y="5664201"/>
            <a:ext cx="1828800" cy="3810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rPr>
              <a:t>Two Threads</a:t>
            </a:r>
            <a:endParaRPr kumimoji="0" lang="he-IL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98" name="Line 1051">
            <a:extLst>
              <a:ext uri="{FF2B5EF4-FFF2-40B4-BE49-F238E27FC236}">
                <a16:creationId xmlns:a16="http://schemas.microsoft.com/office/drawing/2014/main" xmlns="" id="{78F469E6-47B4-4019-B01A-3FBDF4A0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79126" y="4673601"/>
            <a:ext cx="457200" cy="9906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76919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object has a “monitor” that is a token used to determine which application thread has control of a particular object instance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execution of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synchronized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(or block), access to the object monitor must be gained before the execution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Access to the object monitor is queued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9192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Entering a monitor is also referred to as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locking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monitor, or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acquiring ownership of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If a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tries to acquire ownership of a monitor and a different thread has already entered the monitor, the current thread (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) must wait until the other thread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leaves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 the monitor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387279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synchronized methods define </a:t>
            </a:r>
            <a:r>
              <a:rPr kumimoji="1" lang="en-US" altLang="en-US" sz="3200" b="0" i="1" u="none" strike="noStrike" kern="0" cap="none" spc="0" normalizeH="0" baseline="0" noProof="0" dirty="0">
                <a:ln>
                  <a:noFill/>
                </a:ln>
                <a:solidFill>
                  <a:srgbClr val="996633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critical sections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critical sections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18068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9487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balance;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Deposit a given amount of money to the account.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deposit(float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+=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Withdraw a given amount of money from the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withdraw(float amount)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balance -=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5845758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Critical Section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07508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32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077C21DD-28EB-4AB1-BBD6-BE4FE1B37C9A}"/>
              </a:ext>
            </a:extLst>
          </p:cNvPr>
          <p:cNvGrpSpPr/>
          <p:nvPr/>
        </p:nvGrpSpPr>
        <p:grpSpPr>
          <a:xfrm>
            <a:off x="2116394" y="1066800"/>
            <a:ext cx="6858000" cy="4724400"/>
            <a:chOff x="533400" y="685800"/>
            <a:chExt cx="6858000" cy="4724400"/>
          </a:xfrm>
        </p:grpSpPr>
        <p:sp>
          <p:nvSpPr>
            <p:cNvPr id="33" name="AutoShape 2">
              <a:extLst>
                <a:ext uri="{FF2B5EF4-FFF2-40B4-BE49-F238E27FC236}">
                  <a16:creationId xmlns:a16="http://schemas.microsoft.com/office/drawing/2014/main" xmlns="" id="{D0162C95-4EE9-4347-BC2F-D6D5FC7D9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4" name="Oval 3">
              <a:extLst>
                <a:ext uri="{FF2B5EF4-FFF2-40B4-BE49-F238E27FC236}">
                  <a16:creationId xmlns:a16="http://schemas.microsoft.com/office/drawing/2014/main" xmlns="" id="{C4A6FC46-7B7E-41B4-A01D-2242D5549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xmlns="" id="{14855129-E813-4FC7-92DB-3D23A9B3E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9200" y="2362200"/>
              <a:ext cx="2362200" cy="23622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6" name="Line 6">
              <a:extLst>
                <a:ext uri="{FF2B5EF4-FFF2-40B4-BE49-F238E27FC236}">
                  <a16:creationId xmlns:a16="http://schemas.microsoft.com/office/drawing/2014/main" xmlns="" id="{4975B322-AC8B-471B-A3DF-7C4A6B5ECB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600" y="2743200"/>
              <a:ext cx="3810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7">
              <a:extLst>
                <a:ext uri="{FF2B5EF4-FFF2-40B4-BE49-F238E27FC236}">
                  <a16:creationId xmlns:a16="http://schemas.microsoft.com/office/drawing/2014/main" xmlns="" id="{765D6B92-C96B-4CAB-8448-3D5A532610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000" y="2133600"/>
              <a:ext cx="14192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8" name="Freeform 8">
              <a:extLst>
                <a:ext uri="{FF2B5EF4-FFF2-40B4-BE49-F238E27FC236}">
                  <a16:creationId xmlns:a16="http://schemas.microsoft.com/office/drawing/2014/main" xmlns="" id="{12261EF6-101B-428E-9FFF-A050325882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05000" y="1066800"/>
              <a:ext cx="2286000" cy="1752600"/>
            </a:xfrm>
            <a:custGeom>
              <a:avLst/>
              <a:gdLst>
                <a:gd name="T0" fmla="*/ 0 w 1392"/>
                <a:gd name="T1" fmla="*/ 0 h 1072"/>
                <a:gd name="T2" fmla="*/ 144 w 1392"/>
                <a:gd name="T3" fmla="*/ 576 h 1072"/>
                <a:gd name="T4" fmla="*/ 768 w 1392"/>
                <a:gd name="T5" fmla="*/ 624 h 1072"/>
                <a:gd name="T6" fmla="*/ 960 w 1392"/>
                <a:gd name="T7" fmla="*/ 1008 h 1072"/>
                <a:gd name="T8" fmla="*/ 1392 w 1392"/>
                <a:gd name="T9" fmla="*/ 1008 h 10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92"/>
                <a:gd name="T16" fmla="*/ 0 h 1072"/>
                <a:gd name="T17" fmla="*/ 1392 w 1392"/>
                <a:gd name="T18" fmla="*/ 1072 h 107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92" h="1072">
                  <a:moveTo>
                    <a:pt x="0" y="0"/>
                  </a:moveTo>
                  <a:cubicBezTo>
                    <a:pt x="8" y="236"/>
                    <a:pt x="16" y="472"/>
                    <a:pt x="144" y="576"/>
                  </a:cubicBezTo>
                  <a:cubicBezTo>
                    <a:pt x="272" y="680"/>
                    <a:pt x="632" y="552"/>
                    <a:pt x="768" y="624"/>
                  </a:cubicBezTo>
                  <a:cubicBezTo>
                    <a:pt x="904" y="696"/>
                    <a:pt x="856" y="944"/>
                    <a:pt x="960" y="1008"/>
                  </a:cubicBezTo>
                  <a:cubicBezTo>
                    <a:pt x="1064" y="1072"/>
                    <a:pt x="1228" y="1040"/>
                    <a:pt x="1392" y="100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9">
              <a:extLst>
                <a:ext uri="{FF2B5EF4-FFF2-40B4-BE49-F238E27FC236}">
                  <a16:creationId xmlns:a16="http://schemas.microsoft.com/office/drawing/2014/main" xmlns="" id="{DACC81F6-68E4-41E2-9284-0871B2D28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76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xmlns="" id="{DA17A7C5-D705-4607-9601-28EF7D6E6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7432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xmlns="" id="{57F1208A-0291-4668-9C3F-A234D7A855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71600" y="990600"/>
              <a:ext cx="2667000" cy="2209800"/>
            </a:xfrm>
            <a:custGeom>
              <a:avLst/>
              <a:gdLst>
                <a:gd name="T0" fmla="*/ 0 w 1680"/>
                <a:gd name="T1" fmla="*/ 0 h 1424"/>
                <a:gd name="T2" fmla="*/ 144 w 1680"/>
                <a:gd name="T3" fmla="*/ 384 h 1424"/>
                <a:gd name="T4" fmla="*/ 48 w 1680"/>
                <a:gd name="T5" fmla="*/ 672 h 1424"/>
                <a:gd name="T6" fmla="*/ 336 w 1680"/>
                <a:gd name="T7" fmla="*/ 960 h 1424"/>
                <a:gd name="T8" fmla="*/ 864 w 1680"/>
                <a:gd name="T9" fmla="*/ 960 h 1424"/>
                <a:gd name="T10" fmla="*/ 1104 w 1680"/>
                <a:gd name="T11" fmla="*/ 1392 h 1424"/>
                <a:gd name="T12" fmla="*/ 1680 w 1680"/>
                <a:gd name="T13" fmla="*/ 1152 h 14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80"/>
                <a:gd name="T22" fmla="*/ 0 h 1424"/>
                <a:gd name="T23" fmla="*/ 1680 w 1680"/>
                <a:gd name="T24" fmla="*/ 1424 h 14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80" h="1424">
                  <a:moveTo>
                    <a:pt x="0" y="0"/>
                  </a:moveTo>
                  <a:cubicBezTo>
                    <a:pt x="68" y="136"/>
                    <a:pt x="136" y="272"/>
                    <a:pt x="144" y="384"/>
                  </a:cubicBezTo>
                  <a:cubicBezTo>
                    <a:pt x="152" y="496"/>
                    <a:pt x="16" y="576"/>
                    <a:pt x="48" y="672"/>
                  </a:cubicBezTo>
                  <a:cubicBezTo>
                    <a:pt x="80" y="768"/>
                    <a:pt x="200" y="912"/>
                    <a:pt x="336" y="960"/>
                  </a:cubicBezTo>
                  <a:cubicBezTo>
                    <a:pt x="472" y="1008"/>
                    <a:pt x="736" y="888"/>
                    <a:pt x="864" y="960"/>
                  </a:cubicBezTo>
                  <a:cubicBezTo>
                    <a:pt x="992" y="1032"/>
                    <a:pt x="968" y="1360"/>
                    <a:pt x="1104" y="1392"/>
                  </a:cubicBezTo>
                  <a:cubicBezTo>
                    <a:pt x="1240" y="1424"/>
                    <a:pt x="1460" y="1288"/>
                    <a:pt x="1680" y="1152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2" name="Freeform 12">
              <a:extLst>
                <a:ext uri="{FF2B5EF4-FFF2-40B4-BE49-F238E27FC236}">
                  <a16:creationId xmlns:a16="http://schemas.microsoft.com/office/drawing/2014/main" xmlns="" id="{0A76049F-B60E-4954-91D7-1076DCD19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5800" y="2819400"/>
              <a:ext cx="838200" cy="152400"/>
            </a:xfrm>
            <a:custGeom>
              <a:avLst/>
              <a:gdLst>
                <a:gd name="T0" fmla="*/ 0 w 480"/>
                <a:gd name="T1" fmla="*/ 16 h 168"/>
                <a:gd name="T2" fmla="*/ 192 w 480"/>
                <a:gd name="T3" fmla="*/ 16 h 168"/>
                <a:gd name="T4" fmla="*/ 240 w 480"/>
                <a:gd name="T5" fmla="*/ 112 h 168"/>
                <a:gd name="T6" fmla="*/ 288 w 480"/>
                <a:gd name="T7" fmla="*/ 160 h 168"/>
                <a:gd name="T8" fmla="*/ 480 w 480"/>
                <a:gd name="T9" fmla="*/ 160 h 1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80"/>
                <a:gd name="T16" fmla="*/ 0 h 168"/>
                <a:gd name="T17" fmla="*/ 480 w 480"/>
                <a:gd name="T18" fmla="*/ 168 h 1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80" h="168">
                  <a:moveTo>
                    <a:pt x="0" y="16"/>
                  </a:moveTo>
                  <a:cubicBezTo>
                    <a:pt x="76" y="8"/>
                    <a:pt x="152" y="0"/>
                    <a:pt x="192" y="16"/>
                  </a:cubicBezTo>
                  <a:cubicBezTo>
                    <a:pt x="232" y="32"/>
                    <a:pt x="224" y="88"/>
                    <a:pt x="240" y="112"/>
                  </a:cubicBezTo>
                  <a:cubicBezTo>
                    <a:pt x="256" y="136"/>
                    <a:pt x="248" y="152"/>
                    <a:pt x="288" y="160"/>
                  </a:cubicBezTo>
                  <a:cubicBezTo>
                    <a:pt x="328" y="168"/>
                    <a:pt x="404" y="164"/>
                    <a:pt x="480" y="160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13">
              <a:extLst>
                <a:ext uri="{FF2B5EF4-FFF2-40B4-BE49-F238E27FC236}">
                  <a16:creationId xmlns:a16="http://schemas.microsoft.com/office/drawing/2014/main" xmlns="" id="{81BA9040-33DF-4608-AAC8-369E6EBDAD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14">
              <a:extLst>
                <a:ext uri="{FF2B5EF4-FFF2-40B4-BE49-F238E27FC236}">
                  <a16:creationId xmlns:a16="http://schemas.microsoft.com/office/drawing/2014/main" xmlns="" id="{96123D06-0EE1-4919-B92B-20536B04E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685800"/>
              <a:ext cx="4587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t3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5" name="Freeform 15">
              <a:extLst>
                <a:ext uri="{FF2B5EF4-FFF2-40B4-BE49-F238E27FC236}">
                  <a16:creationId xmlns:a16="http://schemas.microsoft.com/office/drawing/2014/main" xmlns="" id="{FCF40145-C6D7-4023-A732-16EB9EE0E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000" y="914400"/>
              <a:ext cx="3124200" cy="2209800"/>
            </a:xfrm>
            <a:custGeom>
              <a:avLst/>
              <a:gdLst>
                <a:gd name="T0" fmla="*/ 0 w 1872"/>
                <a:gd name="T1" fmla="*/ 0 h 1408"/>
                <a:gd name="T2" fmla="*/ 192 w 1872"/>
                <a:gd name="T3" fmla="*/ 384 h 1408"/>
                <a:gd name="T4" fmla="*/ 96 w 1872"/>
                <a:gd name="T5" fmla="*/ 912 h 1408"/>
                <a:gd name="T6" fmla="*/ 720 w 1872"/>
                <a:gd name="T7" fmla="*/ 864 h 1408"/>
                <a:gd name="T8" fmla="*/ 1008 w 1872"/>
                <a:gd name="T9" fmla="*/ 1344 h 1408"/>
                <a:gd name="T10" fmla="*/ 1872 w 1872"/>
                <a:gd name="T11" fmla="*/ 1248 h 140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872"/>
                <a:gd name="T19" fmla="*/ 0 h 1408"/>
                <a:gd name="T20" fmla="*/ 1872 w 1872"/>
                <a:gd name="T21" fmla="*/ 1408 h 140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872" h="1408">
                  <a:moveTo>
                    <a:pt x="0" y="0"/>
                  </a:moveTo>
                  <a:cubicBezTo>
                    <a:pt x="88" y="116"/>
                    <a:pt x="176" y="232"/>
                    <a:pt x="192" y="384"/>
                  </a:cubicBezTo>
                  <a:cubicBezTo>
                    <a:pt x="208" y="536"/>
                    <a:pt x="8" y="832"/>
                    <a:pt x="96" y="912"/>
                  </a:cubicBezTo>
                  <a:cubicBezTo>
                    <a:pt x="184" y="992"/>
                    <a:pt x="568" y="792"/>
                    <a:pt x="720" y="864"/>
                  </a:cubicBezTo>
                  <a:cubicBezTo>
                    <a:pt x="872" y="936"/>
                    <a:pt x="816" y="1280"/>
                    <a:pt x="1008" y="1344"/>
                  </a:cubicBezTo>
                  <a:cubicBezTo>
                    <a:pt x="1200" y="1408"/>
                    <a:pt x="1536" y="1328"/>
                    <a:pt x="1872" y="124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6" name="Freeform 16">
              <a:extLst>
                <a:ext uri="{FF2B5EF4-FFF2-40B4-BE49-F238E27FC236}">
                  <a16:creationId xmlns:a16="http://schemas.microsoft.com/office/drawing/2014/main" xmlns="" id="{97763DE1-8D1A-4BBA-BBE3-8711C4C5E289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2000" y="2806700"/>
              <a:ext cx="762000" cy="165100"/>
            </a:xfrm>
            <a:custGeom>
              <a:avLst/>
              <a:gdLst>
                <a:gd name="T0" fmla="*/ 0 w 480"/>
                <a:gd name="T1" fmla="*/ 56 h 104"/>
                <a:gd name="T2" fmla="*/ 240 w 480"/>
                <a:gd name="T3" fmla="*/ 8 h 104"/>
                <a:gd name="T4" fmla="*/ 480 w 480"/>
                <a:gd name="T5" fmla="*/ 104 h 104"/>
                <a:gd name="T6" fmla="*/ 0 60000 65536"/>
                <a:gd name="T7" fmla="*/ 0 60000 65536"/>
                <a:gd name="T8" fmla="*/ 0 60000 65536"/>
                <a:gd name="T9" fmla="*/ 0 w 480"/>
                <a:gd name="T10" fmla="*/ 0 h 104"/>
                <a:gd name="T11" fmla="*/ 480 w 480"/>
                <a:gd name="T12" fmla="*/ 104 h 10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04">
                  <a:moveTo>
                    <a:pt x="0" y="56"/>
                  </a:moveTo>
                  <a:cubicBezTo>
                    <a:pt x="80" y="28"/>
                    <a:pt x="160" y="0"/>
                    <a:pt x="240" y="8"/>
                  </a:cubicBezTo>
                  <a:cubicBezTo>
                    <a:pt x="320" y="16"/>
                    <a:pt x="400" y="60"/>
                    <a:pt x="480" y="104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7" name="Oval 17">
              <a:extLst>
                <a:ext uri="{FF2B5EF4-FFF2-40B4-BE49-F238E27FC236}">
                  <a16:creationId xmlns:a16="http://schemas.microsoft.com/office/drawing/2014/main" xmlns="" id="{1B6C8FD4-A94C-42F7-97E6-1D06ACBBA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4800" y="2590800"/>
              <a:ext cx="457200" cy="4572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FFFFFF"/>
              </a:solidFill>
              <a:round/>
              <a:headEnd/>
              <a:tailEnd/>
            </a:ln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48" name="Picture 18" descr="KEY05">
              <a:extLst>
                <a:ext uri="{FF2B5EF4-FFF2-40B4-BE49-F238E27FC236}">
                  <a16:creationId xmlns:a16="http://schemas.microsoft.com/office/drawing/2014/main" xmlns="" id="{36B5986D-BC9D-4782-9778-1B966A41D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1000" y="2667000"/>
              <a:ext cx="533400" cy="4429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AutoShape 19">
              <a:extLst>
                <a:ext uri="{FF2B5EF4-FFF2-40B4-BE49-F238E27FC236}">
                  <a16:creationId xmlns:a16="http://schemas.microsoft.com/office/drawing/2014/main" xmlns="" id="{BF1E0591-4C61-4A46-B461-E420CA191F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AutoShape 20">
              <a:extLst>
                <a:ext uri="{FF2B5EF4-FFF2-40B4-BE49-F238E27FC236}">
                  <a16:creationId xmlns:a16="http://schemas.microsoft.com/office/drawing/2014/main" xmlns="" id="{0C0DA1F0-653C-47E5-97B7-54BDADDE14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1" name="AutoShape 21">
              <a:extLst>
                <a:ext uri="{FF2B5EF4-FFF2-40B4-BE49-F238E27FC236}">
                  <a16:creationId xmlns:a16="http://schemas.microsoft.com/office/drawing/2014/main" xmlns="" id="{BD8EA803-505C-406C-A43E-D800FA2579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2" name="AutoShape 22">
              <a:extLst>
                <a:ext uri="{FF2B5EF4-FFF2-40B4-BE49-F238E27FC236}">
                  <a16:creationId xmlns:a16="http://schemas.microsoft.com/office/drawing/2014/main" xmlns="" id="{CD3FE04F-BAF8-4D31-85FD-10BDA3A55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AutoShape 23">
              <a:extLst>
                <a:ext uri="{FF2B5EF4-FFF2-40B4-BE49-F238E27FC236}">
                  <a16:creationId xmlns:a16="http://schemas.microsoft.com/office/drawing/2014/main" xmlns="" id="{45F264A4-5A0E-41F5-B100-FBFD9CF4D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2743200"/>
              <a:ext cx="533400" cy="533400"/>
            </a:xfrm>
            <a:prstGeom prst="irregularSeal1">
              <a:avLst/>
            </a:prstGeom>
            <a:noFill/>
            <a:ln w="28575">
              <a:solidFill>
                <a:srgbClr val="00009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Freeform 24">
              <a:extLst>
                <a:ext uri="{FF2B5EF4-FFF2-40B4-BE49-F238E27FC236}">
                  <a16:creationId xmlns:a16="http://schemas.microsoft.com/office/drawing/2014/main" xmlns="" id="{C38997DE-139C-4674-988D-69C7F7EE5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200" y="2971800"/>
              <a:ext cx="1765300" cy="2438400"/>
            </a:xfrm>
            <a:custGeom>
              <a:avLst/>
              <a:gdLst>
                <a:gd name="T0" fmla="*/ 1008 w 1112"/>
                <a:gd name="T1" fmla="*/ 0 h 1536"/>
                <a:gd name="T2" fmla="*/ 1056 w 1112"/>
                <a:gd name="T3" fmla="*/ 96 h 1536"/>
                <a:gd name="T4" fmla="*/ 672 w 1112"/>
                <a:gd name="T5" fmla="*/ 48 h 1536"/>
                <a:gd name="T6" fmla="*/ 624 w 1112"/>
                <a:gd name="T7" fmla="*/ 288 h 1536"/>
                <a:gd name="T8" fmla="*/ 144 w 1112"/>
                <a:gd name="T9" fmla="*/ 624 h 1536"/>
                <a:gd name="T10" fmla="*/ 0 w 1112"/>
                <a:gd name="T11" fmla="*/ 1056 h 1536"/>
                <a:gd name="T12" fmla="*/ 144 w 1112"/>
                <a:gd name="T13" fmla="*/ 1200 h 1536"/>
                <a:gd name="T14" fmla="*/ 96 w 1112"/>
                <a:gd name="T15" fmla="*/ 1536 h 1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12"/>
                <a:gd name="T25" fmla="*/ 0 h 1536"/>
                <a:gd name="T26" fmla="*/ 1112 w 1112"/>
                <a:gd name="T27" fmla="*/ 1536 h 1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12" h="1536">
                  <a:moveTo>
                    <a:pt x="1008" y="0"/>
                  </a:moveTo>
                  <a:cubicBezTo>
                    <a:pt x="1060" y="44"/>
                    <a:pt x="1112" y="88"/>
                    <a:pt x="1056" y="96"/>
                  </a:cubicBezTo>
                  <a:cubicBezTo>
                    <a:pt x="1000" y="104"/>
                    <a:pt x="744" y="16"/>
                    <a:pt x="672" y="48"/>
                  </a:cubicBezTo>
                  <a:cubicBezTo>
                    <a:pt x="600" y="80"/>
                    <a:pt x="712" y="192"/>
                    <a:pt x="624" y="288"/>
                  </a:cubicBezTo>
                  <a:cubicBezTo>
                    <a:pt x="536" y="384"/>
                    <a:pt x="248" y="496"/>
                    <a:pt x="144" y="624"/>
                  </a:cubicBezTo>
                  <a:cubicBezTo>
                    <a:pt x="40" y="752"/>
                    <a:pt x="0" y="960"/>
                    <a:pt x="0" y="1056"/>
                  </a:cubicBezTo>
                  <a:cubicBezTo>
                    <a:pt x="0" y="1152"/>
                    <a:pt x="128" y="1120"/>
                    <a:pt x="144" y="1200"/>
                  </a:cubicBezTo>
                  <a:cubicBezTo>
                    <a:pt x="160" y="1280"/>
                    <a:pt x="128" y="1408"/>
                    <a:pt x="96" y="153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Freeform 25">
              <a:extLst>
                <a:ext uri="{FF2B5EF4-FFF2-40B4-BE49-F238E27FC236}">
                  <a16:creationId xmlns:a16="http://schemas.microsoft.com/office/drawing/2014/main" xmlns="" id="{0D46B05F-8F23-4F86-AE71-EAE88542EB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4200" y="2895600"/>
              <a:ext cx="1358900" cy="2362200"/>
            </a:xfrm>
            <a:custGeom>
              <a:avLst/>
              <a:gdLst>
                <a:gd name="T0" fmla="*/ 688 w 856"/>
                <a:gd name="T1" fmla="*/ 0 h 1488"/>
                <a:gd name="T2" fmla="*/ 784 w 856"/>
                <a:gd name="T3" fmla="*/ 48 h 1488"/>
                <a:gd name="T4" fmla="*/ 256 w 856"/>
                <a:gd name="T5" fmla="*/ 144 h 1488"/>
                <a:gd name="T6" fmla="*/ 16 w 856"/>
                <a:gd name="T7" fmla="*/ 576 h 1488"/>
                <a:gd name="T8" fmla="*/ 208 w 856"/>
                <a:gd name="T9" fmla="*/ 912 h 1488"/>
                <a:gd name="T10" fmla="*/ 16 w 856"/>
                <a:gd name="T11" fmla="*/ 1248 h 1488"/>
                <a:gd name="T12" fmla="*/ 112 w 856"/>
                <a:gd name="T13" fmla="*/ 1488 h 148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56"/>
                <a:gd name="T22" fmla="*/ 0 h 1488"/>
                <a:gd name="T23" fmla="*/ 856 w 856"/>
                <a:gd name="T24" fmla="*/ 1488 h 1488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56" h="1488">
                  <a:moveTo>
                    <a:pt x="688" y="0"/>
                  </a:moveTo>
                  <a:cubicBezTo>
                    <a:pt x="772" y="12"/>
                    <a:pt x="856" y="24"/>
                    <a:pt x="784" y="48"/>
                  </a:cubicBezTo>
                  <a:cubicBezTo>
                    <a:pt x="712" y="72"/>
                    <a:pt x="384" y="56"/>
                    <a:pt x="256" y="144"/>
                  </a:cubicBezTo>
                  <a:cubicBezTo>
                    <a:pt x="128" y="232"/>
                    <a:pt x="24" y="448"/>
                    <a:pt x="16" y="576"/>
                  </a:cubicBezTo>
                  <a:cubicBezTo>
                    <a:pt x="8" y="704"/>
                    <a:pt x="208" y="800"/>
                    <a:pt x="208" y="912"/>
                  </a:cubicBezTo>
                  <a:cubicBezTo>
                    <a:pt x="208" y="1024"/>
                    <a:pt x="32" y="1152"/>
                    <a:pt x="16" y="1248"/>
                  </a:cubicBezTo>
                  <a:cubicBezTo>
                    <a:pt x="0" y="1344"/>
                    <a:pt x="56" y="1416"/>
                    <a:pt x="112" y="1488"/>
                  </a:cubicBezTo>
                </a:path>
              </a:pathLst>
            </a:custGeom>
            <a:noFill/>
            <a:ln w="38100">
              <a:solidFill>
                <a:srgbClr val="99FF66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6" name="Freeform 26">
              <a:extLst>
                <a:ext uri="{FF2B5EF4-FFF2-40B4-BE49-F238E27FC236}">
                  <a16:creationId xmlns:a16="http://schemas.microsoft.com/office/drawing/2014/main" xmlns="" id="{B0439B4C-AA04-44BA-9593-1F9FDF656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9600" y="2971800"/>
              <a:ext cx="1308100" cy="2438400"/>
            </a:xfrm>
            <a:custGeom>
              <a:avLst/>
              <a:gdLst>
                <a:gd name="T0" fmla="*/ 640 w 824"/>
                <a:gd name="T1" fmla="*/ 0 h 1536"/>
                <a:gd name="T2" fmla="*/ 784 w 824"/>
                <a:gd name="T3" fmla="*/ 144 h 1536"/>
                <a:gd name="T4" fmla="*/ 400 w 824"/>
                <a:gd name="T5" fmla="*/ 192 h 1536"/>
                <a:gd name="T6" fmla="*/ 352 w 824"/>
                <a:gd name="T7" fmla="*/ 432 h 1536"/>
                <a:gd name="T8" fmla="*/ 16 w 824"/>
                <a:gd name="T9" fmla="*/ 672 h 1536"/>
                <a:gd name="T10" fmla="*/ 448 w 824"/>
                <a:gd name="T11" fmla="*/ 1344 h 1536"/>
                <a:gd name="T12" fmla="*/ 400 w 824"/>
                <a:gd name="T13" fmla="*/ 1536 h 1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24"/>
                <a:gd name="T22" fmla="*/ 0 h 1536"/>
                <a:gd name="T23" fmla="*/ 824 w 824"/>
                <a:gd name="T24" fmla="*/ 1536 h 1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24" h="1536">
                  <a:moveTo>
                    <a:pt x="640" y="0"/>
                  </a:moveTo>
                  <a:cubicBezTo>
                    <a:pt x="732" y="56"/>
                    <a:pt x="824" y="112"/>
                    <a:pt x="784" y="144"/>
                  </a:cubicBezTo>
                  <a:cubicBezTo>
                    <a:pt x="744" y="176"/>
                    <a:pt x="472" y="144"/>
                    <a:pt x="400" y="192"/>
                  </a:cubicBezTo>
                  <a:cubicBezTo>
                    <a:pt x="328" y="240"/>
                    <a:pt x="416" y="352"/>
                    <a:pt x="352" y="432"/>
                  </a:cubicBezTo>
                  <a:cubicBezTo>
                    <a:pt x="288" y="512"/>
                    <a:pt x="0" y="520"/>
                    <a:pt x="16" y="672"/>
                  </a:cubicBezTo>
                  <a:cubicBezTo>
                    <a:pt x="32" y="824"/>
                    <a:pt x="384" y="1200"/>
                    <a:pt x="448" y="1344"/>
                  </a:cubicBezTo>
                  <a:cubicBezTo>
                    <a:pt x="512" y="1488"/>
                    <a:pt x="456" y="1512"/>
                    <a:pt x="400" y="1536"/>
                  </a:cubicBezTo>
                </a:path>
              </a:pathLst>
            </a:custGeom>
            <a:noFill/>
            <a:ln w="38100">
              <a:solidFill>
                <a:srgbClr val="FF3399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3003586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Synchronized Methods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several methods are marked synchronized their execution is mutually exclusive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Marking a static method as synchronized, associates a monitor with the class itself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execution of synchronized static methods of the same class is mutually exclusive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52367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A bank account. 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... same code as before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money from this account to another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account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synchronized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CC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void transfer(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float amount,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target)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withdraw(amount);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target.deposit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(amount);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813224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 Transferring money from one account to another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class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implement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Runnable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private float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Construct a new task of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public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MoneyTransfer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(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from,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BankAccount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to, float amount)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{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from;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this.to = to;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this.amount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= amount;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/**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 Transfers the money...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*/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public void run()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    </a:t>
            </a:r>
            <a:r>
              <a:rPr kumimoji="1" lang="en-US" altLang="en-US" sz="1800" b="1" kern="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from</a:t>
            </a: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.transfer(amount, to);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6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}</a:t>
            </a:r>
            <a:endParaRPr kumimoji="1" lang="he-IL" alt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10119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39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CA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+mn-cs"/>
              </a:rPr>
              <a:t> </a:t>
            </a:r>
            <a:endParaRPr kumimoji="1" lang="he-IL" altLang="en-US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A33CDF3F-12FD-47F1-9E19-CDACF7941EA0}"/>
              </a:ext>
            </a:extLst>
          </p:cNvPr>
          <p:cNvGrpSpPr/>
          <p:nvPr/>
        </p:nvGrpSpPr>
        <p:grpSpPr>
          <a:xfrm>
            <a:off x="1898780" y="1168401"/>
            <a:ext cx="7727950" cy="5137150"/>
            <a:chOff x="685800" y="914400"/>
            <a:chExt cx="7727950" cy="5137150"/>
          </a:xfrm>
        </p:grpSpPr>
        <p:sp>
          <p:nvSpPr>
            <p:cNvPr id="47" name="Oval 2">
              <a:extLst>
                <a:ext uri="{FF2B5EF4-FFF2-40B4-BE49-F238E27FC236}">
                  <a16:creationId xmlns:a16="http://schemas.microsoft.com/office/drawing/2014/main" xmlns="" id="{276034C8-08AF-4033-ABDF-428B40519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8" name="Oval 3">
              <a:extLst>
                <a:ext uri="{FF2B5EF4-FFF2-40B4-BE49-F238E27FC236}">
                  <a16:creationId xmlns:a16="http://schemas.microsoft.com/office/drawing/2014/main" xmlns="" id="{7F78FF05-D3EE-4833-940E-86ECBBCB0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00400" y="3962400"/>
              <a:ext cx="381000" cy="381000"/>
            </a:xfrm>
            <a:prstGeom prst="ellips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49" name="Oval 5">
              <a:extLst>
                <a:ext uri="{FF2B5EF4-FFF2-40B4-BE49-F238E27FC236}">
                  <a16:creationId xmlns:a16="http://schemas.microsoft.com/office/drawing/2014/main" xmlns="" id="{0835A992-14BA-4224-967A-58FB9F752B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733800"/>
              <a:ext cx="16764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0" name="Line 6">
              <a:extLst>
                <a:ext uri="{FF2B5EF4-FFF2-40B4-BE49-F238E27FC236}">
                  <a16:creationId xmlns:a16="http://schemas.microsoft.com/office/drawing/2014/main" xmlns="" id="{AF0EB91E-F43C-49FE-84BC-4BEF475D40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60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1" name="Picture 7" descr="KEY05">
              <a:extLst>
                <a:ext uri="{FF2B5EF4-FFF2-40B4-BE49-F238E27FC236}">
                  <a16:creationId xmlns:a16="http://schemas.microsoft.com/office/drawing/2014/main" xmlns="" id="{86A54D8A-F0AD-4272-8440-F125C3507B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64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Line 8">
              <a:extLst>
                <a:ext uri="{FF2B5EF4-FFF2-40B4-BE49-F238E27FC236}">
                  <a16:creationId xmlns:a16="http://schemas.microsoft.com/office/drawing/2014/main" xmlns="" id="{38F1B760-4085-4B48-A3B4-9254EECBC2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36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3" name="Oval 9">
              <a:extLst>
                <a:ext uri="{FF2B5EF4-FFF2-40B4-BE49-F238E27FC236}">
                  <a16:creationId xmlns:a16="http://schemas.microsoft.com/office/drawing/2014/main" xmlns="" id="{B7A46120-9F59-40FD-9ECF-FFF73D8C664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14400" y="3657600"/>
              <a:ext cx="1752600" cy="1676400"/>
            </a:xfrm>
            <a:prstGeom prst="ellips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4" name="Line 10">
              <a:extLst>
                <a:ext uri="{FF2B5EF4-FFF2-40B4-BE49-F238E27FC236}">
                  <a16:creationId xmlns:a16="http://schemas.microsoft.com/office/drawing/2014/main" xmlns="" id="{68D671D1-6F6E-4566-AD58-0166624497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0800" y="39624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5" name="Text Box 11">
              <a:extLst>
                <a:ext uri="{FF2B5EF4-FFF2-40B4-BE49-F238E27FC236}">
                  <a16:creationId xmlns:a16="http://schemas.microsoft.com/office/drawing/2014/main" xmlns="" id="{D8324C8F-7CA4-4D63-AC3F-30798363ED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5030788" y="48768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pic>
          <p:nvPicPr>
            <p:cNvPr id="56" name="Picture 12" descr="KEY05">
              <a:extLst>
                <a:ext uri="{FF2B5EF4-FFF2-40B4-BE49-F238E27FC236}">
                  <a16:creationId xmlns:a16="http://schemas.microsoft.com/office/drawing/2014/main" xmlns="" id="{67845A32-164E-4A9E-9619-2D0DBB169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276600" y="4038600"/>
              <a:ext cx="309563" cy="257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7" name="Line 13">
              <a:extLst>
                <a:ext uri="{FF2B5EF4-FFF2-40B4-BE49-F238E27FC236}">
                  <a16:creationId xmlns:a16="http://schemas.microsoft.com/office/drawing/2014/main" xmlns="" id="{A25C25FB-4290-4FA1-B2DD-334908FDE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438400" y="5029200"/>
              <a:ext cx="4572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8" name="Text Box 14">
              <a:extLst>
                <a:ext uri="{FF2B5EF4-FFF2-40B4-BE49-F238E27FC236}">
                  <a16:creationId xmlns:a16="http://schemas.microsoft.com/office/drawing/2014/main" xmlns="" id="{03EA5B0A-986A-47E2-89AB-13DBEC2B20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685800" y="2590800"/>
              <a:ext cx="16478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aliceAccount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59" name="Text Box 15">
              <a:extLst>
                <a:ext uri="{FF2B5EF4-FFF2-40B4-BE49-F238E27FC236}">
                  <a16:creationId xmlns:a16="http://schemas.microsoft.com/office/drawing/2014/main" xmlns="" id="{690DBECB-B1C6-401E-A99F-9BB379C999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7010400" y="26670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bobAccount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0" name="Line 16">
              <a:extLst>
                <a:ext uri="{FF2B5EF4-FFF2-40B4-BE49-F238E27FC236}">
                  <a16:creationId xmlns:a16="http://schemas.microsoft.com/office/drawing/2014/main" xmlns="" id="{2F39A3AE-A6B4-4CDE-A333-36BC9648F2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895600"/>
              <a:ext cx="2286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1" name="Line 17">
              <a:extLst>
                <a:ext uri="{FF2B5EF4-FFF2-40B4-BE49-F238E27FC236}">
                  <a16:creationId xmlns:a16="http://schemas.microsoft.com/office/drawing/2014/main" xmlns="" id="{FFBA8F78-8F41-4C98-B088-6E1CFB16A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15200" y="2971800"/>
              <a:ext cx="381000" cy="7620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2" name="Freeform 18">
              <a:extLst>
                <a:ext uri="{FF2B5EF4-FFF2-40B4-BE49-F238E27FC236}">
                  <a16:creationId xmlns:a16="http://schemas.microsoft.com/office/drawing/2014/main" xmlns="" id="{3AEB25C6-CEAE-4139-A093-1AE1D728BE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81400" y="1219200"/>
              <a:ext cx="635000" cy="2971800"/>
            </a:xfrm>
            <a:custGeom>
              <a:avLst/>
              <a:gdLst>
                <a:gd name="T0" fmla="*/ 288 w 400"/>
                <a:gd name="T1" fmla="*/ 0 h 1872"/>
                <a:gd name="T2" fmla="*/ 144 w 400"/>
                <a:gd name="T3" fmla="*/ 336 h 1872"/>
                <a:gd name="T4" fmla="*/ 336 w 400"/>
                <a:gd name="T5" fmla="*/ 624 h 1872"/>
                <a:gd name="T6" fmla="*/ 96 w 400"/>
                <a:gd name="T7" fmla="*/ 1056 h 1872"/>
                <a:gd name="T8" fmla="*/ 384 w 400"/>
                <a:gd name="T9" fmla="*/ 1536 h 1872"/>
                <a:gd name="T10" fmla="*/ 0 w 400"/>
                <a:gd name="T11" fmla="*/ 1872 h 187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0"/>
                <a:gd name="T19" fmla="*/ 0 h 1872"/>
                <a:gd name="T20" fmla="*/ 400 w 400"/>
                <a:gd name="T21" fmla="*/ 1872 h 187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0" h="1872">
                  <a:moveTo>
                    <a:pt x="288" y="0"/>
                  </a:moveTo>
                  <a:cubicBezTo>
                    <a:pt x="212" y="116"/>
                    <a:pt x="136" y="232"/>
                    <a:pt x="144" y="336"/>
                  </a:cubicBezTo>
                  <a:cubicBezTo>
                    <a:pt x="152" y="440"/>
                    <a:pt x="344" y="504"/>
                    <a:pt x="336" y="624"/>
                  </a:cubicBezTo>
                  <a:cubicBezTo>
                    <a:pt x="328" y="744"/>
                    <a:pt x="88" y="904"/>
                    <a:pt x="96" y="1056"/>
                  </a:cubicBezTo>
                  <a:cubicBezTo>
                    <a:pt x="104" y="1208"/>
                    <a:pt x="400" y="1400"/>
                    <a:pt x="384" y="1536"/>
                  </a:cubicBezTo>
                  <a:cubicBezTo>
                    <a:pt x="368" y="1672"/>
                    <a:pt x="184" y="1772"/>
                    <a:pt x="0" y="1872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3" name="Freeform 19">
              <a:extLst>
                <a:ext uri="{FF2B5EF4-FFF2-40B4-BE49-F238E27FC236}">
                  <a16:creationId xmlns:a16="http://schemas.microsoft.com/office/drawing/2014/main" xmlns="" id="{080A0685-B695-46D2-BBF3-01A0B263B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8400" y="3937000"/>
              <a:ext cx="762000" cy="254000"/>
            </a:xfrm>
            <a:custGeom>
              <a:avLst/>
              <a:gdLst>
                <a:gd name="T0" fmla="*/ 480 w 480"/>
                <a:gd name="T1" fmla="*/ 64 h 160"/>
                <a:gd name="T2" fmla="*/ 288 w 480"/>
                <a:gd name="T3" fmla="*/ 16 h 160"/>
                <a:gd name="T4" fmla="*/ 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480" y="64"/>
                  </a:moveTo>
                  <a:cubicBezTo>
                    <a:pt x="424" y="32"/>
                    <a:pt x="368" y="0"/>
                    <a:pt x="288" y="16"/>
                  </a:cubicBezTo>
                  <a:cubicBezTo>
                    <a:pt x="208" y="32"/>
                    <a:pt x="104" y="96"/>
                    <a:pt x="0" y="16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4" name="AutoShape 20">
              <a:extLst>
                <a:ext uri="{FF2B5EF4-FFF2-40B4-BE49-F238E27FC236}">
                  <a16:creationId xmlns:a16="http://schemas.microsoft.com/office/drawing/2014/main" xmlns="" id="{D36E9230-2A2A-48B2-AF23-8B37218CE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1200" y="4038600"/>
              <a:ext cx="533400" cy="609600"/>
            </a:xfrm>
            <a:prstGeom prst="irregularSeal1">
              <a:avLst/>
            </a:prstGeom>
            <a:noFill/>
            <a:ln w="19050">
              <a:solidFill>
                <a:srgbClr val="FF66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5" name="Freeform 21">
              <a:extLst>
                <a:ext uri="{FF2B5EF4-FFF2-40B4-BE49-F238E27FC236}">
                  <a16:creationId xmlns:a16="http://schemas.microsoft.com/office/drawing/2014/main" xmlns="" id="{D4E4A061-667D-4BB2-97C2-009C36C7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24400" y="1295400"/>
              <a:ext cx="762000" cy="2819400"/>
            </a:xfrm>
            <a:custGeom>
              <a:avLst/>
              <a:gdLst>
                <a:gd name="T0" fmla="*/ 48 w 480"/>
                <a:gd name="T1" fmla="*/ 0 h 1776"/>
                <a:gd name="T2" fmla="*/ 240 w 480"/>
                <a:gd name="T3" fmla="*/ 336 h 1776"/>
                <a:gd name="T4" fmla="*/ 0 w 480"/>
                <a:gd name="T5" fmla="*/ 720 h 1776"/>
                <a:gd name="T6" fmla="*/ 240 w 480"/>
                <a:gd name="T7" fmla="*/ 1104 h 1776"/>
                <a:gd name="T8" fmla="*/ 48 w 480"/>
                <a:gd name="T9" fmla="*/ 1440 h 1776"/>
                <a:gd name="T10" fmla="*/ 480 w 480"/>
                <a:gd name="T11" fmla="*/ 1776 h 177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80"/>
                <a:gd name="T19" fmla="*/ 0 h 1776"/>
                <a:gd name="T20" fmla="*/ 480 w 480"/>
                <a:gd name="T21" fmla="*/ 1776 h 177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80" h="1776">
                  <a:moveTo>
                    <a:pt x="48" y="0"/>
                  </a:moveTo>
                  <a:cubicBezTo>
                    <a:pt x="148" y="108"/>
                    <a:pt x="248" y="216"/>
                    <a:pt x="240" y="336"/>
                  </a:cubicBezTo>
                  <a:cubicBezTo>
                    <a:pt x="232" y="456"/>
                    <a:pt x="0" y="592"/>
                    <a:pt x="0" y="720"/>
                  </a:cubicBezTo>
                  <a:cubicBezTo>
                    <a:pt x="0" y="848"/>
                    <a:pt x="232" y="984"/>
                    <a:pt x="240" y="1104"/>
                  </a:cubicBezTo>
                  <a:cubicBezTo>
                    <a:pt x="248" y="1224"/>
                    <a:pt x="8" y="1328"/>
                    <a:pt x="48" y="1440"/>
                  </a:cubicBezTo>
                  <a:cubicBezTo>
                    <a:pt x="88" y="1552"/>
                    <a:pt x="284" y="1664"/>
                    <a:pt x="480" y="17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6" name="Freeform 22">
              <a:extLst>
                <a:ext uri="{FF2B5EF4-FFF2-40B4-BE49-F238E27FC236}">
                  <a16:creationId xmlns:a16="http://schemas.microsoft.com/office/drawing/2014/main" xmlns="" id="{5FF33609-56A1-4ED3-ACEB-33B79BD384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91200" y="3937000"/>
              <a:ext cx="762000" cy="254000"/>
            </a:xfrm>
            <a:custGeom>
              <a:avLst/>
              <a:gdLst>
                <a:gd name="T0" fmla="*/ 0 w 480"/>
                <a:gd name="T1" fmla="*/ 64 h 160"/>
                <a:gd name="T2" fmla="*/ 192 w 480"/>
                <a:gd name="T3" fmla="*/ 16 h 160"/>
                <a:gd name="T4" fmla="*/ 480 w 480"/>
                <a:gd name="T5" fmla="*/ 160 h 160"/>
                <a:gd name="T6" fmla="*/ 0 60000 65536"/>
                <a:gd name="T7" fmla="*/ 0 60000 65536"/>
                <a:gd name="T8" fmla="*/ 0 60000 65536"/>
                <a:gd name="T9" fmla="*/ 0 w 480"/>
                <a:gd name="T10" fmla="*/ 0 h 160"/>
                <a:gd name="T11" fmla="*/ 480 w 480"/>
                <a:gd name="T12" fmla="*/ 160 h 1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160">
                  <a:moveTo>
                    <a:pt x="0" y="64"/>
                  </a:moveTo>
                  <a:cubicBezTo>
                    <a:pt x="56" y="32"/>
                    <a:pt x="112" y="0"/>
                    <a:pt x="192" y="16"/>
                  </a:cubicBezTo>
                  <a:cubicBezTo>
                    <a:pt x="272" y="32"/>
                    <a:pt x="376" y="96"/>
                    <a:pt x="480" y="16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7" name="AutoShape 23">
              <a:extLst>
                <a:ext uri="{FF2B5EF4-FFF2-40B4-BE49-F238E27FC236}">
                  <a16:creationId xmlns:a16="http://schemas.microsoft.com/office/drawing/2014/main" xmlns="" id="{D34BA824-3837-4AB9-B060-D4695391E6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3962400"/>
              <a:ext cx="609600" cy="609600"/>
            </a:xfrm>
            <a:prstGeom prst="irregularSeal1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8" name="Text Box 24">
              <a:extLst>
                <a:ext uri="{FF2B5EF4-FFF2-40B4-BE49-F238E27FC236}">
                  <a16:creationId xmlns:a16="http://schemas.microsoft.com/office/drawing/2014/main" xmlns="" id="{39F07045-F07D-4ABD-B0D9-40960F3510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37338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t1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69" name="Text Box 25">
              <a:extLst>
                <a:ext uri="{FF2B5EF4-FFF2-40B4-BE49-F238E27FC236}">
                  <a16:creationId xmlns:a16="http://schemas.microsoft.com/office/drawing/2014/main" xmlns="" id="{4B8667DE-AAFF-4BE5-B58B-16C4FD4A3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4572000" y="914400"/>
              <a:ext cx="428625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t2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0" name="Line 26">
              <a:extLst>
                <a:ext uri="{FF2B5EF4-FFF2-40B4-BE49-F238E27FC236}">
                  <a16:creationId xmlns:a16="http://schemas.microsoft.com/office/drawing/2014/main" xmlns="" id="{CB02A51D-8CAD-4B37-8BD2-A90E93EB59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2200" y="5029200"/>
              <a:ext cx="304800" cy="15240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1" name="Line 27">
              <a:extLst>
                <a:ext uri="{FF2B5EF4-FFF2-40B4-BE49-F238E27FC236}">
                  <a16:creationId xmlns:a16="http://schemas.microsoft.com/office/drawing/2014/main" xmlns="" id="{98361ED9-35D1-4DAB-92B9-C160AB7DA9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667000" y="4648200"/>
              <a:ext cx="381000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92075" tIns="46038" rIns="92075" bIns="46038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2" name="Text Box 28">
              <a:extLst>
                <a:ext uri="{FF2B5EF4-FFF2-40B4-BE49-F238E27FC236}">
                  <a16:creationId xmlns:a16="http://schemas.microsoft.com/office/drawing/2014/main" xmlns="" id="{A87CF2B5-65D9-4DB3-A094-E6B87A879F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8588" y="4800600"/>
              <a:ext cx="1281112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deposit()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3" name="Freeform 29">
              <a:extLst>
                <a:ext uri="{FF2B5EF4-FFF2-40B4-BE49-F238E27FC236}">
                  <a16:creationId xmlns:a16="http://schemas.microsoft.com/office/drawing/2014/main" xmlns="" id="{416BE03D-9CC9-4DC0-831F-8817354B1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274180"/>
              <a:ext cx="1181100" cy="457200"/>
            </a:xfrm>
            <a:custGeom>
              <a:avLst/>
              <a:gdLst>
                <a:gd name="T0" fmla="*/ 0 w 744"/>
                <a:gd name="T1" fmla="*/ 0 h 288"/>
                <a:gd name="T2" fmla="*/ 672 w 744"/>
                <a:gd name="T3" fmla="*/ 144 h 288"/>
                <a:gd name="T4" fmla="*/ 432 w 744"/>
                <a:gd name="T5" fmla="*/ 240 h 288"/>
                <a:gd name="T6" fmla="*/ 96 w 744"/>
                <a:gd name="T7" fmla="*/ 288 h 28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44"/>
                <a:gd name="T13" fmla="*/ 0 h 288"/>
                <a:gd name="T14" fmla="*/ 744 w 744"/>
                <a:gd name="T15" fmla="*/ 288 h 28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44" h="288">
                  <a:moveTo>
                    <a:pt x="0" y="0"/>
                  </a:moveTo>
                  <a:cubicBezTo>
                    <a:pt x="300" y="52"/>
                    <a:pt x="600" y="104"/>
                    <a:pt x="672" y="144"/>
                  </a:cubicBezTo>
                  <a:cubicBezTo>
                    <a:pt x="744" y="184"/>
                    <a:pt x="528" y="216"/>
                    <a:pt x="432" y="240"/>
                  </a:cubicBezTo>
                  <a:cubicBezTo>
                    <a:pt x="336" y="264"/>
                    <a:pt x="216" y="276"/>
                    <a:pt x="96" y="288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4" name="Freeform 30">
              <a:extLst>
                <a:ext uri="{FF2B5EF4-FFF2-40B4-BE49-F238E27FC236}">
                  <a16:creationId xmlns:a16="http://schemas.microsoft.com/office/drawing/2014/main" xmlns="" id="{351AC8C1-B357-4975-A461-4B13880FF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800" y="4343400"/>
              <a:ext cx="1257300" cy="469900"/>
            </a:xfrm>
            <a:custGeom>
              <a:avLst/>
              <a:gdLst>
                <a:gd name="T0" fmla="*/ 144 w 792"/>
                <a:gd name="T1" fmla="*/ 240 h 296"/>
                <a:gd name="T2" fmla="*/ 144 w 792"/>
                <a:gd name="T3" fmla="*/ 288 h 296"/>
                <a:gd name="T4" fmla="*/ 768 w 792"/>
                <a:gd name="T5" fmla="*/ 192 h 296"/>
                <a:gd name="T6" fmla="*/ 0 w 792"/>
                <a:gd name="T7" fmla="*/ 0 h 29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92"/>
                <a:gd name="T13" fmla="*/ 0 h 296"/>
                <a:gd name="T14" fmla="*/ 792 w 792"/>
                <a:gd name="T15" fmla="*/ 296 h 29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92" h="296">
                  <a:moveTo>
                    <a:pt x="144" y="240"/>
                  </a:moveTo>
                  <a:cubicBezTo>
                    <a:pt x="92" y="268"/>
                    <a:pt x="40" y="296"/>
                    <a:pt x="144" y="288"/>
                  </a:cubicBezTo>
                  <a:cubicBezTo>
                    <a:pt x="248" y="280"/>
                    <a:pt x="792" y="240"/>
                    <a:pt x="768" y="192"/>
                  </a:cubicBezTo>
                  <a:cubicBezTo>
                    <a:pt x="744" y="144"/>
                    <a:pt x="372" y="72"/>
                    <a:pt x="0" y="0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5" name="Freeform 31">
              <a:extLst>
                <a:ext uri="{FF2B5EF4-FFF2-40B4-BE49-F238E27FC236}">
                  <a16:creationId xmlns:a16="http://schemas.microsoft.com/office/drawing/2014/main" xmlns="" id="{C6899297-AEEC-4CDF-BA94-5CE511AF9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10000" y="3990320"/>
              <a:ext cx="2895600" cy="736600"/>
            </a:xfrm>
            <a:custGeom>
              <a:avLst/>
              <a:gdLst>
                <a:gd name="T0" fmla="*/ 1824 w 1824"/>
                <a:gd name="T1" fmla="*/ 200 h 464"/>
                <a:gd name="T2" fmla="*/ 1392 w 1824"/>
                <a:gd name="T3" fmla="*/ 200 h 464"/>
                <a:gd name="T4" fmla="*/ 960 w 1824"/>
                <a:gd name="T5" fmla="*/ 440 h 464"/>
                <a:gd name="T6" fmla="*/ 336 w 1824"/>
                <a:gd name="T7" fmla="*/ 56 h 464"/>
                <a:gd name="T8" fmla="*/ 0 w 1824"/>
                <a:gd name="T9" fmla="*/ 104 h 4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24"/>
                <a:gd name="T16" fmla="*/ 0 h 464"/>
                <a:gd name="T17" fmla="*/ 1824 w 1824"/>
                <a:gd name="T18" fmla="*/ 464 h 4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24" h="464">
                  <a:moveTo>
                    <a:pt x="1824" y="200"/>
                  </a:moveTo>
                  <a:cubicBezTo>
                    <a:pt x="1680" y="180"/>
                    <a:pt x="1536" y="160"/>
                    <a:pt x="1392" y="200"/>
                  </a:cubicBezTo>
                  <a:cubicBezTo>
                    <a:pt x="1248" y="240"/>
                    <a:pt x="1136" y="464"/>
                    <a:pt x="960" y="440"/>
                  </a:cubicBezTo>
                  <a:cubicBezTo>
                    <a:pt x="784" y="416"/>
                    <a:pt x="496" y="112"/>
                    <a:pt x="336" y="56"/>
                  </a:cubicBezTo>
                  <a:cubicBezTo>
                    <a:pt x="176" y="0"/>
                    <a:pt x="88" y="52"/>
                    <a:pt x="0" y="10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6" name="Freeform 32">
              <a:extLst>
                <a:ext uri="{FF2B5EF4-FFF2-40B4-BE49-F238E27FC236}">
                  <a16:creationId xmlns:a16="http://schemas.microsoft.com/office/drawing/2014/main" xmlns="" id="{BB4F03A6-3068-4AEC-B7C2-240316105B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000" y="4039180"/>
              <a:ext cx="2971800" cy="673100"/>
            </a:xfrm>
            <a:custGeom>
              <a:avLst/>
              <a:gdLst>
                <a:gd name="T0" fmla="*/ 0 w 1872"/>
                <a:gd name="T1" fmla="*/ 296 h 424"/>
                <a:gd name="T2" fmla="*/ 912 w 1872"/>
                <a:gd name="T3" fmla="*/ 248 h 424"/>
                <a:gd name="T4" fmla="*/ 1296 w 1872"/>
                <a:gd name="T5" fmla="*/ 392 h 424"/>
                <a:gd name="T6" fmla="*/ 1488 w 1872"/>
                <a:gd name="T7" fmla="*/ 56 h 424"/>
                <a:gd name="T8" fmla="*/ 1872 w 1872"/>
                <a:gd name="T9" fmla="*/ 56 h 4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872"/>
                <a:gd name="T16" fmla="*/ 0 h 424"/>
                <a:gd name="T17" fmla="*/ 1872 w 1872"/>
                <a:gd name="T18" fmla="*/ 424 h 4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872" h="424">
                  <a:moveTo>
                    <a:pt x="0" y="296"/>
                  </a:moveTo>
                  <a:cubicBezTo>
                    <a:pt x="348" y="264"/>
                    <a:pt x="696" y="232"/>
                    <a:pt x="912" y="248"/>
                  </a:cubicBezTo>
                  <a:cubicBezTo>
                    <a:pt x="1128" y="264"/>
                    <a:pt x="1200" y="424"/>
                    <a:pt x="1296" y="392"/>
                  </a:cubicBezTo>
                  <a:cubicBezTo>
                    <a:pt x="1392" y="360"/>
                    <a:pt x="1392" y="112"/>
                    <a:pt x="1488" y="56"/>
                  </a:cubicBezTo>
                  <a:cubicBezTo>
                    <a:pt x="1584" y="0"/>
                    <a:pt x="1728" y="28"/>
                    <a:pt x="1872" y="56"/>
                  </a:cubicBezTo>
                </a:path>
              </a:pathLst>
            </a:custGeom>
            <a:noFill/>
            <a:ln w="38100">
              <a:solidFill>
                <a:srgbClr val="FF66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7" name="Text Box 33">
              <a:extLst>
                <a:ext uri="{FF2B5EF4-FFF2-40B4-BE49-F238E27FC236}">
                  <a16:creationId xmlns:a16="http://schemas.microsoft.com/office/drawing/2014/main" xmlns="" id="{1190988E-4176-4978-8488-C6738ED876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86200" y="3581400"/>
              <a:ext cx="1174750" cy="2470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5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?</a:t>
              </a:r>
              <a:endParaRPr kumimoji="0" lang="en-US" alt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8" name="Text Box 34">
              <a:extLst>
                <a:ext uri="{FF2B5EF4-FFF2-40B4-BE49-F238E27FC236}">
                  <a16:creationId xmlns:a16="http://schemas.microsoft.com/office/drawing/2014/main" xmlns="" id="{55850D7A-21A6-447B-B364-40938BDF741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5814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79" name="Text Box 35">
              <a:extLst>
                <a:ext uri="{FF2B5EF4-FFF2-40B4-BE49-F238E27FC236}">
                  <a16:creationId xmlns:a16="http://schemas.microsoft.com/office/drawing/2014/main" xmlns="" id="{C19081A0-8BD0-4925-A632-00BA87F1B1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0" name="Text Box 36">
              <a:extLst>
                <a:ext uri="{FF2B5EF4-FFF2-40B4-BE49-F238E27FC236}">
                  <a16:creationId xmlns:a16="http://schemas.microsoft.com/office/drawing/2014/main" xmlns="" id="{2E95AE02-337B-490E-896E-473CA2E75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0800" y="3505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transfer()</a:t>
              </a:r>
              <a:endParaRPr kumimoji="0" lang="en-US" altLang="en-US" sz="20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1" name="Text Box 37">
              <a:extLst>
                <a:ext uri="{FF2B5EF4-FFF2-40B4-BE49-F238E27FC236}">
                  <a16:creationId xmlns:a16="http://schemas.microsoft.com/office/drawing/2014/main" xmlns="" id="{509C91BC-9639-411B-BC1A-09547A104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flipH="1">
              <a:off x="2667000" y="4267200"/>
              <a:ext cx="1403350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CC00"/>
                </a:buClr>
                <a:buSzPct val="75000"/>
                <a:buFont typeface="Monotype Sorts" charset="2"/>
                <a:buNone/>
                <a:tabLst/>
                <a:defRPr/>
              </a:pPr>
              <a:r>
                <a:rPr kumimoji="0" lang="en-US" alt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withdraw()</a:t>
              </a:r>
              <a:endPara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2" name="Freeform 38">
              <a:extLst>
                <a:ext uri="{FF2B5EF4-FFF2-40B4-BE49-F238E27FC236}">
                  <a16:creationId xmlns:a16="http://schemas.microsoft.com/office/drawing/2014/main" xmlns="" id="{CFF5EB5B-98DA-4ADD-A084-CF139C072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0700" y="4191000"/>
              <a:ext cx="1028700" cy="457200"/>
            </a:xfrm>
            <a:custGeom>
              <a:avLst/>
              <a:gdLst>
                <a:gd name="T0" fmla="*/ 648 w 648"/>
                <a:gd name="T1" fmla="*/ 0 h 288"/>
                <a:gd name="T2" fmla="*/ 72 w 648"/>
                <a:gd name="T3" fmla="*/ 240 h 288"/>
                <a:gd name="T4" fmla="*/ 216 w 648"/>
                <a:gd name="T5" fmla="*/ 288 h 288"/>
                <a:gd name="T6" fmla="*/ 0 60000 65536"/>
                <a:gd name="T7" fmla="*/ 0 60000 65536"/>
                <a:gd name="T8" fmla="*/ 0 60000 65536"/>
                <a:gd name="T9" fmla="*/ 0 w 648"/>
                <a:gd name="T10" fmla="*/ 0 h 288"/>
                <a:gd name="T11" fmla="*/ 648 w 648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48" h="288">
                  <a:moveTo>
                    <a:pt x="648" y="0"/>
                  </a:moveTo>
                  <a:cubicBezTo>
                    <a:pt x="396" y="96"/>
                    <a:pt x="144" y="192"/>
                    <a:pt x="72" y="240"/>
                  </a:cubicBezTo>
                  <a:cubicBezTo>
                    <a:pt x="0" y="288"/>
                    <a:pt x="108" y="288"/>
                    <a:pt x="216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3" name="Freeform 39">
              <a:extLst>
                <a:ext uri="{FF2B5EF4-FFF2-40B4-BE49-F238E27FC236}">
                  <a16:creationId xmlns:a16="http://schemas.microsoft.com/office/drawing/2014/main" xmlns="" id="{A9520D24-5A2D-4989-98A2-93F318F0F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3600" y="4648200"/>
              <a:ext cx="685800" cy="76200"/>
            </a:xfrm>
            <a:custGeom>
              <a:avLst/>
              <a:gdLst>
                <a:gd name="T0" fmla="*/ 0 w 432"/>
                <a:gd name="T1" fmla="*/ 0 h 48"/>
                <a:gd name="T2" fmla="*/ 432 w 432"/>
                <a:gd name="T3" fmla="*/ 48 h 48"/>
                <a:gd name="T4" fmla="*/ 0 60000 65536"/>
                <a:gd name="T5" fmla="*/ 0 60000 65536"/>
                <a:gd name="T6" fmla="*/ 0 w 432"/>
                <a:gd name="T7" fmla="*/ 0 h 48"/>
                <a:gd name="T8" fmla="*/ 432 w 432"/>
                <a:gd name="T9" fmla="*/ 48 h 4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432" h="48">
                  <a:moveTo>
                    <a:pt x="0" y="0"/>
                  </a:moveTo>
                  <a:cubicBezTo>
                    <a:pt x="0" y="0"/>
                    <a:pt x="216" y="24"/>
                    <a:pt x="432" y="4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84" name="Freeform 40">
              <a:extLst>
                <a:ext uri="{FF2B5EF4-FFF2-40B4-BE49-F238E27FC236}">
                  <a16:creationId xmlns:a16="http://schemas.microsoft.com/office/drawing/2014/main" xmlns="" id="{09BC74B6-3B17-46AD-800F-50CB0D99C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8800" y="4267200"/>
              <a:ext cx="990600" cy="533400"/>
            </a:xfrm>
            <a:custGeom>
              <a:avLst/>
              <a:gdLst>
                <a:gd name="T0" fmla="*/ 624 w 624"/>
                <a:gd name="T1" fmla="*/ 288 h 336"/>
                <a:gd name="T2" fmla="*/ 0 w 624"/>
                <a:gd name="T3" fmla="*/ 288 h 336"/>
                <a:gd name="T4" fmla="*/ 624 w 624"/>
                <a:gd name="T5" fmla="*/ 0 h 336"/>
                <a:gd name="T6" fmla="*/ 0 60000 65536"/>
                <a:gd name="T7" fmla="*/ 0 60000 65536"/>
                <a:gd name="T8" fmla="*/ 0 60000 65536"/>
                <a:gd name="T9" fmla="*/ 0 w 624"/>
                <a:gd name="T10" fmla="*/ 0 h 336"/>
                <a:gd name="T11" fmla="*/ 624 w 624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24" h="336">
                  <a:moveTo>
                    <a:pt x="624" y="288"/>
                  </a:moveTo>
                  <a:cubicBezTo>
                    <a:pt x="312" y="312"/>
                    <a:pt x="0" y="336"/>
                    <a:pt x="0" y="288"/>
                  </a:cubicBezTo>
                  <a:cubicBezTo>
                    <a:pt x="0" y="240"/>
                    <a:pt x="312" y="120"/>
                    <a:pt x="624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2075" tIns="46038" rIns="92075" bIns="46038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3318353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Multitasking and Multithreading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Multitasking/multiprocessing</a:t>
            </a:r>
            <a:r>
              <a:rPr lang="en-US" altLang="en-US" dirty="0">
                <a:latin typeface="Times New Roman" panose="02020603050405020304" pitchFamily="18" charset="0"/>
              </a:rPr>
              <a:t> refers to a computer's ability to perform multiple jobs concurrently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more than one program are running concurrently, e.g., UNIX</a:t>
            </a:r>
          </a:p>
          <a:p>
            <a:r>
              <a:rPr lang="en-US" altLang="en-US" i="1" dirty="0">
                <a:solidFill>
                  <a:schemeClr val="tx2"/>
                </a:solidFill>
                <a:latin typeface="Times New Roman" panose="02020603050405020304" pitchFamily="18" charset="0"/>
              </a:rPr>
              <a:t>Multithreading</a:t>
            </a:r>
            <a:r>
              <a:rPr lang="en-US" altLang="en-US" dirty="0">
                <a:latin typeface="Times New Roman" panose="02020603050405020304" pitchFamily="18" charset="0"/>
              </a:rPr>
              <a:t> refers to multiple threads of control within a single program</a:t>
            </a:r>
          </a:p>
          <a:p>
            <a:pPr lvl="1"/>
            <a:r>
              <a:rPr lang="en-US" altLang="en-US" dirty="0">
                <a:latin typeface="Times New Roman" panose="02020603050405020304" pitchFamily="18" charset="0"/>
                <a:ea typeface="ＭＳ Ｐゴシック" panose="020B0600070205080204" pitchFamily="34" charset="-128"/>
              </a:rPr>
              <a:t>each program can run multiple threads of control within it, e.g., Web Browser</a:t>
            </a:r>
            <a:endParaRPr lang="he-IL" altLang="en-US" dirty="0">
              <a:ea typeface="ＭＳ Ｐゴシック" panose="020B0600070205080204" pitchFamily="34" charset="-128"/>
            </a:endParaRP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xmlns="" val="15633009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874" y="1168400"/>
            <a:ext cx="10515600" cy="558636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Is there a problem with the following code: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E12E6749-9B25-4F0E-9700-617D80107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3878" y="2046261"/>
            <a:ext cx="8077200" cy="3200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class Test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a()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b();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am at a”);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public synchronized void b() {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(“I am at b”);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  <a:p>
            <a:pPr eaLnBrk="1" hangingPunct="1"/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he-IL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316426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Synchronized Statements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A monitor can be assigned to a block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It can be used to monitor access to a data element that is not an object, e.g., array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Times New Roman" panose="02020603050405020304" pitchFamily="18" charset="0"/>
              </a:rPr>
              <a:t>Example: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void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arrayShift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(byte[] array, int count) { 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synchronized(array) { 				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			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System.arraycopy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(array,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count,array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, 				 0, </a:t>
            </a:r>
            <a:r>
              <a:rPr kumimoji="1" lang="en-US" altLang="en-US" sz="16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array.size</a:t>
            </a: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- count); </a:t>
            </a:r>
          </a:p>
          <a:p>
            <a:pPr marL="1600200" marR="0" lvl="3" indent="-2286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 </a:t>
            </a:r>
            <a:endParaRPr kumimoji="1" lang="he-IL" altLang="en-US" sz="1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30752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 Synchronization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We need to synchronize between transactions, for example, the consumer-producer scenario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2E9AACFF-4519-403E-BC39-134FAD20154F}"/>
              </a:ext>
            </a:extLst>
          </p:cNvPr>
          <p:cNvGrpSpPr/>
          <p:nvPr/>
        </p:nvGrpSpPr>
        <p:grpSpPr>
          <a:xfrm>
            <a:off x="1717005" y="2729271"/>
            <a:ext cx="8382000" cy="2743200"/>
            <a:chOff x="457200" y="3733800"/>
            <a:chExt cx="8382000" cy="274320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xmlns="" id="{B6FD4342-8386-412B-A3B8-79DA348F6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200" y="3733800"/>
              <a:ext cx="8382000" cy="2743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endParaRPr lang="en-US" altLang="en-US"/>
            </a:p>
          </p:txBody>
        </p:sp>
        <p:pic>
          <p:nvPicPr>
            <p:cNvPr id="8" name="Picture 5" descr="homer9">
              <a:extLst>
                <a:ext uri="{FF2B5EF4-FFF2-40B4-BE49-F238E27FC236}">
                  <a16:creationId xmlns:a16="http://schemas.microsoft.com/office/drawing/2014/main" xmlns="" id="{8A1B90AC-A869-4303-8BAC-F12989ACCF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876800"/>
              <a:ext cx="560388" cy="1417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 descr="margecaring">
              <a:extLst>
                <a:ext uri="{FF2B5EF4-FFF2-40B4-BE49-F238E27FC236}">
                  <a16:creationId xmlns:a16="http://schemas.microsoft.com/office/drawing/2014/main" xmlns="" id="{F98020D3-2093-4F6B-AA11-29D379AF6BEA}"/>
                </a:ext>
              </a:extLst>
            </p:cNvPr>
            <p:cNvPicPr>
              <a:picLocks noChangeAspect="1" noChangeArrowheads="1" noCrop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4114800"/>
              <a:ext cx="1233488" cy="2343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7" descr="jar">
              <a:extLst>
                <a:ext uri="{FF2B5EF4-FFF2-40B4-BE49-F238E27FC236}">
                  <a16:creationId xmlns:a16="http://schemas.microsoft.com/office/drawing/2014/main" xmlns="" id="{48383B8A-0777-4F47-ABD3-CC7FFFB467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14800" y="3886200"/>
              <a:ext cx="1520825" cy="1646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13" name="Group 56">
              <a:extLst>
                <a:ext uri="{FF2B5EF4-FFF2-40B4-BE49-F238E27FC236}">
                  <a16:creationId xmlns:a16="http://schemas.microsoft.com/office/drawing/2014/main" xmlns="" id="{915FB6A6-D914-46BC-B488-23BFA14483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4" name="Oval 57">
                <a:extLst>
                  <a:ext uri="{FF2B5EF4-FFF2-40B4-BE49-F238E27FC236}">
                    <a16:creationId xmlns:a16="http://schemas.microsoft.com/office/drawing/2014/main" xmlns="" id="{AE11F2B9-8056-4729-979A-D1149DD0F2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99FF66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5" name="AutoShape 58">
                <a:extLst>
                  <a:ext uri="{FF2B5EF4-FFF2-40B4-BE49-F238E27FC236}">
                    <a16:creationId xmlns:a16="http://schemas.microsoft.com/office/drawing/2014/main" xmlns="" id="{C1632576-672A-47BC-8AE2-52AA1CCB8B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6" name="AutoShape 59">
                <a:extLst>
                  <a:ext uri="{FF2B5EF4-FFF2-40B4-BE49-F238E27FC236}">
                    <a16:creationId xmlns:a16="http://schemas.microsoft.com/office/drawing/2014/main" xmlns="" id="{150C2045-A8EF-4249-A869-1D80F4B58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99FF66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99FF66"/>
                </a:extrusionClr>
                <a:contourClr>
                  <a:srgbClr val="99FF66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17" name="Group 64">
              <a:extLst>
                <a:ext uri="{FF2B5EF4-FFF2-40B4-BE49-F238E27FC236}">
                  <a16:creationId xmlns:a16="http://schemas.microsoft.com/office/drawing/2014/main" xmlns="" id="{ABCABA2E-0AF3-4FC3-A8B5-F9CB996AE1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18" name="Oval 65">
                <a:extLst>
                  <a:ext uri="{FF2B5EF4-FFF2-40B4-BE49-F238E27FC236}">
                    <a16:creationId xmlns:a16="http://schemas.microsoft.com/office/drawing/2014/main" xmlns="" id="{0668CE5A-CA4D-4547-8334-56BBF1AB75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hlink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9" name="AutoShape 66">
                <a:extLst>
                  <a:ext uri="{FF2B5EF4-FFF2-40B4-BE49-F238E27FC236}">
                    <a16:creationId xmlns:a16="http://schemas.microsoft.com/office/drawing/2014/main" xmlns="" id="{64F2B022-64D8-4515-9960-D7C94B6B8A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0" name="AutoShape 67">
                <a:extLst>
                  <a:ext uri="{FF2B5EF4-FFF2-40B4-BE49-F238E27FC236}">
                    <a16:creationId xmlns:a16="http://schemas.microsoft.com/office/drawing/2014/main" xmlns="" id="{442F7CDC-78C3-4D6C-B277-1B857EC6C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hlink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hlink"/>
                </a:extrusionClr>
                <a:contourClr>
                  <a:schemeClr val="hlink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xmlns="" id="{0AC6CDFB-F91F-4142-92F2-F9E43E5E0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2" name="Oval 69">
                <a:extLst>
                  <a:ext uri="{FF2B5EF4-FFF2-40B4-BE49-F238E27FC236}">
                    <a16:creationId xmlns:a16="http://schemas.microsoft.com/office/drawing/2014/main" xmlns="" id="{B3982DC5-D1B9-42C0-A2D1-B63B2775C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chemeClr val="bg1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3" name="AutoShape 70">
                <a:extLst>
                  <a:ext uri="{FF2B5EF4-FFF2-40B4-BE49-F238E27FC236}">
                    <a16:creationId xmlns:a16="http://schemas.microsoft.com/office/drawing/2014/main" xmlns="" id="{FB5B6792-44D8-4DD4-9591-8194C9B5C2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4" name="AutoShape 71">
                <a:extLst>
                  <a:ext uri="{FF2B5EF4-FFF2-40B4-BE49-F238E27FC236}">
                    <a16:creationId xmlns:a16="http://schemas.microsoft.com/office/drawing/2014/main" xmlns="" id="{AD8CE4B9-74B4-4E1E-8B0D-1B1443CBC2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chemeClr val="bg1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chemeClr val="bg1"/>
                </a:extrusionClr>
                <a:contourClr>
                  <a:schemeClr val="bg1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  <p:grpSp>
          <p:nvGrpSpPr>
            <p:cNvPr id="25" name="Group 72">
              <a:extLst>
                <a:ext uri="{FF2B5EF4-FFF2-40B4-BE49-F238E27FC236}">
                  <a16:creationId xmlns:a16="http://schemas.microsoft.com/office/drawing/2014/main" xmlns="" id="{7DE30344-E786-49DE-96F3-0969DCE23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7400" y="5562600"/>
              <a:ext cx="5410200" cy="609600"/>
              <a:chOff x="1248" y="3504"/>
              <a:chExt cx="3408" cy="384"/>
            </a:xfrm>
          </p:grpSpPr>
          <p:sp>
            <p:nvSpPr>
              <p:cNvPr id="26" name="Oval 73">
                <a:extLst>
                  <a:ext uri="{FF2B5EF4-FFF2-40B4-BE49-F238E27FC236}">
                    <a16:creationId xmlns:a16="http://schemas.microsoft.com/office/drawing/2014/main" xmlns="" id="{2A9B51FB-FD97-4E14-8014-84745D78A1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40" y="3504"/>
                <a:ext cx="528" cy="336"/>
              </a:xfrm>
              <a:prstGeom prst="ellipse">
                <a:avLst/>
              </a:prstGeom>
              <a:solidFill>
                <a:srgbClr val="FFCC99"/>
              </a:solidFill>
              <a:ln w="9525">
                <a:round/>
                <a:headEnd/>
                <a:tailEnd/>
              </a:ln>
              <a:scene3d>
                <a:camera prst="legacyPerspectiveTopRight">
                  <a:rot lat="17699996" lon="0" rev="0"/>
                </a:camera>
                <a:lightRig rig="legacyFlat3" dir="b"/>
              </a:scene3d>
              <a:sp3d extrusionH="430200" prstMaterial="legacyPlastic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7" name="AutoShape 74">
                <a:extLst>
                  <a:ext uri="{FF2B5EF4-FFF2-40B4-BE49-F238E27FC236}">
                    <a16:creationId xmlns:a16="http://schemas.microsoft.com/office/drawing/2014/main" xmlns="" id="{8E2DEE7B-6329-4DD6-9BBA-64718CE9EF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28" name="AutoShape 75">
                <a:extLst>
                  <a:ext uri="{FF2B5EF4-FFF2-40B4-BE49-F238E27FC236}">
                    <a16:creationId xmlns:a16="http://schemas.microsoft.com/office/drawing/2014/main" xmlns="" id="{AB38FBD0-86F6-4929-B472-1221E982CC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0" y="3600"/>
                <a:ext cx="1056" cy="288"/>
              </a:xfrm>
              <a:prstGeom prst="rightArrow">
                <a:avLst>
                  <a:gd name="adj1" fmla="val 50000"/>
                  <a:gd name="adj2" fmla="val 91667"/>
                </a:avLst>
              </a:prstGeom>
              <a:solidFill>
                <a:srgbClr val="FFCC99"/>
              </a:solidFill>
              <a:ln w="9525">
                <a:miter lim="800000"/>
                <a:headEnd/>
                <a:tailEnd/>
              </a:ln>
              <a:scene3d>
                <a:camera prst="legacyPerspectiveTopRight"/>
                <a:lightRig rig="legacyFlat3" dir="b"/>
              </a:scene3d>
              <a:sp3d extrusionH="887400" prstMaterial="legacyMatte">
                <a:bevelT w="13500" h="13500" prst="angle"/>
                <a:bevelB w="13500" h="13500" prst="angle"/>
                <a:extrusionClr>
                  <a:srgbClr val="FFCC99"/>
                </a:extrusionClr>
                <a:contourClr>
                  <a:srgbClr val="FFCC99"/>
                </a:contourClr>
              </a:sp3d>
            </p:spPr>
            <p:txBody>
              <a:bodyPr wrap="none" anchor="ctr">
                <a:flatTx/>
              </a:bodyPr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1pPr>
                <a:lvl2pPr marL="37931725" indent="-37474525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2pPr>
                <a:lvl3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3pPr>
                <a:lvl4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4pPr>
                <a:lvl5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 (Hebrew)" charset="0"/>
                  </a:defRPr>
                </a:lvl9pPr>
              </a:lstStyle>
              <a:p>
                <a:endParaRPr lang="en-US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xmlns="" val="317941534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 and Notify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two threads to cooperate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Based on a single shared lock object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Marge put a cookie wait and notify Homer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Homer eat a cookie wait and notify Marge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			…</a:t>
            </a:r>
          </a:p>
        </p:txBody>
      </p:sp>
    </p:spTree>
    <p:extLst>
      <p:ext uri="{BB962C8B-B14F-4D97-AF65-F5344CB8AC3E}">
        <p14:creationId xmlns:p14="http://schemas.microsoft.com/office/powerpoint/2010/main" xmlns="" val="1132598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is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java.lang.Object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interface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requires a lock on the object’s monitor to execute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It must be called from a synchronized method, or from a synchronized segment of code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750647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causes the current thread to wait until another thread invokes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or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notifyAll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for this object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6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Upon call for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, t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he thread releases ownership of this monitor and waits until another thread notifies the waiting threads of the object</a:t>
            </a:r>
            <a:endParaRPr kumimoji="1" lang="he-IL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7102407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wait() Method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also similar to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yield()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Both take the current thread off the execution stack and force it to be rescheduled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wait()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is not automatically put back into the scheduler queue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notify()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must be called in order to get a thread back into the scheduler’s queue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Can be used for blocked IO operations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134097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Consumer: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while (!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resourceAvailable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lock.wait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consumeResource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  <a:endParaRPr kumimoji="1" lang="he-IL" altLang="en-US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90116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Producer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Producer: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produceResource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synchronized (lock) {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lock.notifyAll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();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2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46489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49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xmlns="" id="{75100B01-EAAA-4FA5-A60D-A7C25612CDCF}"/>
              </a:ext>
            </a:extLst>
          </p:cNvPr>
          <p:cNvGrpSpPr/>
          <p:nvPr/>
        </p:nvGrpSpPr>
        <p:grpSpPr>
          <a:xfrm>
            <a:off x="1409700" y="1752600"/>
            <a:ext cx="9372600" cy="3352800"/>
            <a:chOff x="152400" y="1981200"/>
            <a:chExt cx="9372600" cy="3352800"/>
          </a:xfrm>
        </p:grpSpPr>
        <p:sp>
          <p:nvSpPr>
            <p:cNvPr id="24" name="Oval 3">
              <a:extLst>
                <a:ext uri="{FF2B5EF4-FFF2-40B4-BE49-F238E27FC236}">
                  <a16:creationId xmlns:a16="http://schemas.microsoft.com/office/drawing/2014/main" xmlns="" id="{90F32A8D-7AAA-4107-8ABC-4ABF2F0539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noFill/>
            <a:ln w="57150">
              <a:solidFill>
                <a:srgbClr val="FF66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66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25" name="Rectangle 4">
              <a:extLst>
                <a:ext uri="{FF2B5EF4-FFF2-40B4-BE49-F238E27FC236}">
                  <a16:creationId xmlns:a16="http://schemas.microsoft.com/office/drawing/2014/main" xmlns="" id="{1BC4C005-5C21-4A58-941F-06345DB06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6" name="Rectangle 5">
              <a:extLst>
                <a:ext uri="{FF2B5EF4-FFF2-40B4-BE49-F238E27FC236}">
                  <a16:creationId xmlns:a16="http://schemas.microsoft.com/office/drawing/2014/main" xmlns="" id="{73B5A2CB-FBA5-4B9C-941F-1B3AB998BA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noFill/>
            <a:ln w="5715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33CC33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27" name="Line 6">
              <a:extLst>
                <a:ext uri="{FF2B5EF4-FFF2-40B4-BE49-F238E27FC236}">
                  <a16:creationId xmlns:a16="http://schemas.microsoft.com/office/drawing/2014/main" xmlns="" id="{B001E459-0C7A-4B94-9FDC-DECF088559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28" name="Text Box 7">
              <a:extLst>
                <a:ext uri="{FF2B5EF4-FFF2-40B4-BE49-F238E27FC236}">
                  <a16:creationId xmlns:a16="http://schemas.microsoft.com/office/drawing/2014/main" xmlns="" id="{51C9663F-ECE7-4344-AA42-6A07F9549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29" name="Text Box 8">
              <a:extLst>
                <a:ext uri="{FF2B5EF4-FFF2-40B4-BE49-F238E27FC236}">
                  <a16:creationId xmlns:a16="http://schemas.microsoft.com/office/drawing/2014/main" xmlns="" id="{3AF4BC9E-091F-4F6A-8F32-B27E96EDD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30" name="Line 9">
              <a:extLst>
                <a:ext uri="{FF2B5EF4-FFF2-40B4-BE49-F238E27FC236}">
                  <a16:creationId xmlns:a16="http://schemas.microsoft.com/office/drawing/2014/main" xmlns="" id="{D1FFAC37-8F56-4F3A-8CD6-05D4323D41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486400" y="2819400"/>
              <a:ext cx="1219200" cy="1371600"/>
            </a:xfrm>
            <a:prstGeom prst="line">
              <a:avLst/>
            </a:prstGeom>
            <a:noFill/>
            <a:ln w="57150">
              <a:solidFill>
                <a:srgbClr val="00CC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CA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" name="Text Box 10">
              <a:extLst>
                <a:ext uri="{FF2B5EF4-FFF2-40B4-BE49-F238E27FC236}">
                  <a16:creationId xmlns:a16="http://schemas.microsoft.com/office/drawing/2014/main" xmlns="" id="{C6DD0569-0416-4438-99E3-0666A108DF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32" name="Text Box 11">
              <a:extLst>
                <a:ext uri="{FF2B5EF4-FFF2-40B4-BE49-F238E27FC236}">
                  <a16:creationId xmlns:a16="http://schemas.microsoft.com/office/drawing/2014/main" xmlns="" id="{E573D9C0-3CCE-4751-BF02-D8451DABC3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67087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33" name="Text Box 12">
              <a:extLst>
                <a:ext uri="{FF2B5EF4-FFF2-40B4-BE49-F238E27FC236}">
                  <a16:creationId xmlns:a16="http://schemas.microsoft.com/office/drawing/2014/main" xmlns="" id="{7CED95CE-E966-4E2F-9241-0D283A3EF3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34" name="Text Box 13">
              <a:extLst>
                <a:ext uri="{FF2B5EF4-FFF2-40B4-BE49-F238E27FC236}">
                  <a16:creationId xmlns:a16="http://schemas.microsoft.com/office/drawing/2014/main" xmlns="" id="{04886B7B-7533-40B2-9CB3-25F601626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6.}</a:t>
              </a:r>
              <a:endParaRPr lang="en-US" altLang="en-US">
                <a:solidFill>
                  <a:srgbClr val="000000"/>
                </a:solidFill>
                <a:latin typeface="Courier New" panose="02070309020205020404" pitchFamily="49" charset="0"/>
              </a:endParaRPr>
            </a:p>
          </p:txBody>
        </p:sp>
        <p:sp>
          <p:nvSpPr>
            <p:cNvPr id="35" name="Text Box 14">
              <a:extLst>
                <a:ext uri="{FF2B5EF4-FFF2-40B4-BE49-F238E27FC236}">
                  <a16:creationId xmlns:a16="http://schemas.microsoft.com/office/drawing/2014/main" xmlns="" id="{8C9781E6-913D-4FD3-B430-27231CFB53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36" name="Text Box 15">
              <a:extLst>
                <a:ext uri="{FF2B5EF4-FFF2-40B4-BE49-F238E27FC236}">
                  <a16:creationId xmlns:a16="http://schemas.microsoft.com/office/drawing/2014/main" xmlns="" id="{43BCAF02-EB71-4919-8A11-B0742D8C6F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37" name="Text Box 16">
              <a:extLst>
                <a:ext uri="{FF2B5EF4-FFF2-40B4-BE49-F238E27FC236}">
                  <a16:creationId xmlns:a16="http://schemas.microsoft.com/office/drawing/2014/main" xmlns="" id="{4FDBD7D5-CE91-438B-8501-781EBA282C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38" name="Text Box 17">
              <a:extLst>
                <a:ext uri="{FF2B5EF4-FFF2-40B4-BE49-F238E27FC236}">
                  <a16:creationId xmlns:a16="http://schemas.microsoft.com/office/drawing/2014/main" xmlns="" id="{20C5FEC1-667F-4796-BC4D-AAEE206935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800" b="1">
                  <a:solidFill>
                    <a:srgbClr val="000000"/>
                  </a:solidFill>
                  <a:latin typeface="Courier New" panose="02070309020205020404" pitchFamily="49" charset="0"/>
                </a:rPr>
                <a:t>10. 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685232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Thread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When we execute the application: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JVM creates a Thread object whose task is defined by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</a:rPr>
              <a:t>main()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method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It starts the thread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The thread executes the statements of the program one by one until the method returns and the thread dies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226667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86" name="Group 85">
            <a:extLst>
              <a:ext uri="{FF2B5EF4-FFF2-40B4-BE49-F238E27FC236}">
                <a16:creationId xmlns:a16="http://schemas.microsoft.com/office/drawing/2014/main" xmlns="" id="{BD596368-3693-4AE4-A6EF-CD7E16136E5F}"/>
              </a:ext>
            </a:extLst>
          </p:cNvPr>
          <p:cNvGrpSpPr/>
          <p:nvPr/>
        </p:nvGrpSpPr>
        <p:grpSpPr>
          <a:xfrm>
            <a:off x="1409700" y="1590869"/>
            <a:ext cx="9345613" cy="3505200"/>
            <a:chOff x="152400" y="1828800"/>
            <a:chExt cx="9345613" cy="3505200"/>
          </a:xfrm>
        </p:grpSpPr>
        <p:sp>
          <p:nvSpPr>
            <p:cNvPr id="87" name="Oval 3">
              <a:extLst>
                <a:ext uri="{FF2B5EF4-FFF2-40B4-BE49-F238E27FC236}">
                  <a16:creationId xmlns:a16="http://schemas.microsoft.com/office/drawing/2014/main" xmlns="" id="{CC66AE09-D993-4EAB-9952-0F69D3DD59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88" name="Rectangle 4">
              <a:extLst>
                <a:ext uri="{FF2B5EF4-FFF2-40B4-BE49-F238E27FC236}">
                  <a16:creationId xmlns:a16="http://schemas.microsoft.com/office/drawing/2014/main" xmlns="" id="{368117D9-35D9-4047-A5C7-E6139D8B4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000000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89" name="Rectangle 5">
              <a:extLst>
                <a:ext uri="{FF2B5EF4-FFF2-40B4-BE49-F238E27FC236}">
                  <a16:creationId xmlns:a16="http://schemas.microsoft.com/office/drawing/2014/main" xmlns="" id="{44E72F11-CBCD-4137-8CE9-F9D95251D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90" name="Line 6">
              <a:extLst>
                <a:ext uri="{FF2B5EF4-FFF2-40B4-BE49-F238E27FC236}">
                  <a16:creationId xmlns:a16="http://schemas.microsoft.com/office/drawing/2014/main" xmlns="" id="{CB56E7AB-B3BB-411D-9984-DB192A504C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  <p:sp>
          <p:nvSpPr>
            <p:cNvPr id="91" name="Text Box 7">
              <a:extLst>
                <a:ext uri="{FF2B5EF4-FFF2-40B4-BE49-F238E27FC236}">
                  <a16:creationId xmlns:a16="http://schemas.microsoft.com/office/drawing/2014/main" xmlns="" id="{3E557643-B0AB-498A-8B83-444BBF8B7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92" name="Text Box 8">
              <a:extLst>
                <a:ext uri="{FF2B5EF4-FFF2-40B4-BE49-F238E27FC236}">
                  <a16:creationId xmlns:a16="http://schemas.microsoft.com/office/drawing/2014/main" xmlns="" id="{6B66B10D-343B-422A-A142-DD30753A34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93" name="Text Box 9">
              <a:extLst>
                <a:ext uri="{FF2B5EF4-FFF2-40B4-BE49-F238E27FC236}">
                  <a16:creationId xmlns:a16="http://schemas.microsoft.com/office/drawing/2014/main" xmlns="" id="{E484BE75-CAE5-42AD-8593-6478BF280E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94" name="Text Box 10">
              <a:extLst>
                <a:ext uri="{FF2B5EF4-FFF2-40B4-BE49-F238E27FC236}">
                  <a16:creationId xmlns:a16="http://schemas.microsoft.com/office/drawing/2014/main" xmlns="" id="{895FE44D-AAD8-44DB-9AA0-E0619087C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95" name="Text Box 11">
              <a:extLst>
                <a:ext uri="{FF2B5EF4-FFF2-40B4-BE49-F238E27FC236}">
                  <a16:creationId xmlns:a16="http://schemas.microsoft.com/office/drawing/2014/main" xmlns="" id="{99366405-DEAC-44D7-9618-E7B618AAE9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96" name="Text Box 12">
              <a:extLst>
                <a:ext uri="{FF2B5EF4-FFF2-40B4-BE49-F238E27FC236}">
                  <a16:creationId xmlns:a16="http://schemas.microsoft.com/office/drawing/2014/main" xmlns="" id="{B78F3E75-3105-4E49-B5C2-4E745E551E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97" name="Text Box 13">
              <a:extLst>
                <a:ext uri="{FF2B5EF4-FFF2-40B4-BE49-F238E27FC236}">
                  <a16:creationId xmlns:a16="http://schemas.microsoft.com/office/drawing/2014/main" xmlns="" id="{D0C1D478-EA8A-4020-99B5-82908DFFBE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98" name="Text Box 14">
              <a:extLst>
                <a:ext uri="{FF2B5EF4-FFF2-40B4-BE49-F238E27FC236}">
                  <a16:creationId xmlns:a16="http://schemas.microsoft.com/office/drawing/2014/main" xmlns="" id="{6F14DAAC-93F3-430B-A972-4571CD048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99" name="Text Box 15">
              <a:extLst>
                <a:ext uri="{FF2B5EF4-FFF2-40B4-BE49-F238E27FC236}">
                  <a16:creationId xmlns:a16="http://schemas.microsoft.com/office/drawing/2014/main" xmlns="" id="{4416FB62-10C1-41AF-9074-D12C46BCA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100" name="Text Box 16">
              <a:extLst>
                <a:ext uri="{FF2B5EF4-FFF2-40B4-BE49-F238E27FC236}">
                  <a16:creationId xmlns:a16="http://schemas.microsoft.com/office/drawing/2014/main" xmlns="" id="{1657645F-B1BD-4DE2-BE0A-E48891A5B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101" name="Oval 17">
              <a:extLst>
                <a:ext uri="{FF2B5EF4-FFF2-40B4-BE49-F238E27FC236}">
                  <a16:creationId xmlns:a16="http://schemas.microsoft.com/office/drawing/2014/main" xmlns="" id="{A98423D7-FCD0-4276-87CF-F70698B30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9000" y="1828800"/>
              <a:ext cx="2286000" cy="1371600"/>
            </a:xfrm>
            <a:prstGeom prst="ellips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102" name="Line 9">
            <a:extLst>
              <a:ext uri="{FF2B5EF4-FFF2-40B4-BE49-F238E27FC236}">
                <a16:creationId xmlns:a16="http://schemas.microsoft.com/office/drawing/2014/main" xmlns="" id="{95366765-731E-4BA3-BD2E-93F870089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845937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2.   lock.wait();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produceResource()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53" name="Oval 17">
            <a:extLst>
              <a:ext uri="{FF2B5EF4-FFF2-40B4-BE49-F238E27FC236}">
                <a16:creationId xmlns:a16="http://schemas.microsoft.com/office/drawing/2014/main" xmlns="" id="{22174B0F-5EC5-4088-8B29-5947DBE77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xmlns="" id="{06111189-48C7-4A9E-9886-3181C6BF62D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811967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lock.notify();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xmlns="" id="{DA282824-B43F-4850-8948-7BC00E931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F0884601-D0BF-497C-9B11-D2B3E6C5883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09440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2" name="Oval 17">
            <a:extLst>
              <a:ext uri="{FF2B5EF4-FFF2-40B4-BE49-F238E27FC236}">
                <a16:creationId xmlns:a16="http://schemas.microsoft.com/office/drawing/2014/main" xmlns="" id="{E57B6276-3872-4BA9-A717-F392C4A56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B05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216218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54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18385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55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xmlns="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0229373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consumeResource();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xmlns="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2497060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" name="Oval 17">
            <a:extLst>
              <a:ext uri="{FF2B5EF4-FFF2-40B4-BE49-F238E27FC236}">
                <a16:creationId xmlns:a16="http://schemas.microsoft.com/office/drawing/2014/main" xmlns="" id="{D272653A-61F9-4BBC-B954-434CDB575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6300" y="1590869"/>
            <a:ext cx="2286000" cy="1371600"/>
          </a:xfrm>
          <a:prstGeom prst="ellipse">
            <a:avLst/>
          </a:prstGeom>
          <a:noFill/>
          <a:ln w="57150">
            <a:solidFill>
              <a:srgbClr val="00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98432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Wait/Notify Sequence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216AA623-1AB6-4D1C-92D8-00B232B43284}"/>
              </a:ext>
            </a:extLst>
          </p:cNvPr>
          <p:cNvGrpSpPr/>
          <p:nvPr/>
        </p:nvGrpSpPr>
        <p:grpSpPr>
          <a:xfrm>
            <a:off x="1407400" y="1747962"/>
            <a:ext cx="9345613" cy="3352800"/>
            <a:chOff x="152400" y="1981200"/>
            <a:chExt cx="9345613" cy="3352800"/>
          </a:xfrm>
        </p:grpSpPr>
        <p:sp>
          <p:nvSpPr>
            <p:cNvPr id="39" name="Oval 3">
              <a:extLst>
                <a:ext uri="{FF2B5EF4-FFF2-40B4-BE49-F238E27FC236}">
                  <a16:creationId xmlns:a16="http://schemas.microsoft.com/office/drawing/2014/main" xmlns="" id="{AAF0B281-A0D7-45E8-A242-78A17A2FF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1981200"/>
              <a:ext cx="1828800" cy="1066800"/>
            </a:xfrm>
            <a:prstGeom prst="ellipse">
              <a:avLst/>
            </a:prstGeom>
            <a:solidFill>
              <a:srgbClr val="FF6600"/>
            </a:solidFill>
            <a:ln w="12700">
              <a:solidFill>
                <a:srgbClr val="FF66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Lock Object</a:t>
              </a:r>
            </a:p>
          </p:txBody>
        </p:sp>
        <p:sp>
          <p:nvSpPr>
            <p:cNvPr id="40" name="Rectangle 4">
              <a:extLst>
                <a:ext uri="{FF2B5EF4-FFF2-40B4-BE49-F238E27FC236}">
                  <a16:creationId xmlns:a16="http://schemas.microsoft.com/office/drawing/2014/main" xmlns="" id="{4DA09EED-513F-4E40-AABE-B53040ACD7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4400" y="4191000"/>
              <a:ext cx="1905000" cy="1143000"/>
            </a:xfrm>
            <a:prstGeom prst="rect">
              <a:avLst/>
            </a:prstGeom>
            <a:solidFill>
              <a:srgbClr val="000000"/>
            </a:solidFill>
            <a:ln w="12700">
              <a:solidFill>
                <a:srgbClr val="9966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Consumer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1" name="Rectangle 5">
              <a:extLst>
                <a:ext uri="{FF2B5EF4-FFF2-40B4-BE49-F238E27FC236}">
                  <a16:creationId xmlns:a16="http://schemas.microsoft.com/office/drawing/2014/main" xmlns="" id="{CF1E7C5C-C62B-4CEC-AF18-F333D394D9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191000"/>
              <a:ext cx="1905000" cy="1143000"/>
            </a:xfrm>
            <a:prstGeom prst="rect">
              <a:avLst/>
            </a:prstGeom>
            <a:solidFill>
              <a:srgbClr val="33CC33"/>
            </a:solidFill>
            <a:ln w="12700">
              <a:solidFill>
                <a:srgbClr val="33CC33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Producer</a:t>
              </a:r>
            </a:p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</a:rPr>
                <a:t>Thread</a:t>
              </a:r>
            </a:p>
          </p:txBody>
        </p:sp>
        <p:sp>
          <p:nvSpPr>
            <p:cNvPr id="42" name="Text Box 6">
              <a:extLst>
                <a:ext uri="{FF2B5EF4-FFF2-40B4-BE49-F238E27FC236}">
                  <a16:creationId xmlns:a16="http://schemas.microsoft.com/office/drawing/2014/main" xmlns="" id="{FB36630A-4E3A-46CC-A71C-3EDF23D8D1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590800"/>
              <a:ext cx="3201988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1. synchronized(lock){</a:t>
              </a:r>
            </a:p>
          </p:txBody>
        </p:sp>
        <p:sp>
          <p:nvSpPr>
            <p:cNvPr id="43" name="Text Box 7">
              <a:extLst>
                <a:ext uri="{FF2B5EF4-FFF2-40B4-BE49-F238E27FC236}">
                  <a16:creationId xmlns:a16="http://schemas.microsoft.com/office/drawing/2014/main" xmlns="" id="{47B620FE-8525-41B3-9961-FBD970D5D8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2938463"/>
              <a:ext cx="2516188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2.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lock.wait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xmlns="" id="{38E2A31B-F17A-43F8-9B0F-2493CE893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42038" y="2571750"/>
              <a:ext cx="292735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3.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produceResource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</a:t>
              </a:r>
            </a:p>
          </p:txBody>
        </p:sp>
        <p:sp>
          <p:nvSpPr>
            <p:cNvPr id="45" name="Text Box 9">
              <a:extLst>
                <a:ext uri="{FF2B5EF4-FFF2-40B4-BE49-F238E27FC236}">
                  <a16:creationId xmlns:a16="http://schemas.microsoft.com/office/drawing/2014/main" xmlns="" id="{BF75A62F-DED5-450F-B01D-9423A95D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2835275"/>
              <a:ext cx="3340100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4. synchronized(lock) {</a:t>
              </a:r>
            </a:p>
          </p:txBody>
        </p:sp>
        <p:sp>
          <p:nvSpPr>
            <p:cNvPr id="46" name="Text Box 10">
              <a:extLst>
                <a:ext uri="{FF2B5EF4-FFF2-40B4-BE49-F238E27FC236}">
                  <a16:creationId xmlns:a16="http://schemas.microsoft.com/office/drawing/2014/main" xmlns="" id="{92F035BA-B1F6-4E52-9138-7E80136B74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140075"/>
              <a:ext cx="2790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5.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lock.notify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xmlns="" id="{31B6C395-3224-4D39-B702-A545104121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3444875"/>
              <a:ext cx="595312" cy="36671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6.}</a:t>
              </a:r>
              <a:endPara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</a:endParaRPr>
            </a:p>
          </p:txBody>
        </p:sp>
        <p:sp>
          <p:nvSpPr>
            <p:cNvPr id="48" name="Text Box 12">
              <a:extLst>
                <a:ext uri="{FF2B5EF4-FFF2-40B4-BE49-F238E27FC236}">
                  <a16:creationId xmlns:a16="http://schemas.microsoft.com/office/drawing/2014/main" xmlns="" id="{7BD3B6D5-641A-43A1-8DCB-4DD1D9272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7238" y="3622675"/>
              <a:ext cx="2325687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7. Reacquire lock</a:t>
              </a:r>
            </a:p>
          </p:txBody>
        </p:sp>
        <p:sp>
          <p:nvSpPr>
            <p:cNvPr id="49" name="Text Box 13">
              <a:extLst>
                <a:ext uri="{FF2B5EF4-FFF2-40B4-BE49-F238E27FC236}">
                  <a16:creationId xmlns:a16="http://schemas.microsoft.com/office/drawing/2014/main" xmlns="" id="{47BC5577-6CC6-4941-8B1E-73407160CC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6600" y="3962400"/>
              <a:ext cx="2790825" cy="457200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</a:rPr>
                <a:t>8. Return from wait()</a:t>
              </a: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xmlns="" id="{F04D7A34-9EF8-41DF-9E16-AE93117BAA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262313"/>
              <a:ext cx="3340100" cy="366712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9.   </a:t>
              </a:r>
              <a:r>
                <a:rPr kumimoji="0" lang="en-US" altLang="en-US" sz="1800" b="1" i="0" u="none" strike="noStrike" kern="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consumeResource</a:t>
              </a: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</a:rPr>
                <a:t>();</a:t>
              </a:r>
            </a:p>
          </p:txBody>
        </p:sp>
        <p:sp>
          <p:nvSpPr>
            <p:cNvPr id="51" name="Text Box 15">
              <a:extLst>
                <a:ext uri="{FF2B5EF4-FFF2-40B4-BE49-F238E27FC236}">
                  <a16:creationId xmlns:a16="http://schemas.microsoft.com/office/drawing/2014/main" xmlns="" id="{034A29BB-AC84-44EE-99F5-44B22FCBB0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3505200"/>
              <a:ext cx="869950" cy="366713"/>
            </a:xfrm>
            <a:prstGeom prst="rect">
              <a:avLst/>
            </a:prstGeom>
            <a:solidFill>
              <a:srgbClr val="9966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1pPr>
              <a:lvl2pPr marL="37931725" indent="-37474525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Times New Roman (Hebrew)" charset="0"/>
                </a:defRPr>
              </a:lvl9pPr>
            </a:lstStyle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urier New" panose="02070309020205020404" pitchFamily="49" charset="0"/>
                </a:rPr>
                <a:t>10. }</a:t>
              </a:r>
            </a:p>
          </p:txBody>
        </p:sp>
        <p:sp>
          <p:nvSpPr>
            <p:cNvPr id="52" name="Line 16">
              <a:extLst>
                <a:ext uri="{FF2B5EF4-FFF2-40B4-BE49-F238E27FC236}">
                  <a16:creationId xmlns:a16="http://schemas.microsoft.com/office/drawing/2014/main" xmlns="" id="{48E12D97-764A-4AFD-B4A2-9291CA53B3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9800" y="2819400"/>
              <a:ext cx="1371600" cy="137160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</a:endParaRPr>
            </a:p>
          </p:txBody>
        </p:sp>
      </p:grpSp>
      <p:sp>
        <p:nvSpPr>
          <p:cNvPr id="23" name="Line 9">
            <a:extLst>
              <a:ext uri="{FF2B5EF4-FFF2-40B4-BE49-F238E27FC236}">
                <a16:creationId xmlns:a16="http://schemas.microsoft.com/office/drawing/2014/main" xmlns="" id="{06FE741E-080A-4163-BD36-A679FC0A77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43700" y="2590800"/>
            <a:ext cx="1219200" cy="1371600"/>
          </a:xfrm>
          <a:prstGeom prst="line">
            <a:avLst/>
          </a:prstGeom>
          <a:noFill/>
          <a:ln w="57150">
            <a:solidFill>
              <a:srgbClr val="00CC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CA" sz="24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24691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59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05" y="1168401"/>
            <a:ext cx="10515600" cy="586494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classes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and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are part of the </a:t>
            </a:r>
            <a:r>
              <a:rPr kumimoji="1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java.util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package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Useful for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task after a specified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performing a sequence of tasks at constant time intervals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83412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Threads in an Application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Each thread has its private run-time stack 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If two threads execute the same method, each will have its own copy of the local variables the methods uses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However, all threads see the same dynamic memory (heap)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Two different threads can act on the same object and same static fields concurrently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341787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60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import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java.util.TimerTask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/**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 Schedule a task every 5 seconds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*/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public class Reminder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Timer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Reminder(int seconds)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 = new Timer();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timer.schedule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(new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, seconds *1000);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7798820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Timers and </a:t>
            </a:r>
            <a:r>
              <a:rPr lang="en-US" dirty="0" err="1"/>
              <a:t>TimerTask</a:t>
            </a:r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61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893531"/>
            <a:ext cx="10515600" cy="5864941"/>
          </a:xfrm>
        </p:spPr>
        <p:txBody>
          <a:bodyPr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Class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ReminderTask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extends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TimerTask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808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public void run()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(“Time’s up”);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timer.cancel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public static void main(String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args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[])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new Reminder(5);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  </a:t>
            </a:r>
            <a:r>
              <a:rPr kumimoji="0" lang="en-US" alt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System.out.println</a:t>
            </a: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(“Task scheduled”);</a:t>
            </a:r>
            <a:endParaRPr kumimoji="0" lang="en-US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808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  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}</a:t>
            </a:r>
            <a:endParaRPr kumimoji="0" lang="he-IL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083178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62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schedule method of a timer can get as parameters: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time, period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Task, delay, period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B6838E6E-AC13-4DF5-8A15-4E48DA44ED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04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When to start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71150D81-8BD8-4CB7-9F8D-6239A59BA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16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What to do</a:t>
            </a:r>
            <a:endParaRPr lang="he-IL" altLang="en-US">
              <a:solidFill>
                <a:schemeClr val="tx2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xmlns="" id="{5E69DE5F-1806-4185-A0DB-9079337DC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2881" y="4292082"/>
            <a:ext cx="1981200" cy="5334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rtl="1" eaLnBrk="1" hangingPunct="1"/>
            <a:r>
              <a:rPr lang="en-US" altLang="en-US">
                <a:solidFill>
                  <a:schemeClr val="tx2"/>
                </a:solidFill>
              </a:rPr>
              <a:t>At which rate</a:t>
            </a:r>
            <a:endParaRPr lang="he-IL" alt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945752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Stopping Timers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63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44" y="1168401"/>
            <a:ext cx="10515600" cy="5590071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 Timer thread can be stopped in the following ways: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Apply 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cancel()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on the timer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Make the thread a daemon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Remove all references to the timer after all the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TimerTask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tasks have finished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Call </a:t>
            </a:r>
            <a:r>
              <a:rPr kumimoji="1" lang="en-US" altLang="en-US" sz="24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System.exit</a:t>
            </a:r>
            <a:r>
              <a:rPr kumimoji="1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</a:t>
            </a:r>
            <a:endParaRPr kumimoji="1" lang="he-IL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3664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Threads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7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There are two ways to create our own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Thread 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object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Implementing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</a:t>
            </a: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 interface</a:t>
            </a:r>
          </a:p>
          <a:p>
            <a:pPr marL="990600" marR="0" lvl="1" indent="-5334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Tx/>
              <a:buFontTx/>
              <a:buNone/>
              <a:tabLst/>
              <a:defRPr/>
            </a:pPr>
            <a:r>
              <a:rPr kumimoji="1" lang="en-US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</a:rPr>
              <a:t>Subclassing the Thread class and instantiating a new object of that class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In both cases the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should be implemented</a:t>
            </a:r>
            <a:endParaRPr kumimoji="1" lang="he-IL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ＭＳ Ｐゴシック" panose="020B0600070205080204" pitchFamily="34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59130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Runnable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8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class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RunnableExample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implements Runnable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public void run ()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for (int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1;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&lt;= 100;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++) {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   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System.out.println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(</a:t>
            </a:r>
            <a:r>
              <a:rPr kumimoji="1" lang="en-US" altLang="en-US" sz="20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</a:t>
            </a: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+ “ ”);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  }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}</a:t>
            </a:r>
            <a:endParaRPr kumimoji="1" lang="he-IL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44074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Runnable Object</a:t>
            </a: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CA" dirty="0"/>
              <a:t>CS321: Advanced Programming Techniques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174927E-2439-42C0-9720-7BBCA09BF46F}" type="slidenum">
              <a:rPr lang="en-CA" smtClean="0"/>
              <a:pPr/>
              <a:t>9</a:t>
            </a:fld>
            <a:r>
              <a:rPr lang="en-CA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D58AF24-6D41-4D72-AA4C-29F6B807A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The Thread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 calls the Runnable object’s </a:t>
            </a:r>
            <a:r>
              <a:rPr kumimoji="1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run()</a:t>
            </a: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 method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r>
              <a:rPr kumimoji="1" lang="en-US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ＭＳ Ｐゴシック" panose="020B0600070205080204" pitchFamily="34" charset="-128"/>
                <a:cs typeface="+mn-cs"/>
              </a:rPr>
              <a:t>Allows threads to run inside any object, regardless of inheritance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CC00"/>
              </a:buClr>
              <a:buSzPct val="80000"/>
              <a:buFont typeface="Symbol" panose="05050102010706020507" pitchFamily="18" charset="2"/>
              <a:buNone/>
              <a:tabLst/>
              <a:defRPr/>
            </a:pPr>
            <a:endParaRPr kumimoji="1" lang="en-US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ＭＳ Ｐゴシック" panose="020B0600070205080204" pitchFamily="34" charset="-128"/>
              <a:cs typeface="+mn-cs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xmlns="" id="{D4AD499F-F2DF-491E-85EF-27DD50CE58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6316" y="4436807"/>
            <a:ext cx="4114800" cy="838200"/>
          </a:xfrm>
          <a:prstGeom prst="rect">
            <a:avLst/>
          </a:prstGeom>
          <a:solidFill>
            <a:srgbClr val="FF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1pPr>
            <a:lvl2pPr marL="37931725" indent="-37474525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Times New Roman (Hebrew)" charset="0"/>
              </a:defRPr>
            </a:lvl9pPr>
          </a:lstStyle>
          <a:p>
            <a:pPr algn="ctr" eaLnBrk="1" hangingPunct="1"/>
            <a:r>
              <a:rPr lang="en-US" altLang="en-US" dirty="0"/>
              <a:t>Example – an applet that is </a:t>
            </a:r>
          </a:p>
          <a:p>
            <a:pPr algn="ctr" eaLnBrk="1" hangingPunct="1"/>
            <a:r>
              <a:rPr lang="en-US" altLang="en-US" dirty="0"/>
              <a:t>also a thread</a:t>
            </a:r>
            <a:endParaRPr lang="he-IL" altLang="en-US" dirty="0"/>
          </a:p>
        </p:txBody>
      </p:sp>
    </p:spTree>
    <p:extLst>
      <p:ext uri="{BB962C8B-B14F-4D97-AF65-F5344CB8AC3E}">
        <p14:creationId xmlns:p14="http://schemas.microsoft.com/office/powerpoint/2010/main" xmlns="" val="93236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ye_tracker_presentation" id="{00ED1D97-A04B-46A0-BB71-88655A6B057F}" vid="{F36189FA-3966-4852-951E-5734674D1C7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36654</TotalTime>
  <Words>2906</Words>
  <Application>Microsoft Office PowerPoint</Application>
  <PresentationFormat>Custom</PresentationFormat>
  <Paragraphs>708</Paragraphs>
  <Slides>63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4" baseType="lpstr">
      <vt:lpstr>Office Theme</vt:lpstr>
      <vt:lpstr>Threads</vt:lpstr>
      <vt:lpstr>Threads</vt:lpstr>
      <vt:lpstr>Threads</vt:lpstr>
      <vt:lpstr>Multitasking and Multithreading</vt:lpstr>
      <vt:lpstr>Application Thread</vt:lpstr>
      <vt:lpstr>Multiple Threads in an Application</vt:lpstr>
      <vt:lpstr>Creating Threads</vt:lpstr>
      <vt:lpstr>Implementing Runnable</vt:lpstr>
      <vt:lpstr>A Runnable Object</vt:lpstr>
      <vt:lpstr>New Thread</vt:lpstr>
      <vt:lpstr>Thread Methods</vt:lpstr>
      <vt:lpstr>Starting the Threads</vt:lpstr>
      <vt:lpstr>Scheduling Threads</vt:lpstr>
      <vt:lpstr>Thread Lifecycle</vt:lpstr>
      <vt:lpstr>Example</vt:lpstr>
      <vt:lpstr>Scheduling</vt:lpstr>
      <vt:lpstr>Preemptive Scheduling</vt:lpstr>
      <vt:lpstr>Starvation</vt:lpstr>
      <vt:lpstr>Time-Sliced Scheduling </vt:lpstr>
      <vt:lpstr>Java Scheduling</vt:lpstr>
      <vt:lpstr>Java Scheduling</vt:lpstr>
      <vt:lpstr>Thread Priority</vt:lpstr>
      <vt:lpstr>Thread Priority</vt:lpstr>
      <vt:lpstr>Thread Methods</vt:lpstr>
      <vt:lpstr>Daemon Threads</vt:lpstr>
      <vt:lpstr>Concurrency</vt:lpstr>
      <vt:lpstr>Race Condition</vt:lpstr>
      <vt:lpstr>Race Condition Example</vt:lpstr>
      <vt:lpstr>Race Condition Example</vt:lpstr>
      <vt:lpstr>Monitors</vt:lpstr>
      <vt:lpstr>Monitors</vt:lpstr>
      <vt:lpstr>Critical Section</vt:lpstr>
      <vt:lpstr>Example</vt:lpstr>
      <vt:lpstr>Example</vt:lpstr>
      <vt:lpstr>Critical Section</vt:lpstr>
      <vt:lpstr>Static Synchronized Methods</vt:lpstr>
      <vt:lpstr>Deadlocks</vt:lpstr>
      <vt:lpstr>Deadlocks</vt:lpstr>
      <vt:lpstr>Deadlocks</vt:lpstr>
      <vt:lpstr> </vt:lpstr>
      <vt:lpstr>Synchronized Statements</vt:lpstr>
      <vt:lpstr>Thread Synchronization</vt:lpstr>
      <vt:lpstr>Wait and Notify</vt:lpstr>
      <vt:lpstr>The wait() Method</vt:lpstr>
      <vt:lpstr>The wait() Method</vt:lpstr>
      <vt:lpstr>The wait() Method</vt:lpstr>
      <vt:lpstr>Consumer</vt:lpstr>
      <vt:lpstr>Producer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Wait/Notify Sequence</vt:lpstr>
      <vt:lpstr>Timers and TimerTask</vt:lpstr>
      <vt:lpstr>Timers and TimerTask</vt:lpstr>
      <vt:lpstr>Timers and TimerTask</vt:lpstr>
      <vt:lpstr>Scheduling Timers</vt:lpstr>
      <vt:lpstr>Stopping Timers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Eye-tracking for Neuroscience</dc:title>
  <dc:creator>Gregory</dc:creator>
  <cp:lastModifiedBy>Greg</cp:lastModifiedBy>
  <cp:revision>268</cp:revision>
  <dcterms:created xsi:type="dcterms:W3CDTF">2016-10-21T00:49:29Z</dcterms:created>
  <dcterms:modified xsi:type="dcterms:W3CDTF">2024-03-25T18:07:22Z</dcterms:modified>
</cp:coreProperties>
</file>