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E8823E2-C9A6-4319-B342-E484713BF38E}" type="slidenum"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Multi-instrument / Multi-instrument Inter-process (minus the)-with Eye Trackers-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9F2D0A6-79A2-45D5-ACBA-9EA8FDB47C44}" type="slidenum">
              <a:rPr b="0" lang="en-CA" sz="1200" spc="-1" strike="noStrike">
                <a:solidFill>
                  <a:schemeClr val="dk1"/>
                </a:solidFill>
                <a:latin typeface="+mn-lt"/>
                <a:ea typeface="+mn-ea"/>
              </a:rPr>
              <a:t>27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FCE17C-1D86-4BEB-9316-307102530D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B58258-51C7-4396-9030-C66FD1E278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72DAE5-28D8-475E-B516-3E95246C5C2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D54332-CC05-43BF-943A-7D8F5398030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E82B79-686A-4F7A-A6F4-7CFA840A12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B5B800-EE06-4780-9FB8-1C47658713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A2140F-A638-446B-A998-884B5A2D1E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4C0B2D-6DBE-4FED-A758-9DCCBBDAE2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B8EB9C-8D06-4713-A3FC-62164D799A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541124-C05E-4A8F-881D-67780DF2A4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363151-4795-4ABA-A43F-E68134BE34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030F0D-D2AA-4829-9123-B7A7D04FB7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lt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&lt;footer&gt;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9AC5962-43C4-4EE0-A081-6E5666555CF7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7"/>
          <p:cNvSpPr/>
          <p:nvPr/>
        </p:nvSpPr>
        <p:spPr>
          <a:xfrm>
            <a:off x="-291960" y="-254160"/>
            <a:ext cx="12601080" cy="2578680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2440" y="10800"/>
            <a:ext cx="9143640" cy="191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CA" sz="6000" spc="-1" strike="noStrike">
                <a:solidFill>
                  <a:schemeClr val="lt1"/>
                </a:solidFill>
                <a:latin typeface="Calibri Light"/>
              </a:rPr>
              <a:t>Java Basics II – Control Statements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306440" y="1172160"/>
            <a:ext cx="9575280" cy="565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CA" sz="2400" spc="-1" strike="noStrike">
                <a:solidFill>
                  <a:schemeClr val="dk1"/>
                </a:solidFill>
                <a:latin typeface="Calibri"/>
              </a:rPr>
              <a:t>CS321: Advanced Programming Techniques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CA" sz="2400" spc="-1" strike="noStrike">
                <a:solidFill>
                  <a:schemeClr val="dk1"/>
                </a:solidFill>
                <a:latin typeface="Calibri"/>
              </a:rPr>
              <a:t>Prof: Gregory Mierzwinski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CA" sz="2400" spc="-1" strike="noStrike">
                <a:solidFill>
                  <a:schemeClr val="dk1"/>
                </a:solidFill>
                <a:latin typeface="Calibri"/>
              </a:rPr>
              <a:t>Date: January 18</a:t>
            </a:r>
            <a:r>
              <a:rPr b="0" lang="en-CA" sz="2400" spc="-1" strike="noStrike" baseline="30000">
                <a:solidFill>
                  <a:schemeClr val="dk1"/>
                </a:solidFill>
                <a:latin typeface="Calibri"/>
              </a:rPr>
              <a:t>th</a:t>
            </a:r>
            <a:r>
              <a:rPr b="0" lang="en-CA" sz="2400" spc="-1" strike="noStrike">
                <a:solidFill>
                  <a:schemeClr val="dk1"/>
                </a:solidFill>
                <a:latin typeface="Calibri"/>
              </a:rPr>
              <a:t>, 2024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Picture 8" descr="http://osiris.ubishops.ca/~alussier/images/transparentlogo_bu.png"/>
          <p:cNvPicPr/>
          <p:nvPr/>
        </p:nvPicPr>
        <p:blipFill>
          <a:blip r:embed="rId1"/>
          <a:stretch/>
        </p:blipFill>
        <p:spPr>
          <a:xfrm>
            <a:off x="3210480" y="4847400"/>
            <a:ext cx="4770000" cy="167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Nested if statements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22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 idx="15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CDACAD5-0CB5-4BEA-A352-5C0B822A5D43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10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AutoShape 5"/>
          <p:cNvSpPr/>
          <p:nvPr/>
        </p:nvSpPr>
        <p:spPr>
          <a:xfrm>
            <a:off x="4169520" y="1216080"/>
            <a:ext cx="3852360" cy="4038120"/>
          </a:xfrm>
          <a:prstGeom prst="roundRect">
            <a:avLst>
              <a:gd name="adj" fmla="val 4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53" name="Text Box 6"/>
          <p:cNvSpPr/>
          <p:nvPr/>
        </p:nvSpPr>
        <p:spPr>
          <a:xfrm>
            <a:off x="4303080" y="1339920"/>
            <a:ext cx="3593880" cy="365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Courier New"/>
              </a:rPr>
              <a:t>if (boolean-expression)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Courier New"/>
              </a:rPr>
              <a:t>{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Courier New"/>
              </a:rPr>
              <a:t>if (boolean-expression)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Courier New"/>
              </a:rPr>
              <a:t>{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Courier New"/>
              </a:rPr>
              <a:t>statement1;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Courier New"/>
              </a:rPr>
              <a:t>}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Courier New"/>
              </a:rPr>
              <a:t>else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Courier New"/>
              </a:rPr>
              <a:t>{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Courier New"/>
              </a:rPr>
              <a:t>statement2;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Courier New"/>
              </a:rPr>
              <a:t>}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Courier New"/>
              </a:rPr>
              <a:t>}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Courier New"/>
              </a:rPr>
              <a:t>else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Courier New"/>
              </a:rPr>
              <a:t>{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Courier New"/>
              </a:rPr>
              <a:t>statement3;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Courier New"/>
              </a:rPr>
              <a:t>}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Ternary Operator  -- ?: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22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If the boolean expression evaluates true, the whole expression evaluates to value1.  Otherwise, it is value2.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16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EC8A279-6767-428E-92CC-155BCBCC60C3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11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57" name="Group 3"/>
          <p:cNvGrpSpPr/>
          <p:nvPr/>
        </p:nvGrpSpPr>
        <p:grpSpPr>
          <a:xfrm>
            <a:off x="3418560" y="1596240"/>
            <a:ext cx="5354280" cy="2274480"/>
            <a:chOff x="3418560" y="1596240"/>
            <a:chExt cx="5354280" cy="2274480"/>
          </a:xfrm>
        </p:grpSpPr>
        <p:sp>
          <p:nvSpPr>
            <p:cNvPr id="158" name="AutoShape 5"/>
            <p:cNvSpPr/>
            <p:nvPr/>
          </p:nvSpPr>
          <p:spPr>
            <a:xfrm>
              <a:off x="4066560" y="1596240"/>
              <a:ext cx="3607920" cy="1447560"/>
            </a:xfrm>
            <a:prstGeom prst="roundRect">
              <a:avLst>
                <a:gd name="adj" fmla="val 106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59" name="Text Box 6"/>
            <p:cNvSpPr/>
            <p:nvPr/>
          </p:nvSpPr>
          <p:spPr>
            <a:xfrm>
              <a:off x="4371120" y="1672560"/>
              <a:ext cx="3225600" cy="1202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if (boolean-expression)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result = value1;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else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result = value2;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60" name="Group 12"/>
            <p:cNvGrpSpPr/>
            <p:nvPr/>
          </p:nvGrpSpPr>
          <p:grpSpPr>
            <a:xfrm>
              <a:off x="3418560" y="3339360"/>
              <a:ext cx="5354280" cy="531360"/>
              <a:chOff x="3418560" y="3339360"/>
              <a:chExt cx="5354280" cy="531360"/>
            </a:xfrm>
          </p:grpSpPr>
          <p:sp>
            <p:nvSpPr>
              <p:cNvPr id="161" name="AutoShape 13"/>
              <p:cNvSpPr/>
              <p:nvPr/>
            </p:nvSpPr>
            <p:spPr>
              <a:xfrm>
                <a:off x="3418560" y="3339360"/>
                <a:ext cx="5354280" cy="531360"/>
              </a:xfrm>
              <a:prstGeom prst="roundRect">
                <a:avLst>
                  <a:gd name="adj" fmla="val 296"/>
                </a:avLst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2400" spc="-1" strike="noStrike">
                  <a:solidFill>
                    <a:schemeClr val="dk1"/>
                  </a:solidFill>
                  <a:latin typeface="Times New Roman"/>
                </a:endParaRPr>
              </a:p>
            </p:txBody>
          </p:sp>
          <p:sp>
            <p:nvSpPr>
              <p:cNvPr id="162" name="Text Box 14"/>
              <p:cNvSpPr/>
              <p:nvPr/>
            </p:nvSpPr>
            <p:spPr>
              <a:xfrm>
                <a:off x="3564720" y="3463200"/>
                <a:ext cx="5165280" cy="274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spAutoFit/>
              </a:bodyPr>
              <a:p>
                <a:pPr marL="210960" indent="-210960" defTabSz="914400">
                  <a:lnSpc>
                    <a:spcPct val="100000"/>
                  </a:lnSpc>
                  <a:spcBef>
                    <a:spcPts val="275"/>
                  </a:spcBef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chemeClr val="dk1"/>
                    </a:solidFill>
                    <a:latin typeface="Courier New"/>
                  </a:rPr>
                  <a:t>(boolean-expression)? value1 : value2</a:t>
                </a:r>
                <a:endParaRPr b="0" lang="en-CA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63" name="Group 17"/>
          <p:cNvGrpSpPr/>
          <p:nvPr/>
        </p:nvGrpSpPr>
        <p:grpSpPr>
          <a:xfrm>
            <a:off x="2364480" y="4973760"/>
            <a:ext cx="7238880" cy="1599840"/>
            <a:chOff x="2364480" y="4973760"/>
            <a:chExt cx="7238880" cy="1599840"/>
          </a:xfrm>
        </p:grpSpPr>
        <p:sp>
          <p:nvSpPr>
            <p:cNvPr id="164" name="AutoShape 9"/>
            <p:cNvSpPr/>
            <p:nvPr/>
          </p:nvSpPr>
          <p:spPr>
            <a:xfrm>
              <a:off x="2364480" y="5354640"/>
              <a:ext cx="2925360" cy="475920"/>
            </a:xfrm>
            <a:prstGeom prst="roundRect">
              <a:avLst>
                <a:gd name="adj" fmla="val 333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65" name="Text Box 10"/>
            <p:cNvSpPr/>
            <p:nvPr/>
          </p:nvSpPr>
          <p:spPr>
            <a:xfrm>
              <a:off x="2533680" y="5430960"/>
              <a:ext cx="2639160" cy="27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z = (x &gt; y)? x : y;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AutoShape 16"/>
            <p:cNvSpPr/>
            <p:nvPr/>
          </p:nvSpPr>
          <p:spPr>
            <a:xfrm>
              <a:off x="7393680" y="4973760"/>
              <a:ext cx="2044440" cy="1599840"/>
            </a:xfrm>
            <a:prstGeom prst="roundRect">
              <a:avLst>
                <a:gd name="adj" fmla="val 106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67" name="Text Box 17"/>
            <p:cNvSpPr/>
            <p:nvPr/>
          </p:nvSpPr>
          <p:spPr>
            <a:xfrm>
              <a:off x="7774920" y="5126040"/>
              <a:ext cx="1828440" cy="1202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if (x &gt; y)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z = x;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else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z = y;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8" name="Text Box 18"/>
            <p:cNvSpPr/>
            <p:nvPr/>
          </p:nvSpPr>
          <p:spPr>
            <a:xfrm>
              <a:off x="5342040" y="5398920"/>
              <a:ext cx="1834200" cy="24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is equivalent to: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Switch Statement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22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Code structures like this are difficult to read and maintain.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 switch statement is a better choice.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17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9F5F086-448F-41FE-A52D-8780134A1FB7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12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72" name="Group 4"/>
          <p:cNvGrpSpPr/>
          <p:nvPr/>
        </p:nvGrpSpPr>
        <p:grpSpPr>
          <a:xfrm>
            <a:off x="4800600" y="1168560"/>
            <a:ext cx="2590560" cy="2806200"/>
            <a:chOff x="4800600" y="1168560"/>
            <a:chExt cx="2590560" cy="2806200"/>
          </a:xfrm>
        </p:grpSpPr>
        <p:sp>
          <p:nvSpPr>
            <p:cNvPr id="173" name="AutoShape 5"/>
            <p:cNvSpPr/>
            <p:nvPr/>
          </p:nvSpPr>
          <p:spPr>
            <a:xfrm>
              <a:off x="4800600" y="1168560"/>
              <a:ext cx="2590560" cy="2806200"/>
            </a:xfrm>
            <a:prstGeom prst="roundRect">
              <a:avLst>
                <a:gd name="adj" fmla="val 60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74" name="Text Box 6"/>
            <p:cNvSpPr/>
            <p:nvPr/>
          </p:nvSpPr>
          <p:spPr>
            <a:xfrm>
              <a:off x="5051520" y="1364400"/>
              <a:ext cx="2160360" cy="2437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if (x == 1)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statement1;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else if (x == 2)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statement2;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else if (x == 3)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statement3;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else if (x == 4)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statement4;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[ ... ]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Switch Statement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22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 type of the Expression must be char, byte, short, int, Character, Byte, Short, Integer, String, or an enum type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18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BF606C3-0E3C-4C20-83BE-CF47F3AFC396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13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78" name="Group 10"/>
          <p:cNvGrpSpPr/>
          <p:nvPr/>
        </p:nvGrpSpPr>
        <p:grpSpPr>
          <a:xfrm>
            <a:off x="3867120" y="1054800"/>
            <a:ext cx="4457520" cy="3569040"/>
            <a:chOff x="3867120" y="1054800"/>
            <a:chExt cx="4457520" cy="3569040"/>
          </a:xfrm>
        </p:grpSpPr>
        <p:sp>
          <p:nvSpPr>
            <p:cNvPr id="179" name="AutoShape 5"/>
            <p:cNvSpPr/>
            <p:nvPr/>
          </p:nvSpPr>
          <p:spPr>
            <a:xfrm>
              <a:off x="3867120" y="1054800"/>
              <a:ext cx="4457520" cy="3569040"/>
            </a:xfrm>
            <a:prstGeom prst="roundRect">
              <a:avLst>
                <a:gd name="adj" fmla="val 46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80" name="Text Box 6"/>
            <p:cNvSpPr/>
            <p:nvPr/>
          </p:nvSpPr>
          <p:spPr>
            <a:xfrm>
              <a:off x="4172040" y="1194840"/>
              <a:ext cx="3893760" cy="341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switch( expression )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{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case constant1: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statement1;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break;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case constant2: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statement2;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break;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case constant3: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statement3;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break;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default: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statement4;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}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Switch Statement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Control passes to the case whose integer constant matches the value of the expression.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If there is no match, control passes to the default case.  If no default case is present, control leaves the switch statement.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19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F88D562-456C-4C70-8233-6BDEA51AE23C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14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84" name="Group 10"/>
          <p:cNvGrpSpPr/>
          <p:nvPr/>
        </p:nvGrpSpPr>
        <p:grpSpPr>
          <a:xfrm>
            <a:off x="3867120" y="1054800"/>
            <a:ext cx="4457520" cy="3569040"/>
            <a:chOff x="3867120" y="1054800"/>
            <a:chExt cx="4457520" cy="3569040"/>
          </a:xfrm>
        </p:grpSpPr>
        <p:sp>
          <p:nvSpPr>
            <p:cNvPr id="185" name="AutoShape 5"/>
            <p:cNvSpPr/>
            <p:nvPr/>
          </p:nvSpPr>
          <p:spPr>
            <a:xfrm>
              <a:off x="3867120" y="1054800"/>
              <a:ext cx="4457520" cy="3569040"/>
            </a:xfrm>
            <a:prstGeom prst="roundRect">
              <a:avLst>
                <a:gd name="adj" fmla="val 46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86" name="Text Box 6"/>
            <p:cNvSpPr/>
            <p:nvPr/>
          </p:nvSpPr>
          <p:spPr>
            <a:xfrm>
              <a:off x="4172040" y="1194840"/>
              <a:ext cx="3893760" cy="341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switch( expression )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{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case constant1: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statement1;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break;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case constant2: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statement2;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break;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case constant3: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statement3;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break;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default: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statement4;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Courier New"/>
                </a:rPr>
                <a:t>}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Loops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Loops are used to execute statements or blocks multiple times based on a looping condition.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Java has three types of loops: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while loops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do while loops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for loops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Care should be taken whenever a loop is used to avoid an endless loop.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20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5C9F5FA-410D-40A2-B207-0F168D450969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15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while Loops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55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 while loop is the most basic loop in Java.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 loop body will continue to execute as long as the looping condition is true.  The looping condition is tested upon entry and when the loop body is completed.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If the loop body consists of a single statement, the curly braces are not necessary.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If the looping condition is false upon entry, the loop body will not be executed.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21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43BADB2-6BEA-4340-BCB8-E33E53DD190C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16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93" name="Group 6"/>
          <p:cNvGrpSpPr/>
          <p:nvPr/>
        </p:nvGrpSpPr>
        <p:grpSpPr>
          <a:xfrm>
            <a:off x="4206960" y="1592280"/>
            <a:ext cx="3777840" cy="1836360"/>
            <a:chOff x="4206960" y="1592280"/>
            <a:chExt cx="3777840" cy="1836360"/>
          </a:xfrm>
        </p:grpSpPr>
        <p:sp>
          <p:nvSpPr>
            <p:cNvPr id="194" name="AutoShape 5"/>
            <p:cNvSpPr/>
            <p:nvPr/>
          </p:nvSpPr>
          <p:spPr>
            <a:xfrm>
              <a:off x="4206960" y="1592280"/>
              <a:ext cx="3766680" cy="1836360"/>
            </a:xfrm>
            <a:prstGeom prst="roundRect">
              <a:avLst>
                <a:gd name="adj" fmla="val 97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95" name="Text Box 6"/>
            <p:cNvSpPr/>
            <p:nvPr/>
          </p:nvSpPr>
          <p:spPr>
            <a:xfrm>
              <a:off x="4340160" y="1747800"/>
              <a:ext cx="3644640" cy="151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while (boolean-expression)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{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statement1;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...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}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do while Loops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 do-while loop is identical to the while loop except that the test is evaluated at the end of the loop.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Because the looping condition is evaluated at the end of the loop body, the loop body is guaranteed to execute at least once.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 idx="22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FEF59BC-1F5E-426A-98A1-5B3E3741BB2B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17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99" name="Group 10"/>
          <p:cNvGrpSpPr/>
          <p:nvPr/>
        </p:nvGrpSpPr>
        <p:grpSpPr>
          <a:xfrm>
            <a:off x="3991680" y="2254680"/>
            <a:ext cx="4208040" cy="1798200"/>
            <a:chOff x="3991680" y="2254680"/>
            <a:chExt cx="4208040" cy="1798200"/>
          </a:xfrm>
        </p:grpSpPr>
        <p:sp>
          <p:nvSpPr>
            <p:cNvPr id="200" name="AutoShape 5"/>
            <p:cNvSpPr/>
            <p:nvPr/>
          </p:nvSpPr>
          <p:spPr>
            <a:xfrm>
              <a:off x="3991680" y="2254680"/>
              <a:ext cx="4208040" cy="1798200"/>
            </a:xfrm>
            <a:prstGeom prst="roundRect">
              <a:avLst>
                <a:gd name="adj" fmla="val 97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201" name="Text Box 6"/>
            <p:cNvSpPr/>
            <p:nvPr/>
          </p:nvSpPr>
          <p:spPr>
            <a:xfrm>
              <a:off x="4123440" y="2334240"/>
              <a:ext cx="4024080" cy="151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do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{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statement1;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[...]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} while (boolean-expression);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Loops - Examples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 idx="23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60427ED-0880-40A4-81D6-DDAD756620DD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18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05" name="Group 4"/>
          <p:cNvGrpSpPr/>
          <p:nvPr/>
        </p:nvGrpSpPr>
        <p:grpSpPr>
          <a:xfrm>
            <a:off x="1651320" y="1558800"/>
            <a:ext cx="4208040" cy="1841040"/>
            <a:chOff x="1651320" y="1558800"/>
            <a:chExt cx="4208040" cy="1841040"/>
          </a:xfrm>
        </p:grpSpPr>
        <p:sp>
          <p:nvSpPr>
            <p:cNvPr id="206" name="AutoShape 5"/>
            <p:cNvSpPr/>
            <p:nvPr/>
          </p:nvSpPr>
          <p:spPr>
            <a:xfrm>
              <a:off x="1651320" y="1558800"/>
              <a:ext cx="4208040" cy="1841040"/>
            </a:xfrm>
            <a:prstGeom prst="roundRect">
              <a:avLst>
                <a:gd name="adj" fmla="val 102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207" name="Text Box 6"/>
            <p:cNvSpPr/>
            <p:nvPr/>
          </p:nvSpPr>
          <p:spPr>
            <a:xfrm>
              <a:off x="1729080" y="1688400"/>
              <a:ext cx="4024080" cy="151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int x = 0;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while(x&lt;10)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{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System.out.println(x++);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}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08" name="Group 7"/>
          <p:cNvGrpSpPr/>
          <p:nvPr/>
        </p:nvGrpSpPr>
        <p:grpSpPr>
          <a:xfrm>
            <a:off x="6170760" y="1558800"/>
            <a:ext cx="4208040" cy="1844280"/>
            <a:chOff x="6170760" y="1558800"/>
            <a:chExt cx="4208040" cy="1844280"/>
          </a:xfrm>
        </p:grpSpPr>
        <p:sp>
          <p:nvSpPr>
            <p:cNvPr id="209" name="AutoShape 8"/>
            <p:cNvSpPr/>
            <p:nvPr/>
          </p:nvSpPr>
          <p:spPr>
            <a:xfrm>
              <a:off x="6170760" y="1558800"/>
              <a:ext cx="4208040" cy="1844280"/>
            </a:xfrm>
            <a:prstGeom prst="roundRect">
              <a:avLst>
                <a:gd name="adj" fmla="val 102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210" name="Text Box 9"/>
            <p:cNvSpPr/>
            <p:nvPr/>
          </p:nvSpPr>
          <p:spPr>
            <a:xfrm>
              <a:off x="6248880" y="1688400"/>
              <a:ext cx="4024080" cy="151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int x = 0;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while(x&lt;10)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{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System.out.println(++x);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}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11" name="Group 10"/>
          <p:cNvGrpSpPr/>
          <p:nvPr/>
        </p:nvGrpSpPr>
        <p:grpSpPr>
          <a:xfrm>
            <a:off x="3957840" y="3570120"/>
            <a:ext cx="4208040" cy="2118960"/>
            <a:chOff x="3957840" y="3570120"/>
            <a:chExt cx="4208040" cy="2118960"/>
          </a:xfrm>
        </p:grpSpPr>
        <p:sp>
          <p:nvSpPr>
            <p:cNvPr id="212" name="AutoShape 11"/>
            <p:cNvSpPr/>
            <p:nvPr/>
          </p:nvSpPr>
          <p:spPr>
            <a:xfrm>
              <a:off x="3957840" y="3570120"/>
              <a:ext cx="4208040" cy="2118960"/>
            </a:xfrm>
            <a:prstGeom prst="roundRect">
              <a:avLst>
                <a:gd name="adj" fmla="val 88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213" name="Text Box 12"/>
            <p:cNvSpPr/>
            <p:nvPr/>
          </p:nvSpPr>
          <p:spPr>
            <a:xfrm>
              <a:off x="4053240" y="3674160"/>
              <a:ext cx="4024080" cy="1820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int x = 0;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do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{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System.out.println(x);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x = x+1;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} while(x&lt;10);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Loops - Common Errors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 idx="24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A499078-C0E8-4CC1-9DA4-CD2F45DBB10E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19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17" name="Group 4"/>
          <p:cNvGrpSpPr/>
          <p:nvPr/>
        </p:nvGrpSpPr>
        <p:grpSpPr>
          <a:xfrm>
            <a:off x="3991680" y="1397880"/>
            <a:ext cx="4208040" cy="1728360"/>
            <a:chOff x="3991680" y="1397880"/>
            <a:chExt cx="4208040" cy="1728360"/>
          </a:xfrm>
        </p:grpSpPr>
        <p:sp>
          <p:nvSpPr>
            <p:cNvPr id="218" name="AutoShape 5"/>
            <p:cNvSpPr/>
            <p:nvPr/>
          </p:nvSpPr>
          <p:spPr>
            <a:xfrm>
              <a:off x="3991680" y="1397880"/>
              <a:ext cx="4208040" cy="1728360"/>
            </a:xfrm>
            <a:prstGeom prst="roundRect">
              <a:avLst>
                <a:gd name="adj" fmla="val 102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219" name="Text Box 6"/>
            <p:cNvSpPr/>
            <p:nvPr/>
          </p:nvSpPr>
          <p:spPr>
            <a:xfrm>
              <a:off x="4069440" y="1521000"/>
              <a:ext cx="4024080" cy="151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int x = 0;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while(x&lt;10);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{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System.out.println(x++);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}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20" name="Group 7"/>
          <p:cNvGrpSpPr/>
          <p:nvPr/>
        </p:nvGrpSpPr>
        <p:grpSpPr>
          <a:xfrm>
            <a:off x="3991680" y="3491640"/>
            <a:ext cx="4208040" cy="1844280"/>
            <a:chOff x="3991680" y="3491640"/>
            <a:chExt cx="4208040" cy="1844280"/>
          </a:xfrm>
        </p:grpSpPr>
        <p:sp>
          <p:nvSpPr>
            <p:cNvPr id="221" name="AutoShape 8"/>
            <p:cNvSpPr/>
            <p:nvPr/>
          </p:nvSpPr>
          <p:spPr>
            <a:xfrm>
              <a:off x="3991680" y="3491640"/>
              <a:ext cx="4208040" cy="1844280"/>
            </a:xfrm>
            <a:prstGeom prst="roundRect">
              <a:avLst>
                <a:gd name="adj" fmla="val 106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222" name="Text Box 9"/>
            <p:cNvSpPr/>
            <p:nvPr/>
          </p:nvSpPr>
          <p:spPr>
            <a:xfrm>
              <a:off x="4087080" y="3603240"/>
              <a:ext cx="4024080" cy="151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int x = 0;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do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{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System.out.println(x);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} while(x&lt;10);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Overview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chemeClr val="dk1"/>
                </a:solidFill>
                <a:latin typeface="Calibri"/>
              </a:rPr>
              <a:t>Boolean expressions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chemeClr val="dk1"/>
                </a:solidFill>
                <a:latin typeface="Calibri"/>
              </a:rPr>
              <a:t>If/switch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chemeClr val="dk1"/>
                </a:solidFill>
                <a:latin typeface="Calibri"/>
              </a:rPr>
              <a:t>For/while/do while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7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A1E3C52-BE1B-42FD-AF9D-F2FFB0C5E5CC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2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for Loops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sldNum" idx="25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B07B062-1B55-467F-968F-BF07E6AA8D96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20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26" name="Group 5"/>
          <p:cNvGrpSpPr/>
          <p:nvPr/>
        </p:nvGrpSpPr>
        <p:grpSpPr>
          <a:xfrm>
            <a:off x="1035360" y="2258280"/>
            <a:ext cx="2944440" cy="2898360"/>
            <a:chOff x="1035360" y="2258280"/>
            <a:chExt cx="2944440" cy="2898360"/>
          </a:xfrm>
        </p:grpSpPr>
        <p:sp>
          <p:nvSpPr>
            <p:cNvPr id="227" name="AutoShape 6"/>
            <p:cNvSpPr/>
            <p:nvPr/>
          </p:nvSpPr>
          <p:spPr>
            <a:xfrm>
              <a:off x="1035360" y="2258280"/>
              <a:ext cx="2944440" cy="2898360"/>
            </a:xfrm>
            <a:prstGeom prst="roundRect">
              <a:avLst>
                <a:gd name="adj" fmla="val 65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228" name="Text Box 7"/>
            <p:cNvSpPr/>
            <p:nvPr/>
          </p:nvSpPr>
          <p:spPr>
            <a:xfrm>
              <a:off x="1202040" y="2430360"/>
              <a:ext cx="2355480" cy="2439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int x = 0;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while ( x &lt; 10)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{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statement1;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[...]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x = x + 1;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}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9" name="Text Box 8"/>
          <p:cNvSpPr/>
          <p:nvPr/>
        </p:nvSpPr>
        <p:spPr>
          <a:xfrm>
            <a:off x="3618000" y="2448720"/>
            <a:ext cx="259164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marL="210960" indent="-210960" defTabSz="914400">
              <a:lnSpc>
                <a:spcPct val="100000"/>
              </a:lnSpc>
              <a:spcBef>
                <a:spcPts val="275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1. Initialize loop variable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Text Box 9"/>
          <p:cNvSpPr/>
          <p:nvPr/>
        </p:nvSpPr>
        <p:spPr>
          <a:xfrm>
            <a:off x="3606120" y="3087000"/>
            <a:ext cx="222588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marL="210960" indent="-210960" defTabSz="914400">
              <a:lnSpc>
                <a:spcPct val="100000"/>
              </a:lnSpc>
              <a:spcBef>
                <a:spcPts val="275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2. Test loop variable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Text Box 10"/>
          <p:cNvSpPr/>
          <p:nvPr/>
        </p:nvSpPr>
        <p:spPr>
          <a:xfrm>
            <a:off x="3598200" y="3709080"/>
            <a:ext cx="161784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marL="210960" indent="-210960" defTabSz="914400">
              <a:lnSpc>
                <a:spcPct val="100000"/>
              </a:lnSpc>
              <a:spcBef>
                <a:spcPts val="275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3. Loop Body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Text Box 11"/>
          <p:cNvSpPr/>
          <p:nvPr/>
        </p:nvSpPr>
        <p:spPr>
          <a:xfrm>
            <a:off x="3598920" y="4242600"/>
            <a:ext cx="275796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marL="210960" indent="-210960" defTabSz="914400">
              <a:lnSpc>
                <a:spcPct val="100000"/>
              </a:lnSpc>
              <a:spcBef>
                <a:spcPts val="275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4. Increment loop variable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Line 12"/>
          <p:cNvSpPr/>
          <p:nvPr/>
        </p:nvSpPr>
        <p:spPr>
          <a:xfrm flipH="1">
            <a:off x="2567160" y="2554920"/>
            <a:ext cx="1193760" cy="360"/>
          </a:xfrm>
          <a:prstGeom prst="line">
            <a:avLst/>
          </a:prstGeom>
          <a:ln w="18360">
            <a:solidFill>
              <a:srgbClr val="00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4" name="Line 13"/>
          <p:cNvSpPr/>
          <p:nvPr/>
        </p:nvSpPr>
        <p:spPr>
          <a:xfrm flipH="1">
            <a:off x="3275280" y="3175560"/>
            <a:ext cx="468360" cy="360"/>
          </a:xfrm>
          <a:prstGeom prst="line">
            <a:avLst/>
          </a:prstGeom>
          <a:ln w="18360">
            <a:solidFill>
              <a:srgbClr val="00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5" name="Line 14"/>
          <p:cNvSpPr/>
          <p:nvPr/>
        </p:nvSpPr>
        <p:spPr>
          <a:xfrm flipH="1">
            <a:off x="3427560" y="3861360"/>
            <a:ext cx="333360" cy="360"/>
          </a:xfrm>
          <a:prstGeom prst="line">
            <a:avLst/>
          </a:prstGeom>
          <a:ln w="18360">
            <a:solidFill>
              <a:srgbClr val="00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6" name="Line 15"/>
          <p:cNvSpPr/>
          <p:nvPr/>
        </p:nvSpPr>
        <p:spPr>
          <a:xfrm flipH="1">
            <a:off x="3351600" y="4318560"/>
            <a:ext cx="399960" cy="360"/>
          </a:xfrm>
          <a:prstGeom prst="line">
            <a:avLst/>
          </a:prstGeom>
          <a:ln w="18360">
            <a:solidFill>
              <a:srgbClr val="00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237" name="Group 3"/>
          <p:cNvGrpSpPr/>
          <p:nvPr/>
        </p:nvGrpSpPr>
        <p:grpSpPr>
          <a:xfrm>
            <a:off x="6499440" y="2570760"/>
            <a:ext cx="5169600" cy="2474640"/>
            <a:chOff x="6499440" y="2570760"/>
            <a:chExt cx="5169600" cy="2474640"/>
          </a:xfrm>
        </p:grpSpPr>
        <p:sp>
          <p:nvSpPr>
            <p:cNvPr id="238" name="AutoShape 16"/>
            <p:cNvSpPr/>
            <p:nvPr/>
          </p:nvSpPr>
          <p:spPr>
            <a:xfrm>
              <a:off x="7454880" y="2570760"/>
              <a:ext cx="4214160" cy="2474640"/>
            </a:xfrm>
            <a:prstGeom prst="roundRect">
              <a:avLst>
                <a:gd name="adj" fmla="val 97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239" name="Text Box 17"/>
            <p:cNvSpPr/>
            <p:nvPr/>
          </p:nvSpPr>
          <p:spPr>
            <a:xfrm>
              <a:off x="7603920" y="2792160"/>
              <a:ext cx="4047480" cy="151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for (int i = 0; i &lt; 10; i++)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{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statement1;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[...]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}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0" name="Text Box 26"/>
            <p:cNvSpPr/>
            <p:nvPr/>
          </p:nvSpPr>
          <p:spPr>
            <a:xfrm>
              <a:off x="6499440" y="4678920"/>
              <a:ext cx="1066320" cy="24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syntax: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Notes about loops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 test condition on the for loop is the same as the while loop.  The loop body is executed while the condition is true.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 initialization and increment portions of the for loop are optional.  However, the semicolons must be present.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If the test condition is omitted, the test is always true.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for loops are generally used when the number of times the loop is to be executed is known.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Do not adjust the looping variable within the loop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while and do-while loops are used when the number of times the loop is to be executed is not known.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focus is "while" this condition is true.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26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2BBE182-F59E-44F8-9EFF-2B492F828959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21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Notes about loops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27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E530BC5-9753-44F8-9B6F-D2C389A52C7F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22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47" name="Group 4"/>
          <p:cNvGrpSpPr/>
          <p:nvPr/>
        </p:nvGrpSpPr>
        <p:grpSpPr>
          <a:xfrm>
            <a:off x="1035360" y="1166760"/>
            <a:ext cx="10119240" cy="4920480"/>
            <a:chOff x="1035360" y="1166760"/>
            <a:chExt cx="10119240" cy="4920480"/>
          </a:xfrm>
        </p:grpSpPr>
        <p:sp>
          <p:nvSpPr>
            <p:cNvPr id="248" name="AutoShape 5"/>
            <p:cNvSpPr/>
            <p:nvPr/>
          </p:nvSpPr>
          <p:spPr>
            <a:xfrm>
              <a:off x="1035360" y="1216800"/>
              <a:ext cx="9612720" cy="4870440"/>
            </a:xfrm>
            <a:prstGeom prst="roundRect">
              <a:avLst>
                <a:gd name="adj" fmla="val 213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249" name="Text Box 6"/>
            <p:cNvSpPr/>
            <p:nvPr/>
          </p:nvSpPr>
          <p:spPr>
            <a:xfrm>
              <a:off x="1284120" y="1166760"/>
              <a:ext cx="9870480" cy="429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for (long i = 0; i != -1; i += i + 2) {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if (i == -2) break;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System.out.println(i);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}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for (;;) {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System.out.println("hello");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break;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}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for (char c = (char) 0; c != 'B'; c = (char) ((int) c + 1)) {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System.out.println(c);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}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Notes about loops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28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9F070D0-58DA-45BA-8811-6CAB592D5F0E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23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53" name="Group 4"/>
          <p:cNvGrpSpPr/>
          <p:nvPr/>
        </p:nvGrpSpPr>
        <p:grpSpPr>
          <a:xfrm>
            <a:off x="2025360" y="1701000"/>
            <a:ext cx="7952040" cy="3502080"/>
            <a:chOff x="2025360" y="1701000"/>
            <a:chExt cx="7952040" cy="3502080"/>
          </a:xfrm>
        </p:grpSpPr>
        <p:sp>
          <p:nvSpPr>
            <p:cNvPr id="254" name="AutoShape 5"/>
            <p:cNvSpPr/>
            <p:nvPr/>
          </p:nvSpPr>
          <p:spPr>
            <a:xfrm>
              <a:off x="2025360" y="1701000"/>
              <a:ext cx="7916040" cy="3502080"/>
            </a:xfrm>
            <a:prstGeom prst="roundRect">
              <a:avLst>
                <a:gd name="adj" fmla="val 213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255" name="Text Box 6"/>
            <p:cNvSpPr/>
            <p:nvPr/>
          </p:nvSpPr>
          <p:spPr>
            <a:xfrm>
              <a:off x="2615400" y="2369880"/>
              <a:ext cx="7362000" cy="1202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while (resultIsBad) {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resultIsBad = do_stuff();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}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Notes about loops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Useful when your while loop has the potential for an infinite loop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e.g. network requests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29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AAD4DBC-C1D1-4335-805D-7B957E431D6A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24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59" name="Group 4"/>
          <p:cNvGrpSpPr/>
          <p:nvPr/>
        </p:nvGrpSpPr>
        <p:grpSpPr>
          <a:xfrm>
            <a:off x="2025360" y="1229040"/>
            <a:ext cx="10125720" cy="3502080"/>
            <a:chOff x="2025360" y="1229040"/>
            <a:chExt cx="10125720" cy="3502080"/>
          </a:xfrm>
        </p:grpSpPr>
        <p:sp>
          <p:nvSpPr>
            <p:cNvPr id="260" name="AutoShape 5"/>
            <p:cNvSpPr/>
            <p:nvPr/>
          </p:nvSpPr>
          <p:spPr>
            <a:xfrm>
              <a:off x="2025360" y="1229040"/>
              <a:ext cx="7826400" cy="3502080"/>
            </a:xfrm>
            <a:prstGeom prst="roundRect">
              <a:avLst>
                <a:gd name="adj" fmla="val 213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261" name="Text Box 6"/>
            <p:cNvSpPr/>
            <p:nvPr/>
          </p:nvSpPr>
          <p:spPr>
            <a:xfrm>
              <a:off x="2669040" y="1552320"/>
              <a:ext cx="9482040" cy="2748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int timeout = 5000; // 5 seconds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long start = System.currentTimeMillis();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while (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resultIsBad &amp;&amp;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System.currentTimeMillis() – start &lt; timeout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){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resultIsBad = do_stuff();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}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break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We previously saw the break statement used in switch statements.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break can also be used with loops.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 break statement will cause the flow of execution to break out of the current loop.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If loops are nested, break will cause control to leave the inner-most loop.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 idx="30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7125693-D737-416A-812A-9C1E133262AC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25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65" name="Group 3"/>
          <p:cNvGrpSpPr/>
          <p:nvPr/>
        </p:nvGrpSpPr>
        <p:grpSpPr>
          <a:xfrm>
            <a:off x="4312800" y="3564360"/>
            <a:ext cx="3171600" cy="3082680"/>
            <a:chOff x="4312800" y="3564360"/>
            <a:chExt cx="3171600" cy="3082680"/>
          </a:xfrm>
        </p:grpSpPr>
        <p:sp>
          <p:nvSpPr>
            <p:cNvPr id="266" name="AutoShape 4"/>
            <p:cNvSpPr/>
            <p:nvPr/>
          </p:nvSpPr>
          <p:spPr>
            <a:xfrm>
              <a:off x="4312800" y="3564360"/>
              <a:ext cx="3171600" cy="3082680"/>
            </a:xfrm>
            <a:prstGeom prst="roundRect">
              <a:avLst>
                <a:gd name="adj" fmla="val 56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267" name="Text Box 5"/>
            <p:cNvSpPr/>
            <p:nvPr/>
          </p:nvSpPr>
          <p:spPr>
            <a:xfrm>
              <a:off x="4512960" y="3733920"/>
              <a:ext cx="2855520" cy="2748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int x = 0;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while ( x &lt; 10)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{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if (y &gt; 100)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break;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[...]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x = x + 1;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}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8" name="Line 8"/>
          <p:cNvSpPr/>
          <p:nvPr/>
        </p:nvSpPr>
        <p:spPr>
          <a:xfrm flipH="1">
            <a:off x="4512600" y="5451840"/>
            <a:ext cx="667080" cy="1195200"/>
          </a:xfrm>
          <a:prstGeom prst="line">
            <a:avLst/>
          </a:prstGeom>
          <a:ln w="9360">
            <a:solidFill>
              <a:srgbClr val="00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continue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continue is similar to break.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continue causes execution to go back to the loop test condition.  If the test condition is true, the loop will be executed again.  If not, the loop body is exited.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sldNum" idx="31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9E85642-B51B-439B-B1F1-3A0E998969D1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26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AutoShape 4"/>
          <p:cNvSpPr/>
          <p:nvPr/>
        </p:nvSpPr>
        <p:spPr>
          <a:xfrm>
            <a:off x="4510080" y="2932560"/>
            <a:ext cx="3171600" cy="3435120"/>
          </a:xfrm>
          <a:prstGeom prst="roundRect">
            <a:avLst>
              <a:gd name="adj" fmla="val 5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73" name="Text Box 5"/>
          <p:cNvSpPr/>
          <p:nvPr/>
        </p:nvSpPr>
        <p:spPr>
          <a:xfrm>
            <a:off x="4710240" y="3100680"/>
            <a:ext cx="2855520" cy="274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0960" indent="-210960" defTabSz="914400">
              <a:lnSpc>
                <a:spcPct val="100000"/>
              </a:lnSpc>
              <a:spcBef>
                <a:spcPts val="275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int x = 0;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spcBef>
                <a:spcPts val="275"/>
              </a:spcBef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spcBef>
                <a:spcPts val="275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while ( x &lt; 10)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spcBef>
                <a:spcPts val="275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{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spcBef>
                <a:spcPts val="275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if (y &gt; 100)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spcBef>
                <a:spcPts val="275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continue;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spcBef>
                <a:spcPts val="275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[...]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spcBef>
                <a:spcPts val="275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x = x + 1;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spcBef>
                <a:spcPts val="275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}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Line 8"/>
          <p:cNvSpPr/>
          <p:nvPr/>
        </p:nvSpPr>
        <p:spPr>
          <a:xfrm flipV="1">
            <a:off x="5358240" y="3903120"/>
            <a:ext cx="914400" cy="894960"/>
          </a:xfrm>
          <a:prstGeom prst="line">
            <a:avLst/>
          </a:prstGeom>
          <a:ln w="9360">
            <a:solidFill>
              <a:srgbClr val="00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Notes on break and continue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Do not overuse break and continue.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break and continue are structured goto statements.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overuse of break and continue usually indicates a poor design. 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Re-design and re-write is usually the best solution.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Overuse of if and switch statements generally indicates a procedural solution. 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Refactoring is often a good solution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sldNum" idx="32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72B2FC2-C3A1-4442-BC40-4126D963A632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27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Boolean Expressions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Boolean expressions are those expressions which return either true or false.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 return type of a boolean expression is boolean.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Boolean expressions use the relational and equality operators as well as logical AND and OR.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&gt;, &gt;=, &lt;, &lt;=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!=, ==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&amp;&amp;, ||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sldNum" idx="8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C34786A-CB54-4805-A059-4A35CE2614D6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3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Truth Tables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Boolean algebra is based on Truth Tables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For A and B, both A and B must be true for the expression to evaluate to true.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For A or B, either A or B can be true and the expression will evaluate to true.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sldNum" idx="9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D2C92FE-5494-4EE3-A350-3C1BEC1C2E0A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4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61" name="Group 6"/>
          <p:cNvGrpSpPr/>
          <p:nvPr/>
        </p:nvGrpSpPr>
        <p:grpSpPr>
          <a:xfrm>
            <a:off x="2517840" y="3102840"/>
            <a:ext cx="7156080" cy="2211120"/>
            <a:chOff x="2517840" y="3102840"/>
            <a:chExt cx="7156080" cy="2211120"/>
          </a:xfrm>
        </p:grpSpPr>
        <p:grpSp>
          <p:nvGrpSpPr>
            <p:cNvPr id="62" name="Group 39"/>
            <p:cNvGrpSpPr/>
            <p:nvPr/>
          </p:nvGrpSpPr>
          <p:grpSpPr>
            <a:xfrm>
              <a:off x="2517840" y="3102840"/>
              <a:ext cx="3246120" cy="2192040"/>
              <a:chOff x="2517840" y="3102840"/>
              <a:chExt cx="3246120" cy="2192040"/>
            </a:xfrm>
          </p:grpSpPr>
          <p:sp>
            <p:nvSpPr>
              <p:cNvPr id="63" name="Text Box 5"/>
              <p:cNvSpPr/>
              <p:nvPr/>
            </p:nvSpPr>
            <p:spPr>
              <a:xfrm>
                <a:off x="4105440" y="3102840"/>
                <a:ext cx="899640" cy="36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spAutoFit/>
              </a:bodyPr>
              <a:p>
                <a:pPr marL="210960" indent="-210960" defTabSz="914400">
                  <a:lnSpc>
                    <a:spcPct val="100000"/>
                  </a:lnSpc>
                  <a:spcBef>
                    <a:spcPts val="275"/>
                  </a:spcBef>
                  <a:tabLst>
                    <a:tab algn="l" pos="0"/>
                  </a:tabLst>
                </a:pPr>
                <a:r>
                  <a:rPr b="0" lang="en-GB" sz="2400" spc="-1" strike="noStrike">
                    <a:solidFill>
                      <a:schemeClr val="dk1"/>
                    </a:solidFill>
                    <a:latin typeface="Arial"/>
                  </a:rPr>
                  <a:t>AND</a:t>
                </a:r>
                <a:endParaRPr b="0" lang="en-CA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" name="Text Box 6"/>
              <p:cNvSpPr/>
              <p:nvPr/>
            </p:nvSpPr>
            <p:spPr>
              <a:xfrm>
                <a:off x="3216240" y="3593160"/>
                <a:ext cx="267840" cy="36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spAutoFit/>
              </a:bodyPr>
              <a:p>
                <a:pPr marL="210960" indent="-210960" defTabSz="914400">
                  <a:lnSpc>
                    <a:spcPct val="100000"/>
                  </a:lnSpc>
                  <a:spcBef>
                    <a:spcPts val="275"/>
                  </a:spcBef>
                  <a:tabLst>
                    <a:tab algn="l" pos="0"/>
                  </a:tabLst>
                </a:pPr>
                <a:r>
                  <a:rPr b="0" lang="en-GB" sz="2400" spc="-1" strike="noStrike">
                    <a:solidFill>
                      <a:schemeClr val="dk1"/>
                    </a:solidFill>
                    <a:latin typeface="Arial"/>
                  </a:rPr>
                  <a:t>A</a:t>
                </a:r>
                <a:endParaRPr b="0" lang="en-CA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" name="Text Box 7"/>
              <p:cNvSpPr/>
              <p:nvPr/>
            </p:nvSpPr>
            <p:spPr>
              <a:xfrm>
                <a:off x="2949480" y="3837600"/>
                <a:ext cx="267840" cy="36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spAutoFit/>
              </a:bodyPr>
              <a:p>
                <a:pPr marL="210960" indent="-210960" defTabSz="914400">
                  <a:lnSpc>
                    <a:spcPct val="100000"/>
                  </a:lnSpc>
                  <a:spcBef>
                    <a:spcPts val="275"/>
                  </a:spcBef>
                  <a:tabLst>
                    <a:tab algn="l" pos="0"/>
                  </a:tabLst>
                </a:pPr>
                <a:r>
                  <a:rPr b="0" lang="en-GB" sz="2400" spc="-1" strike="noStrike">
                    <a:solidFill>
                      <a:schemeClr val="dk1"/>
                    </a:solidFill>
                    <a:latin typeface="Arial"/>
                  </a:rPr>
                  <a:t>B</a:t>
                </a:r>
                <a:endParaRPr b="0" lang="en-CA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" name="Line 8"/>
              <p:cNvSpPr/>
              <p:nvPr/>
            </p:nvSpPr>
            <p:spPr>
              <a:xfrm>
                <a:off x="3296880" y="4055040"/>
                <a:ext cx="2467080" cy="360"/>
              </a:xfrm>
              <a:prstGeom prst="line">
                <a:avLst/>
              </a:prstGeom>
              <a:ln w="18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>
                <a:noAutofit/>
              </a:bodyPr>
              <a:p>
                <a:endParaRPr b="0" lang="en-CA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67" name="Line 9"/>
              <p:cNvSpPr/>
              <p:nvPr/>
            </p:nvSpPr>
            <p:spPr>
              <a:xfrm>
                <a:off x="3296880" y="4055040"/>
                <a:ext cx="360" cy="1239840"/>
              </a:xfrm>
              <a:prstGeom prst="line">
                <a:avLst/>
              </a:prstGeom>
              <a:ln w="18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CA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68" name="Line 10"/>
              <p:cNvSpPr/>
              <p:nvPr/>
            </p:nvSpPr>
            <p:spPr>
              <a:xfrm>
                <a:off x="4598640" y="4055040"/>
                <a:ext cx="360" cy="1239840"/>
              </a:xfrm>
              <a:prstGeom prst="line">
                <a:avLst/>
              </a:prstGeom>
              <a:ln w="18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CA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69" name="Line 11"/>
              <p:cNvSpPr/>
              <p:nvPr/>
            </p:nvSpPr>
            <p:spPr>
              <a:xfrm flipH="1" flipV="1">
                <a:off x="3038400" y="3747240"/>
                <a:ext cx="268200" cy="307800"/>
              </a:xfrm>
              <a:prstGeom prst="line">
                <a:avLst/>
              </a:prstGeom>
              <a:ln w="18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CA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70" name="Text Box 12"/>
              <p:cNvSpPr/>
              <p:nvPr/>
            </p:nvSpPr>
            <p:spPr>
              <a:xfrm>
                <a:off x="3665520" y="3666240"/>
                <a:ext cx="651960" cy="36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spAutoFit/>
              </a:bodyPr>
              <a:p>
                <a:pPr marL="210960" indent="-210960" defTabSz="914400">
                  <a:lnSpc>
                    <a:spcPct val="100000"/>
                  </a:lnSpc>
                  <a:spcBef>
                    <a:spcPts val="275"/>
                  </a:spcBef>
                  <a:tabLst>
                    <a:tab algn="l" pos="0"/>
                  </a:tabLst>
                </a:pPr>
                <a:r>
                  <a:rPr b="0" lang="en-GB" sz="2400" spc="-1" strike="noStrike">
                    <a:solidFill>
                      <a:schemeClr val="dk1"/>
                    </a:solidFill>
                    <a:latin typeface="Arial"/>
                  </a:rPr>
                  <a:t>false</a:t>
                </a:r>
                <a:endParaRPr b="0" lang="en-CA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" name="Text Box 13"/>
              <p:cNvSpPr/>
              <p:nvPr/>
            </p:nvSpPr>
            <p:spPr>
              <a:xfrm>
                <a:off x="4849920" y="3666240"/>
                <a:ext cx="651960" cy="36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spAutoFit/>
              </a:bodyPr>
              <a:p>
                <a:pPr marL="210960" indent="-210960" defTabSz="914400">
                  <a:lnSpc>
                    <a:spcPct val="100000"/>
                  </a:lnSpc>
                  <a:spcBef>
                    <a:spcPts val="275"/>
                  </a:spcBef>
                  <a:tabLst>
                    <a:tab algn="l" pos="0"/>
                  </a:tabLst>
                </a:pPr>
                <a:r>
                  <a:rPr b="0" lang="en-GB" sz="2400" spc="-1" strike="noStrike">
                    <a:solidFill>
                      <a:schemeClr val="dk1"/>
                    </a:solidFill>
                    <a:latin typeface="Arial"/>
                  </a:rPr>
                  <a:t>true</a:t>
                </a:r>
                <a:endParaRPr b="0" lang="en-CA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" name="Text Box 14"/>
              <p:cNvSpPr/>
              <p:nvPr/>
            </p:nvSpPr>
            <p:spPr>
              <a:xfrm>
                <a:off x="2517840" y="4255200"/>
                <a:ext cx="651960" cy="36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spAutoFit/>
              </a:bodyPr>
              <a:p>
                <a:pPr marL="210960" indent="-210960" defTabSz="914400">
                  <a:lnSpc>
                    <a:spcPct val="100000"/>
                  </a:lnSpc>
                  <a:spcBef>
                    <a:spcPts val="275"/>
                  </a:spcBef>
                  <a:tabLst>
                    <a:tab algn="l" pos="0"/>
                  </a:tabLst>
                </a:pPr>
                <a:r>
                  <a:rPr b="0" lang="en-GB" sz="2400" spc="-1" strike="noStrike">
                    <a:solidFill>
                      <a:schemeClr val="dk1"/>
                    </a:solidFill>
                    <a:latin typeface="Arial"/>
                  </a:rPr>
                  <a:t>false</a:t>
                </a:r>
                <a:endParaRPr b="0" lang="en-CA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" name="Text Box 15"/>
              <p:cNvSpPr/>
              <p:nvPr/>
            </p:nvSpPr>
            <p:spPr>
              <a:xfrm>
                <a:off x="2517840" y="4744080"/>
                <a:ext cx="651960" cy="36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spAutoFit/>
              </a:bodyPr>
              <a:p>
                <a:pPr marL="210960" indent="-210960" defTabSz="914400">
                  <a:lnSpc>
                    <a:spcPct val="100000"/>
                  </a:lnSpc>
                  <a:spcBef>
                    <a:spcPts val="275"/>
                  </a:spcBef>
                  <a:tabLst>
                    <a:tab algn="l" pos="0"/>
                  </a:tabLst>
                </a:pPr>
                <a:r>
                  <a:rPr b="0" lang="en-GB" sz="2400" spc="-1" strike="noStrike">
                    <a:solidFill>
                      <a:schemeClr val="dk1"/>
                    </a:solidFill>
                    <a:latin typeface="Arial"/>
                  </a:rPr>
                  <a:t>true</a:t>
                </a:r>
                <a:endParaRPr b="0" lang="en-CA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" name="Line 16"/>
              <p:cNvSpPr/>
              <p:nvPr/>
            </p:nvSpPr>
            <p:spPr>
              <a:xfrm>
                <a:off x="3296880" y="4705920"/>
                <a:ext cx="2467080" cy="360"/>
              </a:xfrm>
              <a:prstGeom prst="line">
                <a:avLst/>
              </a:prstGeom>
              <a:ln w="18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>
                <a:noAutofit/>
              </a:bodyPr>
              <a:p>
                <a:endParaRPr b="0" lang="en-CA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75" name="Text Box 17"/>
              <p:cNvSpPr/>
              <p:nvPr/>
            </p:nvSpPr>
            <p:spPr>
              <a:xfrm>
                <a:off x="3629160" y="4209120"/>
                <a:ext cx="651960" cy="36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spAutoFit/>
              </a:bodyPr>
              <a:p>
                <a:pPr marL="210960" indent="-210960" defTabSz="914400">
                  <a:lnSpc>
                    <a:spcPct val="100000"/>
                  </a:lnSpc>
                  <a:spcBef>
                    <a:spcPts val="275"/>
                  </a:spcBef>
                  <a:tabLst>
                    <a:tab algn="l" pos="0"/>
                  </a:tabLst>
                </a:pPr>
                <a:r>
                  <a:rPr b="0" lang="en-GB" sz="2400" spc="-1" strike="noStrike">
                    <a:solidFill>
                      <a:schemeClr val="dk1"/>
                    </a:solidFill>
                    <a:latin typeface="Arial"/>
                  </a:rPr>
                  <a:t>false</a:t>
                </a:r>
                <a:endParaRPr b="0" lang="en-CA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" name="Text Box 18"/>
              <p:cNvSpPr/>
              <p:nvPr/>
            </p:nvSpPr>
            <p:spPr>
              <a:xfrm>
                <a:off x="4813200" y="4209120"/>
                <a:ext cx="651960" cy="36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spAutoFit/>
              </a:bodyPr>
              <a:p>
                <a:pPr marL="210960" indent="-210960" defTabSz="914400">
                  <a:lnSpc>
                    <a:spcPct val="100000"/>
                  </a:lnSpc>
                  <a:spcBef>
                    <a:spcPts val="275"/>
                  </a:spcBef>
                  <a:tabLst>
                    <a:tab algn="l" pos="0"/>
                  </a:tabLst>
                </a:pPr>
                <a:r>
                  <a:rPr b="0" lang="en-GB" sz="2400" spc="-1" strike="noStrike">
                    <a:solidFill>
                      <a:schemeClr val="dk1"/>
                    </a:solidFill>
                    <a:latin typeface="Arial"/>
                  </a:rPr>
                  <a:t>false</a:t>
                </a:r>
                <a:endParaRPr b="0" lang="en-CA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7" name="Text Box 19"/>
              <p:cNvSpPr/>
              <p:nvPr/>
            </p:nvSpPr>
            <p:spPr>
              <a:xfrm>
                <a:off x="3629160" y="4834800"/>
                <a:ext cx="651960" cy="36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spAutoFit/>
              </a:bodyPr>
              <a:p>
                <a:pPr marL="210960" indent="-210960" defTabSz="914400">
                  <a:lnSpc>
                    <a:spcPct val="100000"/>
                  </a:lnSpc>
                  <a:spcBef>
                    <a:spcPts val="275"/>
                  </a:spcBef>
                  <a:tabLst>
                    <a:tab algn="l" pos="0"/>
                  </a:tabLst>
                </a:pPr>
                <a:r>
                  <a:rPr b="0" lang="en-GB" sz="2400" spc="-1" strike="noStrike">
                    <a:solidFill>
                      <a:schemeClr val="dk1"/>
                    </a:solidFill>
                    <a:latin typeface="Arial"/>
                  </a:rPr>
                  <a:t>false</a:t>
                </a:r>
                <a:endParaRPr b="0" lang="en-CA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8" name="Text Box 20"/>
              <p:cNvSpPr/>
              <p:nvPr/>
            </p:nvSpPr>
            <p:spPr>
              <a:xfrm>
                <a:off x="4813200" y="4834800"/>
                <a:ext cx="651960" cy="36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spAutoFit/>
              </a:bodyPr>
              <a:p>
                <a:pPr marL="210960" indent="-210960" defTabSz="914400">
                  <a:lnSpc>
                    <a:spcPct val="100000"/>
                  </a:lnSpc>
                  <a:spcBef>
                    <a:spcPts val="275"/>
                  </a:spcBef>
                  <a:tabLst>
                    <a:tab algn="l" pos="0"/>
                  </a:tabLst>
                </a:pPr>
                <a:r>
                  <a:rPr b="0" lang="en-GB" sz="2400" spc="-1" strike="noStrike">
                    <a:solidFill>
                      <a:schemeClr val="dk1"/>
                    </a:solidFill>
                    <a:latin typeface="Arial"/>
                  </a:rPr>
                  <a:t>true</a:t>
                </a:r>
                <a:endParaRPr b="0" lang="en-CA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79" name="Group 21"/>
            <p:cNvGrpSpPr/>
            <p:nvPr/>
          </p:nvGrpSpPr>
          <p:grpSpPr>
            <a:xfrm>
              <a:off x="6427800" y="3102840"/>
              <a:ext cx="3246120" cy="2211120"/>
              <a:chOff x="6427800" y="3102840"/>
              <a:chExt cx="3246120" cy="2211120"/>
            </a:xfrm>
          </p:grpSpPr>
          <p:sp>
            <p:nvSpPr>
              <p:cNvPr id="80" name="Text Box 22"/>
              <p:cNvSpPr/>
              <p:nvPr/>
            </p:nvSpPr>
            <p:spPr>
              <a:xfrm>
                <a:off x="8113680" y="3102840"/>
                <a:ext cx="651960" cy="36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spAutoFit/>
              </a:bodyPr>
              <a:p>
                <a:pPr marL="210960" indent="-210960" defTabSz="914400">
                  <a:lnSpc>
                    <a:spcPct val="100000"/>
                  </a:lnSpc>
                  <a:spcBef>
                    <a:spcPts val="275"/>
                  </a:spcBef>
                  <a:tabLst>
                    <a:tab algn="l" pos="0"/>
                  </a:tabLst>
                </a:pPr>
                <a:r>
                  <a:rPr b="0" lang="en-GB" sz="2400" spc="-1" strike="noStrike">
                    <a:solidFill>
                      <a:schemeClr val="dk1"/>
                    </a:solidFill>
                    <a:latin typeface="Arial"/>
                  </a:rPr>
                  <a:t>OR</a:t>
                </a:r>
                <a:endParaRPr b="0" lang="en-CA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" name="Text Box 23"/>
              <p:cNvSpPr/>
              <p:nvPr/>
            </p:nvSpPr>
            <p:spPr>
              <a:xfrm>
                <a:off x="7126200" y="3610800"/>
                <a:ext cx="267840" cy="36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spAutoFit/>
              </a:bodyPr>
              <a:p>
                <a:pPr marL="210960" indent="-210960" defTabSz="914400">
                  <a:lnSpc>
                    <a:spcPct val="100000"/>
                  </a:lnSpc>
                  <a:spcBef>
                    <a:spcPts val="275"/>
                  </a:spcBef>
                  <a:tabLst>
                    <a:tab algn="l" pos="0"/>
                  </a:tabLst>
                </a:pPr>
                <a:r>
                  <a:rPr b="0" lang="en-GB" sz="2400" spc="-1" strike="noStrike">
                    <a:solidFill>
                      <a:schemeClr val="dk1"/>
                    </a:solidFill>
                    <a:latin typeface="Arial"/>
                  </a:rPr>
                  <a:t>A</a:t>
                </a:r>
                <a:endParaRPr b="0" lang="en-CA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" name="Text Box 24"/>
              <p:cNvSpPr/>
              <p:nvPr/>
            </p:nvSpPr>
            <p:spPr>
              <a:xfrm>
                <a:off x="6859440" y="3855240"/>
                <a:ext cx="267840" cy="36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spAutoFit/>
              </a:bodyPr>
              <a:p>
                <a:pPr marL="210960" indent="-210960" defTabSz="914400">
                  <a:lnSpc>
                    <a:spcPct val="100000"/>
                  </a:lnSpc>
                  <a:spcBef>
                    <a:spcPts val="275"/>
                  </a:spcBef>
                  <a:tabLst>
                    <a:tab algn="l" pos="0"/>
                  </a:tabLst>
                </a:pPr>
                <a:r>
                  <a:rPr b="0" lang="en-GB" sz="2400" spc="-1" strike="noStrike">
                    <a:solidFill>
                      <a:schemeClr val="dk1"/>
                    </a:solidFill>
                    <a:latin typeface="Arial"/>
                  </a:rPr>
                  <a:t>B</a:t>
                </a:r>
                <a:endParaRPr b="0" lang="en-CA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3" name="Line 25"/>
              <p:cNvSpPr/>
              <p:nvPr/>
            </p:nvSpPr>
            <p:spPr>
              <a:xfrm>
                <a:off x="7208640" y="4072680"/>
                <a:ext cx="2465280" cy="360"/>
              </a:xfrm>
              <a:prstGeom prst="line">
                <a:avLst/>
              </a:prstGeom>
              <a:ln w="18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>
                <a:noAutofit/>
              </a:bodyPr>
              <a:p>
                <a:endParaRPr b="0" lang="en-CA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84" name="Line 26"/>
              <p:cNvSpPr/>
              <p:nvPr/>
            </p:nvSpPr>
            <p:spPr>
              <a:xfrm>
                <a:off x="7208640" y="4072680"/>
                <a:ext cx="360" cy="1241280"/>
              </a:xfrm>
              <a:prstGeom prst="line">
                <a:avLst/>
              </a:prstGeom>
              <a:ln w="18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CA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85" name="Line 27"/>
              <p:cNvSpPr/>
              <p:nvPr/>
            </p:nvSpPr>
            <p:spPr>
              <a:xfrm>
                <a:off x="8508960" y="4072680"/>
                <a:ext cx="360" cy="1241280"/>
              </a:xfrm>
              <a:prstGeom prst="line">
                <a:avLst/>
              </a:prstGeom>
              <a:ln w="18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CA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86" name="Line 28"/>
              <p:cNvSpPr/>
              <p:nvPr/>
            </p:nvSpPr>
            <p:spPr>
              <a:xfrm flipH="1" flipV="1">
                <a:off x="6948360" y="3764520"/>
                <a:ext cx="268200" cy="308160"/>
              </a:xfrm>
              <a:prstGeom prst="line">
                <a:avLst/>
              </a:prstGeom>
              <a:ln w="18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en-CA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87" name="Text Box 29"/>
              <p:cNvSpPr/>
              <p:nvPr/>
            </p:nvSpPr>
            <p:spPr>
              <a:xfrm>
                <a:off x="7575480" y="3683880"/>
                <a:ext cx="651960" cy="36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spAutoFit/>
              </a:bodyPr>
              <a:p>
                <a:pPr marL="210960" indent="-210960" defTabSz="914400">
                  <a:lnSpc>
                    <a:spcPct val="100000"/>
                  </a:lnSpc>
                  <a:spcBef>
                    <a:spcPts val="275"/>
                  </a:spcBef>
                  <a:tabLst>
                    <a:tab algn="l" pos="0"/>
                  </a:tabLst>
                </a:pPr>
                <a:r>
                  <a:rPr b="0" lang="en-GB" sz="2400" spc="-1" strike="noStrike">
                    <a:solidFill>
                      <a:schemeClr val="dk1"/>
                    </a:solidFill>
                    <a:latin typeface="Arial"/>
                  </a:rPr>
                  <a:t>false</a:t>
                </a:r>
                <a:endParaRPr b="0" lang="en-CA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8" name="Text Box 30"/>
              <p:cNvSpPr/>
              <p:nvPr/>
            </p:nvSpPr>
            <p:spPr>
              <a:xfrm>
                <a:off x="8759880" y="3683880"/>
                <a:ext cx="651960" cy="36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spAutoFit/>
              </a:bodyPr>
              <a:p>
                <a:pPr marL="210960" indent="-210960" defTabSz="914400">
                  <a:lnSpc>
                    <a:spcPct val="100000"/>
                  </a:lnSpc>
                  <a:spcBef>
                    <a:spcPts val="275"/>
                  </a:spcBef>
                  <a:tabLst>
                    <a:tab algn="l" pos="0"/>
                  </a:tabLst>
                </a:pPr>
                <a:r>
                  <a:rPr b="0" lang="en-GB" sz="2400" spc="-1" strike="noStrike">
                    <a:solidFill>
                      <a:schemeClr val="dk1"/>
                    </a:solidFill>
                    <a:latin typeface="Arial"/>
                  </a:rPr>
                  <a:t>true</a:t>
                </a:r>
                <a:endParaRPr b="0" lang="en-CA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9" name="Text Box 31"/>
              <p:cNvSpPr/>
              <p:nvPr/>
            </p:nvSpPr>
            <p:spPr>
              <a:xfrm>
                <a:off x="6427800" y="4272840"/>
                <a:ext cx="651960" cy="36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spAutoFit/>
              </a:bodyPr>
              <a:p>
                <a:pPr marL="210960" indent="-210960" defTabSz="914400">
                  <a:lnSpc>
                    <a:spcPct val="100000"/>
                  </a:lnSpc>
                  <a:spcBef>
                    <a:spcPts val="275"/>
                  </a:spcBef>
                  <a:tabLst>
                    <a:tab algn="l" pos="0"/>
                  </a:tabLst>
                </a:pPr>
                <a:r>
                  <a:rPr b="0" lang="en-GB" sz="2400" spc="-1" strike="noStrike">
                    <a:solidFill>
                      <a:schemeClr val="dk1"/>
                    </a:solidFill>
                    <a:latin typeface="Arial"/>
                  </a:rPr>
                  <a:t>false</a:t>
                </a:r>
                <a:endParaRPr b="0" lang="en-CA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0" name="Text Box 32"/>
              <p:cNvSpPr/>
              <p:nvPr/>
            </p:nvSpPr>
            <p:spPr>
              <a:xfrm>
                <a:off x="6427800" y="4761720"/>
                <a:ext cx="651960" cy="36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spAutoFit/>
              </a:bodyPr>
              <a:p>
                <a:pPr marL="210960" indent="-210960" defTabSz="914400">
                  <a:lnSpc>
                    <a:spcPct val="100000"/>
                  </a:lnSpc>
                  <a:spcBef>
                    <a:spcPts val="275"/>
                  </a:spcBef>
                  <a:tabLst>
                    <a:tab algn="l" pos="0"/>
                  </a:tabLst>
                </a:pPr>
                <a:r>
                  <a:rPr b="0" lang="en-GB" sz="2400" spc="-1" strike="noStrike">
                    <a:solidFill>
                      <a:schemeClr val="dk1"/>
                    </a:solidFill>
                    <a:latin typeface="Arial"/>
                  </a:rPr>
                  <a:t>true</a:t>
                </a:r>
                <a:endParaRPr b="0" lang="en-CA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1" name="Line 33"/>
              <p:cNvSpPr/>
              <p:nvPr/>
            </p:nvSpPr>
            <p:spPr>
              <a:xfrm>
                <a:off x="7208640" y="4725000"/>
                <a:ext cx="2465280" cy="360"/>
              </a:xfrm>
              <a:prstGeom prst="line">
                <a:avLst/>
              </a:prstGeom>
              <a:ln w="18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>
                <a:noAutofit/>
              </a:bodyPr>
              <a:p>
                <a:endParaRPr b="0" lang="en-CA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92" name="Text Box 34"/>
              <p:cNvSpPr/>
              <p:nvPr/>
            </p:nvSpPr>
            <p:spPr>
              <a:xfrm>
                <a:off x="7540560" y="4228200"/>
                <a:ext cx="651960" cy="36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spAutoFit/>
              </a:bodyPr>
              <a:p>
                <a:pPr marL="210960" indent="-210960" defTabSz="914400">
                  <a:lnSpc>
                    <a:spcPct val="100000"/>
                  </a:lnSpc>
                  <a:spcBef>
                    <a:spcPts val="275"/>
                  </a:spcBef>
                  <a:tabLst>
                    <a:tab algn="l" pos="0"/>
                  </a:tabLst>
                </a:pPr>
                <a:r>
                  <a:rPr b="0" lang="en-GB" sz="2400" spc="-1" strike="noStrike">
                    <a:solidFill>
                      <a:schemeClr val="dk1"/>
                    </a:solidFill>
                    <a:latin typeface="Arial"/>
                  </a:rPr>
                  <a:t>false</a:t>
                </a:r>
                <a:endParaRPr b="0" lang="en-CA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3" name="Text Box 35"/>
              <p:cNvSpPr/>
              <p:nvPr/>
            </p:nvSpPr>
            <p:spPr>
              <a:xfrm>
                <a:off x="8723160" y="4228200"/>
                <a:ext cx="651960" cy="36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spAutoFit/>
              </a:bodyPr>
              <a:p>
                <a:pPr marL="210960" indent="-210960" defTabSz="914400">
                  <a:lnSpc>
                    <a:spcPct val="100000"/>
                  </a:lnSpc>
                  <a:spcBef>
                    <a:spcPts val="275"/>
                  </a:spcBef>
                  <a:tabLst>
                    <a:tab algn="l" pos="0"/>
                  </a:tabLst>
                </a:pPr>
                <a:r>
                  <a:rPr b="0" lang="en-GB" sz="2400" spc="-1" strike="noStrike">
                    <a:solidFill>
                      <a:schemeClr val="dk1"/>
                    </a:solidFill>
                    <a:latin typeface="Arial"/>
                  </a:rPr>
                  <a:t>true</a:t>
                </a:r>
                <a:endParaRPr b="0" lang="en-CA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4" name="Text Box 36"/>
              <p:cNvSpPr/>
              <p:nvPr/>
            </p:nvSpPr>
            <p:spPr>
              <a:xfrm>
                <a:off x="7540560" y="4852080"/>
                <a:ext cx="651960" cy="36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spAutoFit/>
              </a:bodyPr>
              <a:p>
                <a:pPr marL="210960" indent="-210960" defTabSz="914400">
                  <a:lnSpc>
                    <a:spcPct val="100000"/>
                  </a:lnSpc>
                  <a:spcBef>
                    <a:spcPts val="275"/>
                  </a:spcBef>
                  <a:tabLst>
                    <a:tab algn="l" pos="0"/>
                  </a:tabLst>
                </a:pPr>
                <a:r>
                  <a:rPr b="0" lang="en-GB" sz="2400" spc="-1" strike="noStrike">
                    <a:solidFill>
                      <a:schemeClr val="dk1"/>
                    </a:solidFill>
                    <a:latin typeface="Arial"/>
                  </a:rPr>
                  <a:t>true</a:t>
                </a:r>
                <a:endParaRPr b="0" lang="en-CA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5" name="Text Box 37"/>
              <p:cNvSpPr/>
              <p:nvPr/>
            </p:nvSpPr>
            <p:spPr>
              <a:xfrm>
                <a:off x="8723160" y="4852080"/>
                <a:ext cx="651960" cy="36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spAutoFit/>
              </a:bodyPr>
              <a:p>
                <a:pPr marL="210960" indent="-210960" defTabSz="914400">
                  <a:lnSpc>
                    <a:spcPct val="100000"/>
                  </a:lnSpc>
                  <a:spcBef>
                    <a:spcPts val="275"/>
                  </a:spcBef>
                  <a:tabLst>
                    <a:tab algn="l" pos="0"/>
                  </a:tabLst>
                </a:pPr>
                <a:r>
                  <a:rPr b="0" lang="en-GB" sz="2400" spc="-1" strike="noStrike">
                    <a:solidFill>
                      <a:schemeClr val="dk1"/>
                    </a:solidFill>
                    <a:latin typeface="Arial"/>
                  </a:rPr>
                  <a:t>true</a:t>
                </a:r>
                <a:endParaRPr b="0" lang="en-CA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Truth Tables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Java also has an operator for logical NOT  (!).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Use parentheses to aid readability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10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6C32DD5-688E-4F15-B0E1-37D56F983DF3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5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99" name="Group 4"/>
          <p:cNvGrpSpPr/>
          <p:nvPr/>
        </p:nvGrpSpPr>
        <p:grpSpPr>
          <a:xfrm>
            <a:off x="3734640" y="2283480"/>
            <a:ext cx="4557240" cy="739440"/>
            <a:chOff x="3734640" y="2283480"/>
            <a:chExt cx="4557240" cy="739440"/>
          </a:xfrm>
        </p:grpSpPr>
        <p:sp>
          <p:nvSpPr>
            <p:cNvPr id="100" name="AutoShape 5"/>
            <p:cNvSpPr/>
            <p:nvPr/>
          </p:nvSpPr>
          <p:spPr>
            <a:xfrm>
              <a:off x="3734640" y="2283480"/>
              <a:ext cx="4536720" cy="739440"/>
            </a:xfrm>
            <a:prstGeom prst="roundRect">
              <a:avLst>
                <a:gd name="adj" fmla="val 213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01" name="Text Box 6"/>
            <p:cNvSpPr/>
            <p:nvPr/>
          </p:nvSpPr>
          <p:spPr>
            <a:xfrm>
              <a:off x="4072680" y="2424600"/>
              <a:ext cx="4219200" cy="583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if ((x == 5) &amp;&amp; !(y &gt; 50))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statement1;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2" name="Group 7"/>
          <p:cNvGrpSpPr/>
          <p:nvPr/>
        </p:nvGrpSpPr>
        <p:grpSpPr>
          <a:xfrm>
            <a:off x="4963320" y="3502800"/>
            <a:ext cx="2055600" cy="2118960"/>
            <a:chOff x="4963320" y="3502800"/>
            <a:chExt cx="2055600" cy="2118960"/>
          </a:xfrm>
        </p:grpSpPr>
        <p:sp>
          <p:nvSpPr>
            <p:cNvPr id="103" name="Text Box 8"/>
            <p:cNvSpPr/>
            <p:nvPr/>
          </p:nvSpPr>
          <p:spPr>
            <a:xfrm>
              <a:off x="6101640" y="3502800"/>
              <a:ext cx="65196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2400" spc="-1" strike="noStrike">
                  <a:solidFill>
                    <a:schemeClr val="dk1"/>
                  </a:solidFill>
                  <a:latin typeface="Arial"/>
                </a:rPr>
                <a:t>NOT</a:t>
              </a:r>
              <a:endParaRPr b="0" lang="en-CA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" name="Text Box 9"/>
            <p:cNvSpPr/>
            <p:nvPr/>
          </p:nvSpPr>
          <p:spPr>
            <a:xfrm>
              <a:off x="5169600" y="4128120"/>
              <a:ext cx="26784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2400" spc="-1" strike="noStrike">
                  <a:solidFill>
                    <a:schemeClr val="dk1"/>
                  </a:solidFill>
                  <a:latin typeface="Arial"/>
                </a:rPr>
                <a:t>A</a:t>
              </a:r>
              <a:endParaRPr b="0" lang="en-CA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" name="Line 10"/>
            <p:cNvSpPr/>
            <p:nvPr/>
          </p:nvSpPr>
          <p:spPr>
            <a:xfrm>
              <a:off x="5750640" y="4381920"/>
              <a:ext cx="1268280" cy="3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6" name="Line 11"/>
            <p:cNvSpPr/>
            <p:nvPr/>
          </p:nvSpPr>
          <p:spPr>
            <a:xfrm>
              <a:off x="5750640" y="4381920"/>
              <a:ext cx="360" cy="123984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7" name="Line 12"/>
            <p:cNvSpPr/>
            <p:nvPr/>
          </p:nvSpPr>
          <p:spPr>
            <a:xfrm flipH="1" flipV="1">
              <a:off x="5491800" y="4074120"/>
              <a:ext cx="268200" cy="30780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8" name="Text Box 13"/>
            <p:cNvSpPr/>
            <p:nvPr/>
          </p:nvSpPr>
          <p:spPr>
            <a:xfrm>
              <a:off x="4963320" y="4553640"/>
              <a:ext cx="65196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2400" spc="-1" strike="noStrike">
                  <a:solidFill>
                    <a:schemeClr val="dk1"/>
                  </a:solidFill>
                  <a:latin typeface="Arial"/>
                </a:rPr>
                <a:t>false</a:t>
              </a:r>
              <a:endParaRPr b="0" lang="en-CA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" name="Text Box 14"/>
            <p:cNvSpPr/>
            <p:nvPr/>
          </p:nvSpPr>
          <p:spPr>
            <a:xfrm>
              <a:off x="4963320" y="5098320"/>
              <a:ext cx="65196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2400" spc="-1" strike="noStrike">
                  <a:solidFill>
                    <a:schemeClr val="dk1"/>
                  </a:solidFill>
                  <a:latin typeface="Arial"/>
                </a:rPr>
                <a:t>true</a:t>
              </a:r>
              <a:endParaRPr b="0" lang="en-CA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0" name="Text Box 15"/>
            <p:cNvSpPr/>
            <p:nvPr/>
          </p:nvSpPr>
          <p:spPr>
            <a:xfrm>
              <a:off x="6074640" y="5098320"/>
              <a:ext cx="65196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2400" spc="-1" strike="noStrike">
                  <a:solidFill>
                    <a:schemeClr val="dk1"/>
                  </a:solidFill>
                  <a:latin typeface="Arial"/>
                </a:rPr>
                <a:t>false</a:t>
              </a:r>
              <a:endParaRPr b="0" lang="en-CA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" name="Text Box 16"/>
            <p:cNvSpPr/>
            <p:nvPr/>
          </p:nvSpPr>
          <p:spPr>
            <a:xfrm>
              <a:off x="6074640" y="4553640"/>
              <a:ext cx="65196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2400" spc="-1" strike="noStrike">
                  <a:solidFill>
                    <a:schemeClr val="dk1"/>
                  </a:solidFill>
                  <a:latin typeface="Arial"/>
                </a:rPr>
                <a:t>true</a:t>
              </a:r>
              <a:endParaRPr b="0" lang="en-CA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2" name="Line 17"/>
            <p:cNvSpPr/>
            <p:nvPr/>
          </p:nvSpPr>
          <p:spPr>
            <a:xfrm>
              <a:off x="5750640" y="5015520"/>
              <a:ext cx="1268280" cy="3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Expression "Short Circuiting"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Boolean expressions are "Short Circuited"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Because of the nature of the truth table for AND, if any of the operands are false, the whole expression evaluates to false.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Sub expressions need not be evaluated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 similar case exists with OR.  If any of the operands are true, the whole expression evaluates to true.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 this example, if x is not equal to 5 the second expression (y&gt;50) will not be evaluated because the first operand to &amp;&amp; is false.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sldNum" idx="11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E016FB1-03CC-40E8-8558-930BD504AA2E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6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16" name="Group 4"/>
          <p:cNvGrpSpPr/>
          <p:nvPr/>
        </p:nvGrpSpPr>
        <p:grpSpPr>
          <a:xfrm>
            <a:off x="1341000" y="5031720"/>
            <a:ext cx="4557240" cy="739440"/>
            <a:chOff x="1341000" y="5031720"/>
            <a:chExt cx="4557240" cy="739440"/>
          </a:xfrm>
        </p:grpSpPr>
        <p:sp>
          <p:nvSpPr>
            <p:cNvPr id="117" name="AutoShape 5"/>
            <p:cNvSpPr/>
            <p:nvPr/>
          </p:nvSpPr>
          <p:spPr>
            <a:xfrm>
              <a:off x="1341000" y="5031720"/>
              <a:ext cx="4536720" cy="739440"/>
            </a:xfrm>
            <a:prstGeom prst="roundRect">
              <a:avLst>
                <a:gd name="adj" fmla="val 213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18" name="Text Box 6"/>
            <p:cNvSpPr/>
            <p:nvPr/>
          </p:nvSpPr>
          <p:spPr>
            <a:xfrm>
              <a:off x="1679040" y="5173200"/>
              <a:ext cx="4219200" cy="583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if ((x == 5) &amp;&amp; !(y &gt; 50))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statement1;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9" name="Group 4"/>
          <p:cNvGrpSpPr/>
          <p:nvPr/>
        </p:nvGrpSpPr>
        <p:grpSpPr>
          <a:xfrm>
            <a:off x="6171840" y="5031720"/>
            <a:ext cx="4809600" cy="739440"/>
            <a:chOff x="6171840" y="5031720"/>
            <a:chExt cx="4809600" cy="739440"/>
          </a:xfrm>
        </p:grpSpPr>
        <p:sp>
          <p:nvSpPr>
            <p:cNvPr id="120" name="AutoShape 5"/>
            <p:cNvSpPr/>
            <p:nvPr/>
          </p:nvSpPr>
          <p:spPr>
            <a:xfrm>
              <a:off x="6171840" y="5031720"/>
              <a:ext cx="4809600" cy="739440"/>
            </a:xfrm>
            <a:prstGeom prst="roundRect">
              <a:avLst>
                <a:gd name="adj" fmla="val 213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21" name="Text Box 6"/>
            <p:cNvSpPr/>
            <p:nvPr/>
          </p:nvSpPr>
          <p:spPr>
            <a:xfrm>
              <a:off x="6510240" y="5173200"/>
              <a:ext cx="4198680" cy="583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if Object and Object.property: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Object.run()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Tips for Boolean Expressions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One of the most common mistakes is using the assignment operator instead of testing equality.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Although logical AND (&amp;&amp;) has a higher precedence than logical OR (||), it is a good idea to use parentheses to aid readability.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12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17D30B2-5119-4D7E-8021-F87F8C8059A4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7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25" name="Group 11"/>
          <p:cNvGrpSpPr/>
          <p:nvPr/>
        </p:nvGrpSpPr>
        <p:grpSpPr>
          <a:xfrm>
            <a:off x="3017880" y="4776840"/>
            <a:ext cx="6155640" cy="739440"/>
            <a:chOff x="3017880" y="4776840"/>
            <a:chExt cx="6155640" cy="739440"/>
          </a:xfrm>
        </p:grpSpPr>
        <p:sp>
          <p:nvSpPr>
            <p:cNvPr id="126" name="AutoShape 12"/>
            <p:cNvSpPr/>
            <p:nvPr/>
          </p:nvSpPr>
          <p:spPr>
            <a:xfrm>
              <a:off x="3017880" y="4776840"/>
              <a:ext cx="6129000" cy="739440"/>
            </a:xfrm>
            <a:prstGeom prst="roundRect">
              <a:avLst>
                <a:gd name="adj" fmla="val 213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27" name="Text Box 13"/>
            <p:cNvSpPr/>
            <p:nvPr/>
          </p:nvSpPr>
          <p:spPr>
            <a:xfrm>
              <a:off x="3473280" y="4919760"/>
              <a:ext cx="5700240" cy="583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if ( ((x == 5) &amp;&amp; (y &gt; 50)) || (x&gt;50))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statement1;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28" name="Group 14"/>
          <p:cNvGrpSpPr/>
          <p:nvPr/>
        </p:nvGrpSpPr>
        <p:grpSpPr>
          <a:xfrm>
            <a:off x="2484000" y="2262240"/>
            <a:ext cx="7016040" cy="994680"/>
            <a:chOff x="2484000" y="2262240"/>
            <a:chExt cx="7016040" cy="994680"/>
          </a:xfrm>
        </p:grpSpPr>
        <p:grpSp>
          <p:nvGrpSpPr>
            <p:cNvPr id="129" name="Group 4"/>
            <p:cNvGrpSpPr/>
            <p:nvPr/>
          </p:nvGrpSpPr>
          <p:grpSpPr>
            <a:xfrm>
              <a:off x="2691720" y="2508120"/>
              <a:ext cx="2773080" cy="748800"/>
              <a:chOff x="2691720" y="2508120"/>
              <a:chExt cx="2773080" cy="748800"/>
            </a:xfrm>
          </p:grpSpPr>
          <p:sp>
            <p:nvSpPr>
              <p:cNvPr id="130" name="AutoShape 5"/>
              <p:cNvSpPr/>
              <p:nvPr/>
            </p:nvSpPr>
            <p:spPr>
              <a:xfrm>
                <a:off x="2691720" y="2508120"/>
                <a:ext cx="2773080" cy="748800"/>
              </a:xfrm>
              <a:prstGeom prst="roundRect">
                <a:avLst>
                  <a:gd name="adj" fmla="val 208"/>
                </a:avLst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2400" spc="-1" strike="noStrike">
                  <a:solidFill>
                    <a:schemeClr val="dk1"/>
                  </a:solidFill>
                  <a:latin typeface="Times New Roman"/>
                </a:endParaRPr>
              </a:p>
            </p:txBody>
          </p:sp>
          <p:sp>
            <p:nvSpPr>
              <p:cNvPr id="131" name="Text Box 6"/>
              <p:cNvSpPr/>
              <p:nvPr/>
            </p:nvSpPr>
            <p:spPr>
              <a:xfrm>
                <a:off x="2888280" y="2622600"/>
                <a:ext cx="2477880" cy="583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spAutoFit/>
              </a:bodyPr>
              <a:p>
                <a:pPr marL="210960" indent="-210960" defTabSz="914400">
                  <a:lnSpc>
                    <a:spcPct val="100000"/>
                  </a:lnSpc>
                  <a:spcBef>
                    <a:spcPts val="275"/>
                  </a:spcBef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chemeClr val="dk1"/>
                    </a:solidFill>
                    <a:latin typeface="Courier New"/>
                  </a:rPr>
                  <a:t>if (x = 5)</a:t>
                </a:r>
                <a:endParaRPr b="0" lang="en-CA" sz="18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 marL="210960" indent="-210960" defTabSz="914400">
                  <a:lnSpc>
                    <a:spcPct val="100000"/>
                  </a:lnSpc>
                  <a:spcBef>
                    <a:spcPts val="275"/>
                  </a:spcBef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chemeClr val="dk1"/>
                    </a:solidFill>
                    <a:latin typeface="Courier New"/>
                  </a:rPr>
                  <a:t>	</a:t>
                </a:r>
                <a:r>
                  <a:rPr b="0" lang="en-GB" sz="1800" spc="-1" strike="noStrike">
                    <a:solidFill>
                      <a:schemeClr val="dk1"/>
                    </a:solidFill>
                    <a:latin typeface="Courier New"/>
                  </a:rPr>
                  <a:t>statement1;</a:t>
                </a:r>
                <a:endParaRPr b="0" lang="en-CA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2" name="Group 7"/>
            <p:cNvGrpSpPr/>
            <p:nvPr/>
          </p:nvGrpSpPr>
          <p:grpSpPr>
            <a:xfrm>
              <a:off x="6726960" y="2508120"/>
              <a:ext cx="2773080" cy="748800"/>
              <a:chOff x="6726960" y="2508120"/>
              <a:chExt cx="2773080" cy="748800"/>
            </a:xfrm>
          </p:grpSpPr>
          <p:sp>
            <p:nvSpPr>
              <p:cNvPr id="133" name="AutoShape 8"/>
              <p:cNvSpPr/>
              <p:nvPr/>
            </p:nvSpPr>
            <p:spPr>
              <a:xfrm>
                <a:off x="6726960" y="2508120"/>
                <a:ext cx="2773080" cy="748800"/>
              </a:xfrm>
              <a:prstGeom prst="roundRect">
                <a:avLst>
                  <a:gd name="adj" fmla="val 208"/>
                </a:avLst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2400" spc="-1" strike="noStrike">
                  <a:solidFill>
                    <a:schemeClr val="dk1"/>
                  </a:solidFill>
                  <a:latin typeface="Times New Roman"/>
                </a:endParaRPr>
              </a:p>
            </p:txBody>
          </p:sp>
          <p:sp>
            <p:nvSpPr>
              <p:cNvPr id="134" name="Text Box 9"/>
              <p:cNvSpPr/>
              <p:nvPr/>
            </p:nvSpPr>
            <p:spPr>
              <a:xfrm>
                <a:off x="6925320" y="2622600"/>
                <a:ext cx="2477880" cy="583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spAutoFit/>
              </a:bodyPr>
              <a:p>
                <a:pPr marL="210960" indent="-210960" defTabSz="914400">
                  <a:lnSpc>
                    <a:spcPct val="100000"/>
                  </a:lnSpc>
                  <a:spcBef>
                    <a:spcPts val="275"/>
                  </a:spcBef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chemeClr val="dk1"/>
                    </a:solidFill>
                    <a:latin typeface="Courier New"/>
                  </a:rPr>
                  <a:t>if (x == 5)</a:t>
                </a:r>
                <a:endParaRPr b="0" lang="en-CA" sz="18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 marL="210960" indent="-210960" defTabSz="914400">
                  <a:lnSpc>
                    <a:spcPct val="100000"/>
                  </a:lnSpc>
                  <a:spcBef>
                    <a:spcPts val="275"/>
                  </a:spcBef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chemeClr val="dk1"/>
                    </a:solidFill>
                    <a:latin typeface="Courier New"/>
                  </a:rPr>
                  <a:t>	</a:t>
                </a:r>
                <a:r>
                  <a:rPr b="0" lang="en-GB" sz="1800" spc="-1" strike="noStrike">
                    <a:solidFill>
                      <a:schemeClr val="dk1"/>
                    </a:solidFill>
                    <a:latin typeface="Courier New"/>
                  </a:rPr>
                  <a:t>statement1;</a:t>
                </a:r>
                <a:endParaRPr b="0" lang="en-CA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35" name="Text Box 10"/>
            <p:cNvSpPr/>
            <p:nvPr/>
          </p:nvSpPr>
          <p:spPr>
            <a:xfrm>
              <a:off x="5442840" y="2751120"/>
              <a:ext cx="1302480" cy="24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instead of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Text Box 14"/>
            <p:cNvSpPr/>
            <p:nvPr/>
          </p:nvSpPr>
          <p:spPr>
            <a:xfrm>
              <a:off x="2484000" y="2262240"/>
              <a:ext cx="1179000" cy="24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mistake: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If statements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If the boolean expression evaluates to true, statement1 is executed.  If false, statement2 is executed.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 else clause is optional.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If more than one statement is to be executed, the statements must be grouped in a block.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13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53586B3-DC0B-41D0-8A09-83F1CBAF6428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8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40" name="Group 4"/>
          <p:cNvGrpSpPr/>
          <p:nvPr/>
        </p:nvGrpSpPr>
        <p:grpSpPr>
          <a:xfrm>
            <a:off x="4291920" y="1338120"/>
            <a:ext cx="3607920" cy="1718280"/>
            <a:chOff x="4291920" y="1338120"/>
            <a:chExt cx="3607920" cy="1718280"/>
          </a:xfrm>
        </p:grpSpPr>
        <p:sp>
          <p:nvSpPr>
            <p:cNvPr id="141" name="AutoShape 5"/>
            <p:cNvSpPr/>
            <p:nvPr/>
          </p:nvSpPr>
          <p:spPr>
            <a:xfrm>
              <a:off x="4291920" y="1338120"/>
              <a:ext cx="3607920" cy="1447560"/>
            </a:xfrm>
            <a:prstGeom prst="roundRect">
              <a:avLst>
                <a:gd name="adj" fmla="val 106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42" name="Text Box 6"/>
            <p:cNvSpPr/>
            <p:nvPr/>
          </p:nvSpPr>
          <p:spPr>
            <a:xfrm>
              <a:off x="4550400" y="1544760"/>
              <a:ext cx="3225600" cy="151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if (boolean-expression)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statement1;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else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statement2;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431640" indent="-21600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If statements using blocks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22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</a:rPr>
              <a:t>Statement indentation and placement of curly braces should enhance readability.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14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1F496B-FDB6-4477-9249-BF6D54DB1FC6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9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46" name="Group 10"/>
          <p:cNvGrpSpPr/>
          <p:nvPr/>
        </p:nvGrpSpPr>
        <p:grpSpPr>
          <a:xfrm>
            <a:off x="4291920" y="1061640"/>
            <a:ext cx="3607920" cy="4006440"/>
            <a:chOff x="4291920" y="1061640"/>
            <a:chExt cx="3607920" cy="4006440"/>
          </a:xfrm>
        </p:grpSpPr>
        <p:sp>
          <p:nvSpPr>
            <p:cNvPr id="147" name="AutoShape 4"/>
            <p:cNvSpPr/>
            <p:nvPr/>
          </p:nvSpPr>
          <p:spPr>
            <a:xfrm>
              <a:off x="4291920" y="1061640"/>
              <a:ext cx="3607920" cy="4006440"/>
            </a:xfrm>
            <a:prstGeom prst="roundRect">
              <a:avLst>
                <a:gd name="adj" fmla="val 46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48" name="Text Box 5"/>
            <p:cNvSpPr/>
            <p:nvPr/>
          </p:nvSpPr>
          <p:spPr>
            <a:xfrm>
              <a:off x="4517280" y="1258560"/>
              <a:ext cx="3225600" cy="3676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if (boolean-expression)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{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statement1;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statement2;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statement3;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}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else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{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statement4;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statement5;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statement6;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}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21283</TotalTime>
  <Application>LibreOffice/7.6.3.2$Windows_X86_64 LibreOffice_project/29d686fea9f6705b262d369fede658f824154cc0</Application>
  <AppVersion>15.0000</AppVersion>
  <Words>1989</Words>
  <Paragraphs>475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2016-10-21T00:49:29Z</dcterms:created>
  <dc:creator>Gregory</dc:creator>
  <dc:description/>
  <dc:language>en-CA</dc:language>
  <cp:lastModifiedBy/>
  <dcterms:modified xsi:type="dcterms:W3CDTF">2024-01-13T11:58:18Z</dcterms:modified>
  <cp:revision>199</cp:revision>
  <dc:subject/>
  <dc:title>Eye-tracking for Neuroscience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27</vt:i4>
  </property>
</Properties>
</file>