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0475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en/java/javase/17/docs/api/java.base/java/util/Formatter.html#synta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Strings &amp;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14</a:t>
            </a:r>
            <a:r>
              <a:rPr lang="en-CA" baseline="30000" dirty="0"/>
              <a:t>th</a:t>
            </a:r>
            <a:r>
              <a:rPr lang="en-CA" dirty="0"/>
              <a:t>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 array is a collection of elements where each element is the same type.</a:t>
            </a:r>
          </a:p>
          <a:p>
            <a:pPr lvl="1"/>
            <a:r>
              <a:rPr lang="en-US" dirty="0"/>
              <a:t>Element type can be primitive or Object</a:t>
            </a:r>
          </a:p>
          <a:p>
            <a:pPr lvl="1"/>
            <a:r>
              <a:rPr lang="en-US" dirty="0"/>
              <a:t>Each element is a single value</a:t>
            </a:r>
          </a:p>
          <a:p>
            <a:pPr lvl="1"/>
            <a:r>
              <a:rPr lang="en-US" dirty="0"/>
              <a:t>The length of the array is set when it is created.  It cannot change.</a:t>
            </a:r>
          </a:p>
          <a:p>
            <a:r>
              <a:rPr lang="en-US" dirty="0"/>
              <a:t>Individual array elements are accessed via an index.</a:t>
            </a:r>
          </a:p>
          <a:p>
            <a:pPr lvl="1"/>
            <a:r>
              <a:rPr lang="en-US" dirty="0"/>
              <a:t>Array index numbering starts at 0.</a:t>
            </a:r>
          </a:p>
          <a:p>
            <a:r>
              <a:rPr lang="en-US" dirty="0"/>
              <a:t>Arrays are Objects in Java. However they differ at the low-level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2836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Creating an array is a 2 step process</a:t>
            </a:r>
          </a:p>
          <a:p>
            <a:pPr lvl="1"/>
            <a:r>
              <a:rPr lang="en-US" dirty="0"/>
              <a:t>It must be declared (declaration does not specify size)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It must be created  (</a:t>
            </a:r>
            <a:r>
              <a:rPr lang="en-US" dirty="0" err="1"/>
              <a:t>ie</a:t>
            </a:r>
            <a:r>
              <a:rPr lang="en-US" dirty="0"/>
              <a:t>. memory must be allocated for the array)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DA31CF79-4DD4-4794-80A0-0B1573947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4024" y="2493964"/>
            <a:ext cx="2508250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61617897-D027-4ACA-A6DA-BC86B05EB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1811" y="2586039"/>
            <a:ext cx="2506663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 arrayName;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>
              <a:latin typeface="Courier" pitchFamily="64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1D548D6E-AC69-423B-93A9-9B2360A599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199" y="2598739"/>
            <a:ext cx="16938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C59CA684-2D4B-439C-8AB9-ADFA0B2FD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6099" y="3290889"/>
            <a:ext cx="22256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note the location of the []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BC5E5F1-B112-4EB3-8D17-7FEC2960C13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3461" y="2873376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FA4287AF-CF90-4637-B3BA-4DC732699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111" y="4446589"/>
            <a:ext cx="7239000" cy="2097087"/>
          </a:xfrm>
          <a:prstGeom prst="roundRect">
            <a:avLst>
              <a:gd name="adj" fmla="val 74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CF70BD41-23A2-42AC-88F5-F0CC4089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0199" y="4664076"/>
            <a:ext cx="7343775" cy="216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 grades;			// declaration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grades = new int[5];		// Create array.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specify size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assign new array to 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			// array variable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67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 an array is created, all of its elements are automatically initialized</a:t>
            </a:r>
          </a:p>
          <a:p>
            <a:pPr lvl="1"/>
            <a:r>
              <a:rPr lang="en-US" dirty="0"/>
              <a:t>0 for integral types</a:t>
            </a:r>
          </a:p>
          <a:p>
            <a:pPr lvl="1"/>
            <a:r>
              <a:rPr lang="en-US" dirty="0"/>
              <a:t>0.0 for floating point types</a:t>
            </a:r>
          </a:p>
          <a:p>
            <a:pPr lvl="1"/>
            <a:r>
              <a:rPr lang="en-US" dirty="0"/>
              <a:t>false for </a:t>
            </a:r>
            <a:r>
              <a:rPr lang="en-US" dirty="0" err="1"/>
              <a:t>boolean</a:t>
            </a:r>
            <a:r>
              <a:rPr lang="en-US" dirty="0"/>
              <a:t> types</a:t>
            </a:r>
          </a:p>
          <a:p>
            <a:pPr lvl="1"/>
            <a:r>
              <a:rPr lang="en-US" dirty="0"/>
              <a:t>null for object types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F56537D-46FF-4E2C-857C-D6021049BB52}"/>
              </a:ext>
            </a:extLst>
          </p:cNvPr>
          <p:cNvGrpSpPr/>
          <p:nvPr/>
        </p:nvGrpSpPr>
        <p:grpSpPr>
          <a:xfrm>
            <a:off x="2512244" y="2888454"/>
            <a:ext cx="7535863" cy="3686175"/>
            <a:chOff x="860425" y="2997200"/>
            <a:chExt cx="7535863" cy="3686175"/>
          </a:xfrm>
        </p:grpSpPr>
        <p:sp>
          <p:nvSpPr>
            <p:cNvPr id="16" name="AutoShape 1">
              <a:extLst>
                <a:ext uri="{FF2B5EF4-FFF2-40B4-BE49-F238E27FC236}">
                  <a16:creationId xmlns:a16="http://schemas.microsoft.com/office/drawing/2014/main" id="{5A5CAFA5-7ADC-4350-B85A-4EB9383BA2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844925"/>
              <a:ext cx="3878263" cy="566738"/>
            </a:xfrm>
            <a:prstGeom prst="roundRect">
              <a:avLst>
                <a:gd name="adj" fmla="val 278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2">
              <a:extLst>
                <a:ext uri="{FF2B5EF4-FFF2-40B4-BE49-F238E27FC236}">
                  <a16:creationId xmlns:a16="http://schemas.microsoft.com/office/drawing/2014/main" id="{5714D3E9-3DCE-4408-8E39-2BA6C2CB3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2038" y="4024313"/>
              <a:ext cx="3582987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new int[5];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8AD7E362-CAA2-47E8-A415-B3DB942E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23188" y="3328988"/>
              <a:ext cx="673100" cy="3354387"/>
              <a:chOff x="4865" y="2097"/>
              <a:chExt cx="424" cy="2113"/>
            </a:xfrm>
          </p:grpSpPr>
          <p:sp>
            <p:nvSpPr>
              <p:cNvPr id="19" name="AutoShape 7">
                <a:extLst>
                  <a:ext uri="{FF2B5EF4-FFF2-40B4-BE49-F238E27FC236}">
                    <a16:creationId xmlns:a16="http://schemas.microsoft.com/office/drawing/2014/main" id="{18E24C01-1DD7-4162-810A-08061F41C4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097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8">
                <a:extLst>
                  <a:ext uri="{FF2B5EF4-FFF2-40B4-BE49-F238E27FC236}">
                    <a16:creationId xmlns:a16="http://schemas.microsoft.com/office/drawing/2014/main" id="{066439BD-B64A-4359-A960-AAEB46436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515"/>
                <a:ext cx="424" cy="423"/>
              </a:xfrm>
              <a:prstGeom prst="roundRect">
                <a:avLst>
                  <a:gd name="adj" fmla="val 231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" name="AutoShape 9">
                <a:extLst>
                  <a:ext uri="{FF2B5EF4-FFF2-40B4-BE49-F238E27FC236}">
                    <a16:creationId xmlns:a16="http://schemas.microsoft.com/office/drawing/2014/main" id="{A08C3C41-88A7-40B7-A8B0-32C5E3C9C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2939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" name="AutoShape 10">
                <a:extLst>
                  <a:ext uri="{FF2B5EF4-FFF2-40B4-BE49-F238E27FC236}">
                    <a16:creationId xmlns:a16="http://schemas.microsoft.com/office/drawing/2014/main" id="{5B36A9CA-41D8-418D-B175-A5604B97F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363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11">
                <a:extLst>
                  <a:ext uri="{FF2B5EF4-FFF2-40B4-BE49-F238E27FC236}">
                    <a16:creationId xmlns:a16="http://schemas.microsoft.com/office/drawing/2014/main" id="{6DE34CB6-4201-4EA7-8038-644E8BB5D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5" y="3788"/>
                <a:ext cx="424" cy="422"/>
              </a:xfrm>
              <a:prstGeom prst="roundRect">
                <a:avLst>
                  <a:gd name="adj" fmla="val 236"/>
                </a:avLst>
              </a:prstGeom>
              <a:solidFill>
                <a:srgbClr val="E6E6E6"/>
              </a:solidFill>
              <a:ln w="936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" name="Text Box 12">
              <a:extLst>
                <a:ext uri="{FF2B5EF4-FFF2-40B4-BE49-F238E27FC236}">
                  <a16:creationId xmlns:a16="http://schemas.microsoft.com/office/drawing/2014/main" id="{5F1A5F0B-3915-4A42-B5D6-D16490049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616585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5" name="Text Box 13">
              <a:extLst>
                <a:ext uri="{FF2B5EF4-FFF2-40B4-BE49-F238E27FC236}">
                  <a16:creationId xmlns:a16="http://schemas.microsoft.com/office/drawing/2014/main" id="{7195B2DA-1180-4C27-8C8A-2CFF9192B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5507038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6" name="Text Box 14">
              <a:extLst>
                <a:ext uri="{FF2B5EF4-FFF2-40B4-BE49-F238E27FC236}">
                  <a16:creationId xmlns:a16="http://schemas.microsoft.com/office/drawing/2014/main" id="{781E9EED-D614-48E9-B184-3A57AB326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848225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7" name="Text Box 15">
              <a:extLst>
                <a:ext uri="{FF2B5EF4-FFF2-40B4-BE49-F238E27FC236}">
                  <a16:creationId xmlns:a16="http://schemas.microsoft.com/office/drawing/2014/main" id="{F1D17100-AF0A-49DE-8559-9F127682D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4189413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8" name="Text Box 16">
              <a:extLst>
                <a:ext uri="{FF2B5EF4-FFF2-40B4-BE49-F238E27FC236}">
                  <a16:creationId xmlns:a16="http://schemas.microsoft.com/office/drawing/2014/main" id="{D4DAF5CB-C832-48E0-9DDA-4F9AB6C6A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5" y="3530600"/>
              <a:ext cx="141288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9" name="Text Box 17">
              <a:extLst>
                <a:ext uri="{FF2B5EF4-FFF2-40B4-BE49-F238E27FC236}">
                  <a16:creationId xmlns:a16="http://schemas.microsoft.com/office/drawing/2014/main" id="{81202DFC-EAE5-4C23-8FAA-FF89FCD779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618490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30" name="Text Box 18">
              <a:extLst>
                <a:ext uri="{FF2B5EF4-FFF2-40B4-BE49-F238E27FC236}">
                  <a16:creationId xmlns:a16="http://schemas.microsoft.com/office/drawing/2014/main" id="{41B38403-EC9B-4FF5-A9A9-8E18D3FD11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5526088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31" name="Text Box 19">
              <a:extLst>
                <a:ext uri="{FF2B5EF4-FFF2-40B4-BE49-F238E27FC236}">
                  <a16:creationId xmlns:a16="http://schemas.microsoft.com/office/drawing/2014/main" id="{78134CF4-D081-430F-AC3F-F1642205DD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867275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2</a:t>
              </a:r>
            </a:p>
          </p:txBody>
        </p:sp>
        <p:sp>
          <p:nvSpPr>
            <p:cNvPr id="32" name="Text Box 20">
              <a:extLst>
                <a:ext uri="{FF2B5EF4-FFF2-40B4-BE49-F238E27FC236}">
                  <a16:creationId xmlns:a16="http://schemas.microsoft.com/office/drawing/2014/main" id="{41D7D571-4E36-4AF0-B238-4351227650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4208463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33" name="Text Box 21">
              <a:extLst>
                <a:ext uri="{FF2B5EF4-FFF2-40B4-BE49-F238E27FC236}">
                  <a16:creationId xmlns:a16="http://schemas.microsoft.com/office/drawing/2014/main" id="{20850066-B33A-4153-8457-C21D3EF90C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70763" y="3549650"/>
              <a:ext cx="141287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34" name="Text Box 22">
              <a:extLst>
                <a:ext uri="{FF2B5EF4-FFF2-40B4-BE49-F238E27FC236}">
                  <a16:creationId xmlns:a16="http://schemas.microsoft.com/office/drawing/2014/main" id="{4EF9065C-011E-4936-A0CA-36B90BF102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2250" y="3525838"/>
              <a:ext cx="1152525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array indices</a:t>
              </a:r>
            </a:p>
          </p:txBody>
        </p:sp>
        <p:sp>
          <p:nvSpPr>
            <p:cNvPr id="35" name="Line 23">
              <a:extLst>
                <a:ext uri="{FF2B5EF4-FFF2-40B4-BE49-F238E27FC236}">
                  <a16:creationId xmlns:a16="http://schemas.microsoft.com/office/drawing/2014/main" id="{025C8F44-C7F0-4689-91E9-BCC6E8CFE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3513" y="3665538"/>
              <a:ext cx="7810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6" name="Text Box 24">
              <a:extLst>
                <a:ext uri="{FF2B5EF4-FFF2-40B4-BE49-F238E27FC236}">
                  <a16:creationId xmlns:a16="http://schemas.microsoft.com/office/drawing/2014/main" id="{3F2E008F-A632-4B84-8ADB-4DE96FE753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7238" y="6200775"/>
              <a:ext cx="3535362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Note: maximum array index is length -1</a:t>
              </a:r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7091785F-B384-4CCC-BC8D-DD505DF934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2938" y="6310313"/>
              <a:ext cx="1581150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8" name="Line 26">
              <a:extLst>
                <a:ext uri="{FF2B5EF4-FFF2-40B4-BE49-F238E27FC236}">
                  <a16:creationId xmlns:a16="http://schemas.microsoft.com/office/drawing/2014/main" id="{CE12EA16-DD88-468D-A07B-5FF947647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00400" y="4267200"/>
              <a:ext cx="704850" cy="19240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CA"/>
            </a:p>
          </p:txBody>
        </p:sp>
        <p:sp>
          <p:nvSpPr>
            <p:cNvPr id="39" name="Text Box 27">
              <a:extLst>
                <a:ext uri="{FF2B5EF4-FFF2-40B4-BE49-F238E27FC236}">
                  <a16:creationId xmlns:a16="http://schemas.microsoft.com/office/drawing/2014/main" id="{955DD719-D0D3-4474-B0EF-7D9C7716ED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1600" y="2997200"/>
              <a:ext cx="620713" cy="244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32000"/>
              </a:pPr>
              <a:r>
                <a:rPr lang="en-GB" altLang="en-US" sz="1600">
                  <a:latin typeface="Helvetica" panose="020B0604020202020204" pitchFamily="34" charset="0"/>
                </a:rPr>
                <a:t>grades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540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Initializing and Using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Because array elements are initialized to 0, the array should be initialized with usable values before the array is used.</a:t>
            </a:r>
          </a:p>
          <a:p>
            <a:pPr lvl="1"/>
            <a:r>
              <a:rPr lang="en-US" dirty="0"/>
              <a:t>This can be done with a loop</a:t>
            </a:r>
          </a:p>
          <a:p>
            <a:pPr lvl="1"/>
            <a:r>
              <a:rPr lang="en-US" dirty="0"/>
              <a:t>Arrays have a length attribute which can be used for bounds checking</a:t>
            </a:r>
          </a:p>
          <a:p>
            <a:pPr lvl="1"/>
            <a:r>
              <a:rPr lang="en-US" dirty="0"/>
              <a:t>Elements are accessed using an index and []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67181D85-FD01-4D67-A3BE-1C777A1F698A}"/>
              </a:ext>
            </a:extLst>
          </p:cNvPr>
          <p:cNvGrpSpPr>
            <a:grpSpLocks/>
          </p:cNvGrpSpPr>
          <p:nvPr/>
        </p:nvGrpSpPr>
        <p:grpSpPr bwMode="auto">
          <a:xfrm>
            <a:off x="3038474" y="3380579"/>
            <a:ext cx="6240463" cy="2187575"/>
            <a:chOff x="968" y="2173"/>
            <a:chExt cx="3931" cy="1378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6AFF062E-2969-438C-8328-AF5CCDFDCF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" y="2173"/>
              <a:ext cx="3931" cy="1378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9CF6E667-FB75-4AFE-BDCC-52F09B344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" y="2319"/>
              <a:ext cx="3402" cy="1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4832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for (int i=0; i&lt; sequence.length; i++)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	sequence[i] = i * 25;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:a16="http://schemas.microsoft.com/office/drawing/2014/main" id="{D463CEFA-0049-497D-A6DB-00243F9E1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974" y="5722141"/>
            <a:ext cx="2670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length: ensures loop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won't go past end of the array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C2101FDE-0D8C-42DF-A45A-73D0947EB0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3774" y="4502941"/>
            <a:ext cx="1219200" cy="1219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D6DC5981-3C86-45BD-A874-45A59A0B9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9937" y="5920579"/>
            <a:ext cx="344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element being accessed.  In this</a:t>
            </a:r>
          </a:p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case, it is being assigned a value.</a:t>
            </a:r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9AE10985-E92A-46C2-A17E-9C7C15C422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73574" y="5112541"/>
            <a:ext cx="0" cy="8382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259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Using initializer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Another way of initializing lists is by using initializer lists.</a:t>
            </a:r>
          </a:p>
          <a:p>
            <a:pPr lvl="1"/>
            <a:r>
              <a:rPr lang="en-US" dirty="0"/>
              <a:t>The array is automatically created</a:t>
            </a:r>
          </a:p>
          <a:p>
            <a:pPr lvl="1"/>
            <a:r>
              <a:rPr lang="en-US" dirty="0"/>
              <a:t>The array size is computed from the number of items in the list.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B9A8B073-5024-413B-8006-0FF43C0E6BC2}"/>
              </a:ext>
            </a:extLst>
          </p:cNvPr>
          <p:cNvGrpSpPr>
            <a:grpSpLocks/>
          </p:cNvGrpSpPr>
          <p:nvPr/>
        </p:nvGrpSpPr>
        <p:grpSpPr bwMode="auto">
          <a:xfrm>
            <a:off x="2951956" y="3820345"/>
            <a:ext cx="6159500" cy="501650"/>
            <a:chOff x="1067" y="2518"/>
            <a:chExt cx="3880" cy="316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D98DA16-AE7D-4759-984F-8E7BAB946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7" y="2518"/>
              <a:ext cx="3880" cy="316"/>
            </a:xfrm>
            <a:prstGeom prst="roundRect">
              <a:avLst>
                <a:gd name="adj" fmla="val 315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B242B28D-064F-48CE-AFD1-3BE08A590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9" y="2611"/>
              <a:ext cx="335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int[] grades = {100, 96, 78, 86, 93};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3E0147C2-7441-4CF4-88E2-4359CD60E30D}"/>
              </a:ext>
            </a:extLst>
          </p:cNvPr>
          <p:cNvGrpSpPr>
            <a:grpSpLocks/>
          </p:cNvGrpSpPr>
          <p:nvPr/>
        </p:nvGrpSpPr>
        <p:grpSpPr bwMode="auto">
          <a:xfrm>
            <a:off x="3309143" y="2610670"/>
            <a:ext cx="5573713" cy="658813"/>
            <a:chOff x="1292" y="1756"/>
            <a:chExt cx="3511" cy="415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32F3F1F9-14A8-4B55-A5C0-B5B7CEA15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756"/>
              <a:ext cx="3408" cy="229"/>
            </a:xfrm>
            <a:prstGeom prst="roundRect">
              <a:avLst>
                <a:gd name="adj" fmla="val 431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FE15138C-2043-4626-BFA0-E3EE9E9DA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8" y="1804"/>
              <a:ext cx="3405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type[] arrayName = {initializer_list};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>
                <a:latin typeface="Courier" pitchFamily="64" charset="0"/>
              </a:endParaRPr>
            </a:p>
          </p:txBody>
        </p:sp>
      </p:grpSp>
      <p:sp>
        <p:nvSpPr>
          <p:cNvPr id="15" name="AutoShape 10">
            <a:extLst>
              <a:ext uri="{FF2B5EF4-FFF2-40B4-BE49-F238E27FC236}">
                <a16:creationId xmlns:a16="http://schemas.microsoft.com/office/drawing/2014/main" id="{5F7C34E7-1993-41F7-B620-EF0F821C2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1956" y="4512495"/>
            <a:ext cx="6159500" cy="1633538"/>
          </a:xfrm>
          <a:prstGeom prst="roundRect">
            <a:avLst>
              <a:gd name="adj" fmla="val 93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65B58161-156D-4941-BCB3-950E44C68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593" y="4707758"/>
            <a:ext cx="5646738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 colours = {	"Red", "Orange",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"Yellow", "Green",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"Blue", "Indigo",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"Violet"}; </a:t>
            </a:r>
          </a:p>
        </p:txBody>
      </p:sp>
    </p:spTree>
    <p:extLst>
      <p:ext uri="{BB962C8B-B14F-4D97-AF65-F5344CB8AC3E}">
        <p14:creationId xmlns:p14="http://schemas.microsoft.com/office/powerpoint/2010/main" val="246984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Bounds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Whenever and array is accessed, the index is checked to ensure that it within the bounds of the array.</a:t>
            </a:r>
          </a:p>
          <a:p>
            <a:r>
              <a:rPr lang="en-US" dirty="0"/>
              <a:t>Attempts to access an array element outside the bounds of the array will cause an </a:t>
            </a:r>
            <a:r>
              <a:rPr lang="en-US" dirty="0" err="1"/>
              <a:t>ArrayIndexOutOfBounds</a:t>
            </a:r>
            <a:r>
              <a:rPr lang="en-US" dirty="0"/>
              <a:t> exception to be thrown.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1DD3EDDB-3297-4400-9C50-DECE94876EB3}"/>
              </a:ext>
            </a:extLst>
          </p:cNvPr>
          <p:cNvGrpSpPr>
            <a:grpSpLocks/>
          </p:cNvGrpSpPr>
          <p:nvPr/>
        </p:nvGrpSpPr>
        <p:grpSpPr bwMode="auto">
          <a:xfrm>
            <a:off x="2128044" y="3232699"/>
            <a:ext cx="7935912" cy="3087242"/>
            <a:chOff x="935" y="2591"/>
            <a:chExt cx="4272" cy="1400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760A5B9B-6328-4C4F-ABC3-495507BEC3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" y="2591"/>
              <a:ext cx="4252" cy="1285"/>
            </a:xfrm>
            <a:prstGeom prst="roundRect">
              <a:avLst>
                <a:gd name="adj" fmla="val 7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A7A43F59-692F-4C9E-8BAF-D5AE6149E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" y="2723"/>
              <a:ext cx="4064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0725" algn="l"/>
                  <a:tab pos="1444625" algn="l"/>
                  <a:tab pos="2168525" algn="l"/>
                  <a:tab pos="2892425" algn="l"/>
                  <a:tab pos="3616325" algn="l"/>
                  <a:tab pos="4340225" algn="l"/>
                  <a:tab pos="5064125" algn="l"/>
                  <a:tab pos="5788025" algn="l"/>
                  <a:tab pos="5940425" algn="l"/>
                  <a:tab pos="6397625" algn="l"/>
                  <a:tab pos="6854825" algn="l"/>
                  <a:tab pos="7312025" algn="l"/>
                  <a:tab pos="7769225" algn="l"/>
                  <a:tab pos="8226425" algn="l"/>
                  <a:tab pos="8683625" algn="l"/>
                  <a:tab pos="9140825" algn="l"/>
                  <a:tab pos="9598025" algn="l"/>
                  <a:tab pos="10055225" algn="l"/>
                  <a:tab pos="10512425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int[] sequence = new int[5];	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sequence[0] = 50;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sequence[1] = 60;				// ok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sequence[-1] = 100;				// Exception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sequence[5] = 30;				// Exception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375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main()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You may recall that the main method takes an array of String objects as a parameter.</a:t>
            </a:r>
          </a:p>
          <a:p>
            <a:pPr lvl="1"/>
            <a:r>
              <a:rPr lang="en-US" dirty="0"/>
              <a:t>This array of Strings holds the command line parameters which were passed to the java program when it was started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FE77D0F8-80BC-49E8-BF87-BA773F7213F5}"/>
              </a:ext>
            </a:extLst>
          </p:cNvPr>
          <p:cNvGrpSpPr>
            <a:grpSpLocks/>
          </p:cNvGrpSpPr>
          <p:nvPr/>
        </p:nvGrpSpPr>
        <p:grpSpPr bwMode="auto">
          <a:xfrm>
            <a:off x="2156337" y="3212178"/>
            <a:ext cx="8097838" cy="2776538"/>
            <a:chOff x="516" y="2234"/>
            <a:chExt cx="5101" cy="1749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7E01099-29B6-40EA-825F-468AB7120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" y="2234"/>
              <a:ext cx="5101" cy="1749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18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82816BF3-52A6-4F60-8929-E68D4C80BF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38"/>
              <a:ext cx="4413" cy="14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public class HelloWorld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public static void main(String[] args)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{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	System.out.println("Hello World");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	}</a:t>
              </a:r>
            </a:p>
            <a:p>
              <a:pPr>
                <a:spcBef>
                  <a:spcPts val="263"/>
                </a:spcBef>
                <a:buSzPct val="84000"/>
              </a:pPr>
              <a:r>
                <a:rPr lang="en-GB" altLang="en-US" sz="2000">
                  <a:latin typeface="Courier" pitchFamily="64" charset="0"/>
                </a:rPr>
                <a:t>}</a:t>
              </a:r>
            </a:p>
          </p:txBody>
        </p:sp>
      </p:grpSp>
      <p:sp>
        <p:nvSpPr>
          <p:cNvPr id="11" name="Text Box 7">
            <a:extLst>
              <a:ext uri="{FF2B5EF4-FFF2-40B4-BE49-F238E27FC236}">
                <a16:creationId xmlns:a16="http://schemas.microsoft.com/office/drawing/2014/main" id="{C75D9BDD-CDF8-471E-BA3C-871A8FCBC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7500" y="6049041"/>
            <a:ext cx="36036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Array holding command line parameters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B57F3FA6-1F94-4D7D-B651-A19917F7BCC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42587" y="4542503"/>
            <a:ext cx="84138" cy="148113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7374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Command line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547DBD54-BEE8-44C1-B576-BEB9EE5DA9B7}"/>
              </a:ext>
            </a:extLst>
          </p:cNvPr>
          <p:cNvGrpSpPr>
            <a:grpSpLocks/>
          </p:cNvGrpSpPr>
          <p:nvPr/>
        </p:nvGrpSpPr>
        <p:grpSpPr bwMode="auto">
          <a:xfrm>
            <a:off x="3739119" y="3017838"/>
            <a:ext cx="673100" cy="3354388"/>
            <a:chOff x="1806" y="2072"/>
            <a:chExt cx="424" cy="2113"/>
          </a:xfrm>
        </p:grpSpPr>
        <p:sp>
          <p:nvSpPr>
            <p:cNvPr id="8" name="AutoShape 4">
              <a:extLst>
                <a:ext uri="{FF2B5EF4-FFF2-40B4-BE49-F238E27FC236}">
                  <a16:creationId xmlns:a16="http://schemas.microsoft.com/office/drawing/2014/main" id="{599C873A-D113-4E77-8F8C-24732EE3F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072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49EB326F-7D25-4C6E-A1E3-9AA685E0E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491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AutoShape 6">
              <a:extLst>
                <a:ext uri="{FF2B5EF4-FFF2-40B4-BE49-F238E27FC236}">
                  <a16:creationId xmlns:a16="http://schemas.microsoft.com/office/drawing/2014/main" id="{EF6CAF5E-35E2-4F36-BC51-7BB3A628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915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70F9B3AC-A32F-4A25-9A92-D1CBAD41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339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AutoShape 8">
              <a:extLst>
                <a:ext uri="{FF2B5EF4-FFF2-40B4-BE49-F238E27FC236}">
                  <a16:creationId xmlns:a16="http://schemas.microsoft.com/office/drawing/2014/main" id="{63808E73-6D85-4B62-9A98-294759A2E7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3763"/>
              <a:ext cx="424" cy="422"/>
            </a:xfrm>
            <a:prstGeom prst="roundRect">
              <a:avLst>
                <a:gd name="adj" fmla="val 236"/>
              </a:avLst>
            </a:prstGeom>
            <a:solidFill>
              <a:srgbClr val="E6E6E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" name="Text Box 9">
            <a:extLst>
              <a:ext uri="{FF2B5EF4-FFF2-40B4-BE49-F238E27FC236}">
                <a16:creationId xmlns:a16="http://schemas.microsoft.com/office/drawing/2014/main" id="{24F60DC6-BD9D-49F8-B05E-E375B2633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87533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4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ADF43711-CA98-4FA8-A62A-B3CE15351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5216526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3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CCE67C29-7216-4128-9502-673AB4D95A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4557713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2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0AE21478-58E4-4D40-9B38-4CC832B89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898901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1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E6A20773-4AB1-4407-AF61-EB8E2FD91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6694" y="3240088"/>
            <a:ext cx="141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84000"/>
            </a:pPr>
            <a:r>
              <a:rPr lang="en-GB" altLang="en-US" sz="2000">
                <a:latin typeface="Helvetica" panose="020B0604020202020204" pitchFamily="34" charset="0"/>
              </a:rPr>
              <a:t>0</a:t>
            </a:r>
          </a:p>
        </p:txBody>
      </p:sp>
      <p:sp>
        <p:nvSpPr>
          <p:cNvPr id="20" name="Text Box 14">
            <a:extLst>
              <a:ext uri="{FF2B5EF4-FFF2-40B4-BE49-F238E27FC236}">
                <a16:creationId xmlns:a16="http://schemas.microsoft.com/office/drawing/2014/main" id="{AF10ABBB-198C-41D7-B1A2-E071587EE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819" y="2600326"/>
            <a:ext cx="3952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args</a:t>
            </a:r>
          </a:p>
        </p:txBody>
      </p:sp>
      <p:sp>
        <p:nvSpPr>
          <p:cNvPr id="21" name="Text Box 15">
            <a:extLst>
              <a:ext uri="{FF2B5EF4-FFF2-40B4-BE49-F238E27FC236}">
                <a16:creationId xmlns:a16="http://schemas.microsoft.com/office/drawing/2014/main" id="{F7DCCB16-ECB4-4569-94D0-07C513C1B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9007" y="1936751"/>
            <a:ext cx="4192587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java HelloWorld This is a test, Jim</a:t>
            </a: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4599AA0C-9FAE-4E14-BD01-709B1ADAD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469" y="3154363"/>
            <a:ext cx="52705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This</a:t>
            </a:r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FC4EA9EF-5E77-470A-B781-F17D1F4C6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132" y="3825876"/>
            <a:ext cx="20161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is</a:t>
            </a: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8B34413B-3977-4C4B-91D7-EA50AE815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932" y="5865813"/>
            <a:ext cx="434975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Jim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79066BAD-C95F-4459-AA94-859A6E59C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2657" y="4514851"/>
            <a:ext cx="155575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A304A5E1-A738-4E01-9133-0D9B3473D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294" y="5184776"/>
            <a:ext cx="528638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69000"/>
            </a:pPr>
            <a:r>
              <a:rPr lang="en-GB" altLang="en-US" sz="2200">
                <a:latin typeface="Helvetica" panose="020B0604020202020204" pitchFamily="34" charset="0"/>
              </a:rPr>
              <a:t>test,</a:t>
            </a:r>
          </a:p>
        </p:txBody>
      </p:sp>
      <p:sp>
        <p:nvSpPr>
          <p:cNvPr id="27" name="Line 21">
            <a:extLst>
              <a:ext uri="{FF2B5EF4-FFF2-40B4-BE49-F238E27FC236}">
                <a16:creationId xmlns:a16="http://schemas.microsoft.com/office/drawing/2014/main" id="{CC773018-5D31-45F3-A45C-99685DEBCE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47307" y="2247901"/>
            <a:ext cx="695325" cy="92392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8" name="Line 22">
            <a:extLst>
              <a:ext uri="{FF2B5EF4-FFF2-40B4-BE49-F238E27FC236}">
                <a16:creationId xmlns:a16="http://schemas.microsoft.com/office/drawing/2014/main" id="{361F8ACA-F1C6-4A07-887C-BF847D8916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0682" y="2239963"/>
            <a:ext cx="771525" cy="1576388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29" name="Line 23">
            <a:extLst>
              <a:ext uri="{FF2B5EF4-FFF2-40B4-BE49-F238E27FC236}">
                <a16:creationId xmlns:a16="http://schemas.microsoft.com/office/drawing/2014/main" id="{F8FB2078-E5F5-453A-9086-E780A795E1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47432" y="2278063"/>
            <a:ext cx="333375" cy="2220913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0" name="Line 24">
            <a:extLst>
              <a:ext uri="{FF2B5EF4-FFF2-40B4-BE49-F238E27FC236}">
                <a16:creationId xmlns:a16="http://schemas.microsoft.com/office/drawing/2014/main" id="{92EBD5D2-542A-4A45-BD49-A7D39B254F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47507" y="2306638"/>
            <a:ext cx="114300" cy="28765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1" name="Line 25">
            <a:extLst>
              <a:ext uri="{FF2B5EF4-FFF2-40B4-BE49-F238E27FC236}">
                <a16:creationId xmlns:a16="http://schemas.microsoft.com/office/drawing/2014/main" id="{BE3DF326-ADE8-4F29-85EF-C7A7D4E290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38057" y="2259013"/>
            <a:ext cx="133350" cy="3597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41D0C806-B421-4F34-BFD8-F3BE3B72F1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344863"/>
            <a:ext cx="11144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3" name="Line 27">
            <a:extLst>
              <a:ext uri="{FF2B5EF4-FFF2-40B4-BE49-F238E27FC236}">
                <a16:creationId xmlns:a16="http://schemas.microsoft.com/office/drawing/2014/main" id="{EC153ED1-07C4-47CA-84A4-10397009D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3998913"/>
            <a:ext cx="183832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4" name="Line 28">
            <a:extLst>
              <a:ext uri="{FF2B5EF4-FFF2-40B4-BE49-F238E27FC236}">
                <a16:creationId xmlns:a16="http://schemas.microsoft.com/office/drawing/2014/main" id="{60FBCBE0-6316-4E41-942E-5D6809FF515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4740276"/>
            <a:ext cx="2476500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AA31E4E3-23CF-4F24-8937-5499CEC926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5394326"/>
            <a:ext cx="2886075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6" name="Line 30">
            <a:extLst>
              <a:ext uri="{FF2B5EF4-FFF2-40B4-BE49-F238E27FC236}">
                <a16:creationId xmlns:a16="http://schemas.microsoft.com/office/drawing/2014/main" id="{E4FE5B41-B54C-4900-818A-1AB3B536245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51857" y="6076951"/>
            <a:ext cx="3484562" cy="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37" name="Text Box 31">
            <a:extLst>
              <a:ext uri="{FF2B5EF4-FFF2-40B4-BE49-F238E27FC236}">
                <a16:creationId xmlns:a16="http://schemas.microsoft.com/office/drawing/2014/main" id="{7EADBFFB-272D-487D-8110-7215A1C15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707" y="1168401"/>
            <a:ext cx="39417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 dirty="0">
                <a:latin typeface="Helvetica" panose="020B0604020202020204" pitchFamily="34" charset="0"/>
              </a:rPr>
              <a:t>name of class containing the main() method</a:t>
            </a:r>
          </a:p>
        </p:txBody>
      </p:sp>
      <p:sp>
        <p:nvSpPr>
          <p:cNvPr id="38" name="Line 32">
            <a:extLst>
              <a:ext uri="{FF2B5EF4-FFF2-40B4-BE49-F238E27FC236}">
                <a16:creationId xmlns:a16="http://schemas.microsoft.com/office/drawing/2014/main" id="{B98B9605-07F4-4705-9B2C-4C9A76C18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0557" y="1392238"/>
            <a:ext cx="76200" cy="549275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5526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Multi-dimensional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Arrays with multiple dimensions can also be created.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They are created and initialized in the same way as single dimensioned arrays.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39" name="AutoShape 4">
            <a:extLst>
              <a:ext uri="{FF2B5EF4-FFF2-40B4-BE49-F238E27FC236}">
                <a16:creationId xmlns:a16="http://schemas.microsoft.com/office/drawing/2014/main" id="{99F0027D-71BE-4541-804F-86BE602F9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2381646"/>
            <a:ext cx="2808288" cy="431800"/>
          </a:xfrm>
          <a:prstGeom prst="roundRect">
            <a:avLst>
              <a:gd name="adj" fmla="val 36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3BA8E6EB-BDC4-4B71-8A8A-FBE5FBC43F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319" y="2473721"/>
            <a:ext cx="2949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type[][] arrayName;</a:t>
            </a:r>
          </a:p>
        </p:txBody>
      </p:sp>
      <p:sp>
        <p:nvSpPr>
          <p:cNvPr id="41" name="Text Box 6">
            <a:extLst>
              <a:ext uri="{FF2B5EF4-FFF2-40B4-BE49-F238E27FC236}">
                <a16:creationId xmlns:a16="http://schemas.microsoft.com/office/drawing/2014/main" id="{0EBC6FCA-B00E-47A8-ACB2-7B4A3119D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556" y="2437208"/>
            <a:ext cx="16938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declaration syntax: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8FC0C030-5D0D-41ED-AC7B-05BBDBDD5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981" y="3246833"/>
            <a:ext cx="31972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32000"/>
            </a:pPr>
            <a:r>
              <a:rPr lang="en-GB" altLang="en-US" sz="1600">
                <a:latin typeface="Helvetica" panose="020B0604020202020204" pitchFamily="34" charset="0"/>
              </a:rPr>
              <a:t>each [] indicates another dimension</a:t>
            </a: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1D5AB46E-B799-410F-A215-95E5865FA17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4806" y="2759471"/>
            <a:ext cx="123825" cy="4318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44" name="AutoShape 9">
            <a:extLst>
              <a:ext uri="{FF2B5EF4-FFF2-40B4-BE49-F238E27FC236}">
                <a16:creationId xmlns:a16="http://schemas.microsoft.com/office/drawing/2014/main" id="{0F9655BE-DC1E-4E0A-ADEA-345DC6ABA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035" y="2048271"/>
            <a:ext cx="5137765" cy="1443037"/>
          </a:xfrm>
          <a:prstGeom prst="roundRect">
            <a:avLst>
              <a:gd name="adj" fmla="val 106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Text Box 10">
            <a:extLst>
              <a:ext uri="{FF2B5EF4-FFF2-40B4-BE49-F238E27FC236}">
                <a16:creationId xmlns:a16="http://schemas.microsoft.com/office/drawing/2014/main" id="{758FF7A0-E329-4E7C-855F-D35BAE6D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810" y="2164158"/>
            <a:ext cx="5806210" cy="122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int[][] grades = new int[20][5];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for(int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&lt; 20;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for(int j = 0; j&lt;5; </a:t>
            </a:r>
            <a:r>
              <a:rPr lang="en-GB" altLang="en-US" sz="1800" dirty="0" err="1">
                <a:latin typeface="Courier" pitchFamily="64" charset="0"/>
              </a:rPr>
              <a:t>j++</a:t>
            </a:r>
            <a:r>
              <a:rPr lang="en-GB" altLang="en-US" sz="1800" dirty="0">
                <a:latin typeface="Courier" pitchFamily="64" charset="0"/>
              </a:rPr>
              <a:t>)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grades[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][j] = 100;</a:t>
            </a:r>
          </a:p>
        </p:txBody>
      </p:sp>
      <p:sp>
        <p:nvSpPr>
          <p:cNvPr id="46" name="AutoShape 12">
            <a:extLst>
              <a:ext uri="{FF2B5EF4-FFF2-40B4-BE49-F238E27FC236}">
                <a16:creationId xmlns:a16="http://schemas.microsoft.com/office/drawing/2014/main" id="{45E441D2-B8F5-4CE1-9850-549EE434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4531" y="5239819"/>
            <a:ext cx="7708183" cy="1135063"/>
          </a:xfrm>
          <a:prstGeom prst="roundRect">
            <a:avLst>
              <a:gd name="adj" fmla="val 139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Text Box 13">
            <a:extLst>
              <a:ext uri="{FF2B5EF4-FFF2-40B4-BE49-F238E27FC236}">
                <a16:creationId xmlns:a16="http://schemas.microsoft.com/office/drawing/2014/main" id="{667FFC24-C9FF-4DA5-811A-09FA41EF5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5589" y="5362057"/>
            <a:ext cx="7477125" cy="890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09550" indent="-2095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20725" algn="l"/>
                <a:tab pos="1444625" algn="l"/>
                <a:tab pos="2168525" algn="l"/>
                <a:tab pos="2892425" algn="l"/>
                <a:tab pos="3616325" algn="l"/>
                <a:tab pos="4340225" algn="l"/>
                <a:tab pos="5064125" algn="l"/>
                <a:tab pos="5788025" algn="l"/>
                <a:tab pos="6513513" algn="l"/>
                <a:tab pos="7235825" algn="l"/>
                <a:tab pos="7312025" algn="l"/>
                <a:tab pos="7769225" algn="l"/>
                <a:tab pos="8226425" algn="l"/>
                <a:tab pos="8683625" algn="l"/>
                <a:tab pos="9140825" algn="l"/>
                <a:tab pos="9598025" algn="l"/>
                <a:tab pos="10055225" algn="l"/>
                <a:tab pos="1051242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String[][] colours = 	{{"Red", "Green", "Blue"},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{"Cyan", "Magenta", "Yellow"},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>
                <a:latin typeface="Courier" pitchFamily="64" charset="0"/>
              </a:rPr>
              <a:t>				  {"Russet", "Mauve", "Orange"}};</a:t>
            </a:r>
          </a:p>
        </p:txBody>
      </p:sp>
    </p:spTree>
    <p:extLst>
      <p:ext uri="{BB962C8B-B14F-4D97-AF65-F5344CB8AC3E}">
        <p14:creationId xmlns:p14="http://schemas.microsoft.com/office/powerpoint/2010/main" val="1954099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Methods/Functions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16" name="AutoShape 9">
            <a:extLst>
              <a:ext uri="{FF2B5EF4-FFF2-40B4-BE49-F238E27FC236}">
                <a16:creationId xmlns:a16="http://schemas.microsoft.com/office/drawing/2014/main" id="{33189353-F7F2-4FA9-999A-2F81AA853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519" y="922594"/>
            <a:ext cx="8916081" cy="5651242"/>
          </a:xfrm>
          <a:prstGeom prst="roundRect">
            <a:avLst>
              <a:gd name="adj" fmla="val 0"/>
            </a:avLst>
          </a:prstGeom>
          <a:solidFill>
            <a:srgbClr val="FFFFCC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B0C67384-D2EA-42A6-8E4B-36426D10D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578" y="980142"/>
            <a:ext cx="8186844" cy="5640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09550" indent="-2095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09550" algn="l"/>
                <a:tab pos="666750" algn="l"/>
                <a:tab pos="1123950" algn="l"/>
                <a:tab pos="1581150" algn="l"/>
                <a:tab pos="2038350" algn="l"/>
                <a:tab pos="2495550" algn="l"/>
                <a:tab pos="2952750" algn="l"/>
                <a:tab pos="3409950" algn="l"/>
                <a:tab pos="3867150" algn="l"/>
                <a:tab pos="4324350" algn="l"/>
                <a:tab pos="4781550" algn="l"/>
                <a:tab pos="5238750" algn="l"/>
                <a:tab pos="5695950" algn="l"/>
                <a:tab pos="6153150" algn="l"/>
                <a:tab pos="6610350" algn="l"/>
                <a:tab pos="7067550" algn="l"/>
                <a:tab pos="7524750" algn="l"/>
                <a:tab pos="7981950" algn="l"/>
                <a:tab pos="8439150" algn="l"/>
                <a:tab pos="8896350" algn="l"/>
                <a:tab pos="935355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public class Main {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int[][]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(int[] arr1, int[] arr2)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int[][]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 = new int[arr1.length][2];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for (int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= 0;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 &lt; arr1.length; 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++)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 = 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 = 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arr1[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][1];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	arr2[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 =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[</a:t>
            </a:r>
            <a:r>
              <a:rPr lang="en-GB" altLang="en-US" sz="1800" dirty="0" err="1">
                <a:latin typeface="Courier" pitchFamily="64" charset="0"/>
              </a:rPr>
              <a:t>i</a:t>
            </a:r>
            <a:r>
              <a:rPr lang="en-GB" altLang="en-US" sz="1800" dirty="0">
                <a:latin typeface="Courier" pitchFamily="64" charset="0"/>
              </a:rPr>
              <a:t>][0];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return </a:t>
            </a:r>
            <a:r>
              <a:rPr lang="en-GB" altLang="en-US" sz="1800" dirty="0" err="1">
                <a:latin typeface="Courier" pitchFamily="64" charset="0"/>
              </a:rPr>
              <a:t>zippedArr</a:t>
            </a:r>
            <a:r>
              <a:rPr lang="en-GB" altLang="en-US" sz="1800" dirty="0">
                <a:latin typeface="Courier" pitchFamily="64" charset="0"/>
              </a:rPr>
              <a:t>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endParaRPr lang="en-GB" altLang="en-US" sz="1800" dirty="0">
              <a:latin typeface="Courier" pitchFamily="64" charset="0"/>
            </a:endParaRP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public static void main(String[] </a:t>
            </a:r>
            <a:r>
              <a:rPr lang="en-GB" altLang="en-US" sz="1800" dirty="0" err="1">
                <a:latin typeface="Courier" pitchFamily="64" charset="0"/>
              </a:rPr>
              <a:t>args</a:t>
            </a:r>
            <a:r>
              <a:rPr lang="en-GB" altLang="en-US" sz="1800" dirty="0">
                <a:latin typeface="Courier" pitchFamily="64" charset="0"/>
              </a:rPr>
              <a:t>) {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	int[] a1 = {1,2,3,4}, a2 = {4,3,2,1};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     int[][] result = </a:t>
            </a:r>
            <a:r>
              <a:rPr lang="en-GB" altLang="en-US" sz="1800" dirty="0" err="1">
                <a:latin typeface="Courier" pitchFamily="64" charset="0"/>
              </a:rPr>
              <a:t>zipAndFlip</a:t>
            </a:r>
            <a:r>
              <a:rPr lang="en-GB" altLang="en-US" sz="1800" dirty="0">
                <a:latin typeface="Courier" pitchFamily="64" charset="0"/>
              </a:rPr>
              <a:t>(a1, a2);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	}</a:t>
            </a:r>
          </a:p>
          <a:p>
            <a:pPr>
              <a:spcBef>
                <a:spcPts val="263"/>
              </a:spcBef>
              <a:buSzPct val="104000"/>
            </a:pPr>
            <a:r>
              <a:rPr lang="en-GB" altLang="en-US" sz="1800" dirty="0">
                <a:latin typeface="Courier" pitchFamily="6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577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Strings</a:t>
            </a:r>
          </a:p>
          <a:p>
            <a:r>
              <a:rPr lang="en-CA" dirty="0" err="1"/>
              <a:t>StringBuffer</a:t>
            </a:r>
            <a:endParaRPr lang="en-CA" dirty="0"/>
          </a:p>
          <a:p>
            <a:r>
              <a:rPr lang="en-CA" dirty="0"/>
              <a:t>Arrays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Normally, objects in Java are created with the new keyword.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String objects can be created "implicitly":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Strings can also be created using the + operator.  The + operator, when applied to Strings means concatenation.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C03947EC-D699-4E93-94B6-E6A36B2F01E4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1810034"/>
            <a:ext cx="4660900" cy="1020762"/>
            <a:chOff x="1718" y="1289"/>
            <a:chExt cx="2936" cy="643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840271B1-885F-4F2E-AF56-06870F30FB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1289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CC68CF20-B00F-4863-87E7-BF157CEBD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4" y="1341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new String("Craig");</a:t>
              </a:r>
            </a:p>
          </p:txBody>
        </p:sp>
      </p:grpSp>
      <p:grpSp>
        <p:nvGrpSpPr>
          <p:cNvPr id="11" name="Group 7">
            <a:extLst>
              <a:ext uri="{FF2B5EF4-FFF2-40B4-BE49-F238E27FC236}">
                <a16:creationId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4016631" y="3614741"/>
            <a:ext cx="4660900" cy="1020762"/>
            <a:chOff x="1718" y="2331"/>
            <a:chExt cx="2936" cy="643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643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name = "Craig";</a:t>
              </a:r>
            </a:p>
          </p:txBody>
        </p:sp>
      </p:grpSp>
      <p:grpSp>
        <p:nvGrpSpPr>
          <p:cNvPr id="15" name="Group 10">
            <a:extLst>
              <a:ext uri="{FF2B5EF4-FFF2-40B4-BE49-F238E27FC236}">
                <a16:creationId xmlns:a16="http://schemas.microsoft.com/office/drawing/2014/main" id="{D381352E-F73D-4B2D-9A96-362E969A842D}"/>
              </a:ext>
            </a:extLst>
          </p:cNvPr>
          <p:cNvGrpSpPr>
            <a:grpSpLocks/>
          </p:cNvGrpSpPr>
          <p:nvPr/>
        </p:nvGrpSpPr>
        <p:grpSpPr bwMode="auto">
          <a:xfrm>
            <a:off x="1821119" y="5568154"/>
            <a:ext cx="8842375" cy="779463"/>
            <a:chOff x="342" y="3718"/>
            <a:chExt cx="5570" cy="491"/>
          </a:xfrm>
        </p:grpSpPr>
        <p:sp>
          <p:nvSpPr>
            <p:cNvPr id="16" name="AutoShape 11">
              <a:extLst>
                <a:ext uri="{FF2B5EF4-FFF2-40B4-BE49-F238E27FC236}">
                  <a16:creationId xmlns:a16="http://schemas.microsoft.com/office/drawing/2014/main" id="{5A5BA931-CDF1-4A66-A12E-8B6339772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" y="3718"/>
              <a:ext cx="5541" cy="491"/>
            </a:xfrm>
            <a:prstGeom prst="roundRect">
              <a:avLst>
                <a:gd name="adj" fmla="val 19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94B352B-02C3-43F9-A4CB-5E6297B14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4" y="3795"/>
              <a:ext cx="5438" cy="3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int age = 21;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message = "Craig wishes he was " + age + " years old";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Creating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Using format specifiers: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Find more information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https://docs.oracle.com/en/java/javase/17/docs/api/java.base/java/util/Formatter.html#syntax</a:t>
            </a:r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253BFE35-C0D1-4F02-8665-EB0A6B4E33EE}"/>
              </a:ext>
            </a:extLst>
          </p:cNvPr>
          <p:cNvGrpSpPr>
            <a:grpSpLocks/>
          </p:cNvGrpSpPr>
          <p:nvPr/>
        </p:nvGrpSpPr>
        <p:grpSpPr bwMode="auto">
          <a:xfrm>
            <a:off x="560439" y="2061246"/>
            <a:ext cx="10717161" cy="1471035"/>
            <a:chOff x="1718" y="2331"/>
            <a:chExt cx="2936" cy="307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2DC01CB5-DF0E-4EA0-9965-490049E7F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8" y="2331"/>
              <a:ext cx="2936" cy="285"/>
            </a:xfrm>
            <a:prstGeom prst="roundRect">
              <a:avLst>
                <a:gd name="adj" fmla="val 15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C0380A4A-55D2-4D1A-8A95-49E1F0A87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" y="2383"/>
              <a:ext cx="28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fmt1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(“The meaning of life is %s”, (int) ‘*’);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fmt2 = </a:t>
              </a:r>
              <a:r>
                <a:rPr lang="en-GB" altLang="en-US" sz="1800" dirty="0" err="1">
                  <a:latin typeface="Courier" pitchFamily="64" charset="0"/>
                </a:rPr>
                <a:t>String.format</a:t>
              </a:r>
              <a:r>
                <a:rPr lang="en-GB" altLang="en-US" sz="1800" dirty="0">
                  <a:latin typeface="Courier" pitchFamily="64" charset="0"/>
                </a:rPr>
                <a:t>(“Lunch costs $%3.2f”, 10.24);  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621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The String class has many methods.  The most commonly used are:</a:t>
            </a:r>
          </a:p>
          <a:p>
            <a:pPr lvl="1"/>
            <a:r>
              <a:rPr lang="en-US" dirty="0"/>
              <a:t>length() - returns the number of characters in the String</a:t>
            </a:r>
          </a:p>
          <a:p>
            <a:pPr lvl="1"/>
            <a:r>
              <a:rPr lang="en-US" dirty="0" err="1"/>
              <a:t>charAt</a:t>
            </a:r>
            <a:r>
              <a:rPr lang="en-US" dirty="0"/>
              <a:t>() - returns the character at the specified index</a:t>
            </a:r>
          </a:p>
          <a:p>
            <a:pPr lvl="1"/>
            <a:r>
              <a:rPr lang="en-US" dirty="0"/>
              <a:t>equals() - returns true if two strings have equal contents</a:t>
            </a:r>
          </a:p>
          <a:p>
            <a:pPr lvl="1"/>
            <a:r>
              <a:rPr lang="en-US" dirty="0" err="1"/>
              <a:t>compareTo</a:t>
            </a:r>
            <a:r>
              <a:rPr lang="en-US" dirty="0"/>
              <a:t>() -returns 0 if equal, -# if one String is "less than” 					the other, +# if one String is "greater than" the 					the other.</a:t>
            </a:r>
          </a:p>
          <a:p>
            <a:pPr lvl="1"/>
            <a:r>
              <a:rPr lang="en-US" dirty="0" err="1"/>
              <a:t>indexOf</a:t>
            </a:r>
            <a:r>
              <a:rPr lang="en-US" dirty="0"/>
              <a:t>() - returns the index of specified String or character</a:t>
            </a:r>
          </a:p>
          <a:p>
            <a:pPr lvl="1"/>
            <a:r>
              <a:rPr lang="en-US" dirty="0"/>
              <a:t>substring() -returns a portion of the String's text</a:t>
            </a:r>
          </a:p>
          <a:p>
            <a:pPr lvl="1"/>
            <a:r>
              <a:rPr lang="en-US" dirty="0" err="1"/>
              <a:t>toUpperCase</a:t>
            </a:r>
            <a:r>
              <a:rPr lang="en-US" dirty="0"/>
              <a:t>(), </a:t>
            </a:r>
            <a:r>
              <a:rPr lang="en-US" dirty="0" err="1"/>
              <a:t>toLowerCase</a:t>
            </a:r>
            <a:r>
              <a:rPr lang="en-US" dirty="0"/>
              <a:t>() - converts the String to upper </a:t>
            </a:r>
          </a:p>
          <a:p>
            <a:pPr marL="457200" lvl="1" indent="0">
              <a:buNone/>
            </a:pPr>
            <a:r>
              <a:rPr lang="en-US" dirty="0"/>
              <a:t>					 or lower case characters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37227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17CB79C-00B8-4167-9CE3-3B6C739C580D}"/>
              </a:ext>
            </a:extLst>
          </p:cNvPr>
          <p:cNvGrpSpPr/>
          <p:nvPr/>
        </p:nvGrpSpPr>
        <p:grpSpPr>
          <a:xfrm>
            <a:off x="2259806" y="977952"/>
            <a:ext cx="7672388" cy="5642187"/>
            <a:chOff x="1057275" y="1303390"/>
            <a:chExt cx="7672388" cy="5642187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2638EF33-1BFC-4649-B5AB-6C86DF7A8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1303390"/>
              <a:ext cx="7640638" cy="1693863"/>
            </a:xfrm>
            <a:prstGeom prst="roundRect">
              <a:avLst>
                <a:gd name="adj" fmla="val 9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B61F9F1B-FE2D-472F-B203-7E2B4623A5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6338" y="1387528"/>
              <a:ext cx="7553325" cy="1538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 = "Craig";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name2 = "Craig";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name.equals</a:t>
              </a:r>
              <a:r>
                <a:rPr lang="en-GB" altLang="en-US" sz="1800" dirty="0">
                  <a:latin typeface="Courier" pitchFamily="64" charset="0"/>
                </a:rPr>
                <a:t>(name2))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System.out.println</a:t>
              </a:r>
              <a:r>
                <a:rPr lang="en-GB" altLang="en-US" sz="1800" dirty="0">
                  <a:latin typeface="Courier" pitchFamily="64" charset="0"/>
                </a:rPr>
                <a:t>("The names are the same");</a:t>
              </a:r>
            </a:p>
          </p:txBody>
        </p:sp>
        <p:sp>
          <p:nvSpPr>
            <p:cNvPr id="9" name="AutoShape 5">
              <a:extLst>
                <a:ext uri="{FF2B5EF4-FFF2-40B4-BE49-F238E27FC236}">
                  <a16:creationId xmlns:a16="http://schemas.microsoft.com/office/drawing/2014/main" id="{C1A93531-2A9B-4CA1-9810-EBD2A525C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975" y="3131883"/>
              <a:ext cx="7639050" cy="741363"/>
            </a:xfrm>
            <a:prstGeom prst="roundRect">
              <a:avLst>
                <a:gd name="adj" fmla="val 213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0E88738-A1E7-421B-85A7-911C5EDEA7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3013" y="3238246"/>
              <a:ext cx="7273925" cy="582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String name = "Craig Schock";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>
                  <a:latin typeface="Courier" pitchFamily="64" charset="0"/>
                </a:rPr>
                <a:t>int lastNameIndex = name.indexOf("Schock");</a:t>
              </a: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F1061BB-6AC9-4C73-9F8A-0B3FCBD4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275" y="4024160"/>
              <a:ext cx="7643813" cy="2827338"/>
            </a:xfrm>
            <a:prstGeom prst="roundRect">
              <a:avLst>
                <a:gd name="adj" fmla="val 56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8">
              <a:extLst>
                <a:ext uri="{FF2B5EF4-FFF2-40B4-BE49-F238E27FC236}">
                  <a16:creationId xmlns:a16="http://schemas.microsoft.com/office/drawing/2014/main" id="{7FA9CD1A-F6AF-4BED-9586-7CA724F20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144810"/>
              <a:ext cx="5900738" cy="28007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String grade = "B+";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double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0.0;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(0) == 'B')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3.0;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if (</a:t>
              </a:r>
              <a:r>
                <a:rPr lang="en-GB" altLang="en-US" sz="1800" dirty="0" err="1">
                  <a:latin typeface="Courier" pitchFamily="64" charset="0"/>
                </a:rPr>
                <a:t>grade.charAt</a:t>
              </a:r>
              <a:r>
                <a:rPr lang="en-GB" altLang="en-US" sz="1800" dirty="0">
                  <a:latin typeface="Courier" pitchFamily="64" charset="0"/>
                </a:rPr>
                <a:t>(1) == '+')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	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= </a:t>
              </a:r>
              <a:r>
                <a:rPr lang="en-GB" altLang="en-US" sz="1800" dirty="0" err="1">
                  <a:latin typeface="Courier" pitchFamily="64" charset="0"/>
                </a:rPr>
                <a:t>gpa</a:t>
              </a:r>
              <a:r>
                <a:rPr lang="en-GB" altLang="en-US" sz="1800" dirty="0">
                  <a:latin typeface="Courier" pitchFamily="64" charset="0"/>
                </a:rPr>
                <a:t> + 0.3;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564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Testing Strings for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Important note:  The == operator cannot be used to test String objects for equality</a:t>
            </a:r>
          </a:p>
          <a:p>
            <a:pPr lvl="1"/>
            <a:r>
              <a:rPr lang="en-US" dirty="0"/>
              <a:t>Variables of type String are references to objects (</a:t>
            </a:r>
            <a:r>
              <a:rPr lang="en-US" dirty="0" err="1"/>
              <a:t>ie</a:t>
            </a:r>
            <a:r>
              <a:rPr lang="en-US" dirty="0"/>
              <a:t>. memory addresses)</a:t>
            </a:r>
          </a:p>
          <a:p>
            <a:pPr lvl="1"/>
            <a:r>
              <a:rPr lang="en-US" dirty="0"/>
              <a:t>Comparing two String objects using == actually compares their memory addresses.  Two separate String objects may contain the equivalent text, but reside at different memory locations.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equals method to test for equality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6172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 err="1"/>
              <a:t>StringBuffer</a:t>
            </a:r>
            <a:r>
              <a:rPr lang="en-CA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StringBuffer</a:t>
            </a:r>
            <a:r>
              <a:rPr lang="en-US" dirty="0"/>
              <a:t> objects are similar to String objects</a:t>
            </a:r>
          </a:p>
          <a:p>
            <a:pPr lvl="1"/>
            <a:r>
              <a:rPr lang="en-US" dirty="0"/>
              <a:t>Strings are immutable</a:t>
            </a:r>
          </a:p>
          <a:p>
            <a:pPr lvl="1"/>
            <a:r>
              <a:rPr lang="en-US" dirty="0" err="1"/>
              <a:t>StringBuffers</a:t>
            </a:r>
            <a:r>
              <a:rPr lang="en-US" dirty="0"/>
              <a:t> are mutable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StringBuffer</a:t>
            </a:r>
            <a:r>
              <a:rPr lang="en-US" dirty="0"/>
              <a:t> class defines methods for modifying the String value </a:t>
            </a:r>
          </a:p>
          <a:p>
            <a:pPr lvl="1"/>
            <a:r>
              <a:rPr lang="en-US" dirty="0"/>
              <a:t>insert()</a:t>
            </a:r>
          </a:p>
          <a:p>
            <a:pPr lvl="1"/>
            <a:r>
              <a:rPr lang="en-US" dirty="0"/>
              <a:t>append()</a:t>
            </a:r>
          </a:p>
          <a:p>
            <a:pPr lvl="1"/>
            <a:r>
              <a:rPr lang="en-US" dirty="0" err="1"/>
              <a:t>setLength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To clear a </a:t>
            </a:r>
            <a:r>
              <a:rPr lang="en-US" dirty="0" err="1"/>
              <a:t>StringBuffer</a:t>
            </a:r>
            <a:r>
              <a:rPr lang="en-US" dirty="0"/>
              <a:t>, set it's length to 0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434934E8-E828-47C3-AF5B-67323AD2E491}"/>
              </a:ext>
            </a:extLst>
          </p:cNvPr>
          <p:cNvGrpSpPr>
            <a:grpSpLocks/>
          </p:cNvGrpSpPr>
          <p:nvPr/>
        </p:nvGrpSpPr>
        <p:grpSpPr bwMode="auto">
          <a:xfrm>
            <a:off x="2237581" y="5321198"/>
            <a:ext cx="7716838" cy="1176338"/>
            <a:chOff x="662" y="3482"/>
            <a:chExt cx="4861" cy="741"/>
          </a:xfrm>
        </p:grpSpPr>
        <p:sp>
          <p:nvSpPr>
            <p:cNvPr id="8" name="AutoShape 5">
              <a:extLst>
                <a:ext uri="{FF2B5EF4-FFF2-40B4-BE49-F238E27FC236}">
                  <a16:creationId xmlns:a16="http://schemas.microsoft.com/office/drawing/2014/main" id="{A5A433FB-CD22-4382-B281-DD94DD9E6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" y="3482"/>
              <a:ext cx="4813" cy="741"/>
            </a:xfrm>
            <a:prstGeom prst="roundRect">
              <a:avLst>
                <a:gd name="adj" fmla="val 134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5A3C7775-D099-4672-BAC8-BD9AF5D80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" y="3554"/>
              <a:ext cx="4758" cy="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nameBuffer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("Joe");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>
                  <a:latin typeface="Courier" pitchFamily="64" charset="0"/>
                </a:rPr>
                <a:t>[...]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nameBuffer.setLength</a:t>
              </a:r>
              <a:r>
                <a:rPr lang="en-GB" altLang="en-US" sz="1800" dirty="0">
                  <a:latin typeface="Courier" pitchFamily="64" charset="0"/>
                </a:rPr>
                <a:t>(0);  // clear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endParaRPr lang="en-GB" altLang="en-US" sz="1800" dirty="0">
                <a:latin typeface="Courier" pitchFamily="6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824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StringBuffer</a:t>
            </a:r>
            <a:r>
              <a:rPr lang="en-CA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grpSp>
        <p:nvGrpSpPr>
          <p:cNvPr id="11" name="Group 3">
            <a:extLst>
              <a:ext uri="{FF2B5EF4-FFF2-40B4-BE49-F238E27FC236}">
                <a16:creationId xmlns:a16="http://schemas.microsoft.com/office/drawing/2014/main" id="{0715580E-138A-4CC6-A0C9-CC860B9429C4}"/>
              </a:ext>
            </a:extLst>
          </p:cNvPr>
          <p:cNvGrpSpPr>
            <a:grpSpLocks/>
          </p:cNvGrpSpPr>
          <p:nvPr/>
        </p:nvGrpSpPr>
        <p:grpSpPr bwMode="auto">
          <a:xfrm>
            <a:off x="1631156" y="1631155"/>
            <a:ext cx="8929688" cy="2239963"/>
            <a:chOff x="408" y="1120"/>
            <a:chExt cx="5625" cy="1411"/>
          </a:xfrm>
        </p:grpSpPr>
        <p:sp>
          <p:nvSpPr>
            <p:cNvPr id="13" name="AutoShape 4">
              <a:extLst>
                <a:ext uri="{FF2B5EF4-FFF2-40B4-BE49-F238E27FC236}">
                  <a16:creationId xmlns:a16="http://schemas.microsoft.com/office/drawing/2014/main" id="{BB1C41F6-4B85-4165-AB80-327E4ADE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120"/>
              <a:ext cx="5625" cy="1411"/>
            </a:xfrm>
            <a:prstGeom prst="roundRect">
              <a:avLst>
                <a:gd name="adj" fmla="val 69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1794574C-440F-4FB3-B201-D800C75014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" y="1249"/>
              <a:ext cx="5438" cy="1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marL="209550" indent="-2095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09550" algn="l"/>
                  <a:tab pos="666750" algn="l"/>
                  <a:tab pos="1123950" algn="l"/>
                  <a:tab pos="1581150" algn="l"/>
                  <a:tab pos="2038350" algn="l"/>
                  <a:tab pos="2495550" algn="l"/>
                  <a:tab pos="2952750" algn="l"/>
                  <a:tab pos="3409950" algn="l"/>
                  <a:tab pos="3867150" algn="l"/>
                  <a:tab pos="4324350" algn="l"/>
                  <a:tab pos="4781550" algn="l"/>
                  <a:tab pos="5238750" algn="l"/>
                  <a:tab pos="5695950" algn="l"/>
                  <a:tab pos="6153150" algn="l"/>
                  <a:tab pos="6610350" algn="l"/>
                  <a:tab pos="7067550" algn="l"/>
                  <a:tab pos="7524750" algn="l"/>
                  <a:tab pos="7981950" algn="l"/>
                  <a:tab pos="8439150" algn="l"/>
                  <a:tab pos="8896350" algn="l"/>
                  <a:tab pos="935355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 </a:t>
              </a:r>
              <a:r>
                <a:rPr lang="en-GB" altLang="en-US" sz="1800" dirty="0" err="1">
                  <a:latin typeface="Courier" pitchFamily="64" charset="0"/>
                </a:rPr>
                <a:t>sql</a:t>
              </a:r>
              <a:r>
                <a:rPr lang="en-GB" altLang="en-US" sz="1800" dirty="0">
                  <a:latin typeface="Courier" pitchFamily="64" charset="0"/>
                </a:rPr>
                <a:t> = new </a:t>
              </a:r>
              <a:r>
                <a:rPr lang="en-GB" altLang="en-US" sz="1800" dirty="0" err="1">
                  <a:latin typeface="Courier" pitchFamily="64" charset="0"/>
                </a:rPr>
                <a:t>StringBuffer</a:t>
              </a:r>
              <a:r>
                <a:rPr lang="en-GB" altLang="en-US" sz="1800" dirty="0">
                  <a:latin typeface="Courier" pitchFamily="64" charset="0"/>
                </a:rPr>
                <a:t>();</a:t>
              </a:r>
            </a:p>
            <a:p>
              <a:pPr>
                <a:spcBef>
                  <a:spcPts val="263"/>
                </a:spcBef>
                <a:buSzPct val="104000"/>
              </a:pPr>
              <a:endParaRPr lang="en-GB" altLang="en-US" sz="1800" dirty="0">
                <a:latin typeface="Courier" pitchFamily="64" charset="0"/>
              </a:endParaRP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sql.setLength</a:t>
              </a:r>
              <a:r>
                <a:rPr lang="en-GB" altLang="en-US" sz="1800" dirty="0">
                  <a:latin typeface="Courier" pitchFamily="64" charset="0"/>
                </a:rPr>
                <a:t>(0);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("Select * from Employee");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where </a:t>
              </a:r>
              <a:r>
                <a:rPr lang="en-GB" altLang="en-US" sz="1800" dirty="0" err="1">
                  <a:latin typeface="Courier" pitchFamily="64" charset="0"/>
                </a:rPr>
                <a:t>Employee_ID</a:t>
              </a:r>
              <a:r>
                <a:rPr lang="en-GB" altLang="en-US" sz="1800" dirty="0">
                  <a:latin typeface="Courier" pitchFamily="64" charset="0"/>
                </a:rPr>
                <a:t> = " + </a:t>
              </a:r>
              <a:r>
                <a:rPr lang="en-GB" altLang="en-US" sz="1800" dirty="0" err="1">
                  <a:latin typeface="Courier" pitchFamily="64" charset="0"/>
                </a:rPr>
                <a:t>employeeId</a:t>
              </a:r>
              <a:r>
                <a:rPr lang="en-GB" altLang="en-US" sz="1800" dirty="0">
                  <a:latin typeface="Courier" pitchFamily="64" charset="0"/>
                </a:rPr>
                <a:t>);</a:t>
              </a:r>
            </a:p>
            <a:p>
              <a:pPr>
                <a:spcBef>
                  <a:spcPts val="263"/>
                </a:spcBef>
                <a:buSzPct val="104000"/>
              </a:pPr>
              <a:r>
                <a:rPr lang="en-GB" altLang="en-US" sz="1800" dirty="0" err="1">
                  <a:latin typeface="Courier" pitchFamily="64" charset="0"/>
                </a:rPr>
                <a:t>sql.append</a:t>
              </a:r>
              <a:r>
                <a:rPr lang="en-GB" altLang="en-US" sz="1800" dirty="0">
                  <a:latin typeface="Courier" pitchFamily="64" charset="0"/>
                </a:rPr>
                <a:t>(" and </a:t>
              </a:r>
              <a:r>
                <a:rPr lang="en-GB" altLang="en-US" sz="1800" dirty="0" err="1">
                  <a:latin typeface="Courier" pitchFamily="64" charset="0"/>
                </a:rPr>
                <a:t>Employee_name</a:t>
              </a:r>
              <a:r>
                <a:rPr lang="en-GB" altLang="en-US" sz="1800" dirty="0">
                  <a:latin typeface="Courier" pitchFamily="64" charset="0"/>
                </a:rPr>
                <a:t> = '" + </a:t>
              </a:r>
              <a:r>
                <a:rPr lang="en-GB" altLang="en-US" sz="1800" dirty="0" err="1">
                  <a:latin typeface="Courier" pitchFamily="64" charset="0"/>
                </a:rPr>
                <a:t>employeeName</a:t>
              </a:r>
              <a:r>
                <a:rPr lang="en-GB" altLang="en-US" sz="1800" dirty="0">
                  <a:latin typeface="Courier" pitchFamily="64" charset="0"/>
                </a:rPr>
                <a:t> + "'");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27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24923</TotalTime>
  <Words>1711</Words>
  <Application>Microsoft Office PowerPoint</Application>
  <PresentationFormat>Widescreen</PresentationFormat>
  <Paragraphs>297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Courier</vt:lpstr>
      <vt:lpstr>Helvetica</vt:lpstr>
      <vt:lpstr>Times New Roman</vt:lpstr>
      <vt:lpstr>Office Theme</vt:lpstr>
      <vt:lpstr>Strings &amp; Arrays</vt:lpstr>
      <vt:lpstr>Overview</vt:lpstr>
      <vt:lpstr>Creating String Objects</vt:lpstr>
      <vt:lpstr>Creating String Objects</vt:lpstr>
      <vt:lpstr>Common String Methods</vt:lpstr>
      <vt:lpstr>String Examples</vt:lpstr>
      <vt:lpstr>Testing Strings for Equality</vt:lpstr>
      <vt:lpstr>The StringBuffer Class</vt:lpstr>
      <vt:lpstr>StringBuffer Example</vt:lpstr>
      <vt:lpstr>Arrays in Java</vt:lpstr>
      <vt:lpstr>Creating Arrays</vt:lpstr>
      <vt:lpstr>Creating Arrays</vt:lpstr>
      <vt:lpstr>Initializing and Using Arrays</vt:lpstr>
      <vt:lpstr>Using initializer lists</vt:lpstr>
      <vt:lpstr>Array Bounds Checking</vt:lpstr>
      <vt:lpstr>The main() method</vt:lpstr>
      <vt:lpstr>Command line parameters</vt:lpstr>
      <vt:lpstr>Multi-dimensional Arrays</vt:lpstr>
      <vt:lpstr>Methods/Functions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greg-school</cp:lastModifiedBy>
  <cp:revision>211</cp:revision>
  <dcterms:created xsi:type="dcterms:W3CDTF">2016-10-21T00:49:29Z</dcterms:created>
  <dcterms:modified xsi:type="dcterms:W3CDTF">2022-01-22T14:50:47Z</dcterms:modified>
</cp:coreProperties>
</file>