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9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9" autoAdjust="0"/>
    <p:restoredTop sz="85312" autoAdjust="0"/>
  </p:normalViewPr>
  <p:slideViewPr>
    <p:cSldViewPr snapToGrid="0">
      <p:cViewPr varScale="1">
        <p:scale>
          <a:sx n="101" d="100"/>
          <a:sy n="101" d="100"/>
        </p:scale>
        <p:origin x="-210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Abstract Classes, &amp; Interfaces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</a:t>
            </a:r>
            <a:r>
              <a:rPr lang="en-CA" dirty="0" err="1" smtClean="0"/>
              <a:t>Mierzwinski</a:t>
            </a:r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What is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interface is similar to an abstract class with the following exceptions:</a:t>
            </a:r>
          </a:p>
          <a:p>
            <a:pPr lvl="1"/>
            <a:r>
              <a:rPr lang="en-US" dirty="0"/>
              <a:t>All methods defined in an interface are abstract.  Interfaces can contain no implementation</a:t>
            </a:r>
          </a:p>
          <a:p>
            <a:pPr lvl="1"/>
            <a:r>
              <a:rPr lang="en-US" dirty="0"/>
              <a:t>Interfaces cannot contain instance variables.  However, they can contain public static final variables (</a:t>
            </a:r>
            <a:r>
              <a:rPr lang="en-US" dirty="0" err="1"/>
              <a:t>ie</a:t>
            </a:r>
            <a:r>
              <a:rPr lang="en-US" dirty="0"/>
              <a:t>. constant class variables)</a:t>
            </a:r>
          </a:p>
          <a:p>
            <a:endParaRPr lang="en-US" dirty="0"/>
          </a:p>
          <a:p>
            <a:r>
              <a:rPr lang="en-US" dirty="0"/>
              <a:t>Interfaces are declared using the "interface" keyword</a:t>
            </a:r>
          </a:p>
          <a:p>
            <a:pPr lvl="1"/>
            <a:r>
              <a:rPr lang="en-US" dirty="0"/>
              <a:t>If an interface is public, it must be contained in a file which has the same name.</a:t>
            </a:r>
          </a:p>
          <a:p>
            <a:endParaRPr lang="en-US" dirty="0"/>
          </a:p>
          <a:p>
            <a:r>
              <a:rPr lang="en-US" dirty="0"/>
              <a:t>Interfaces are more abstract than abstract classes</a:t>
            </a:r>
          </a:p>
          <a:p>
            <a:endParaRPr lang="en-US" dirty="0"/>
          </a:p>
          <a:p>
            <a:r>
              <a:rPr lang="en-US" dirty="0"/>
              <a:t>Interfaces are implemented by classes using the "implements" keyword.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134333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Declaring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="" xmlns:a16="http://schemas.microsoft.com/office/drawing/2014/main" id="{01CD9EB9-E2A1-4A8B-A101-F30F57DA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1338261"/>
            <a:ext cx="5153025" cy="1398587"/>
          </a:xfrm>
          <a:prstGeom prst="roundRect">
            <a:avLst>
              <a:gd name="adj" fmla="val 11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2678E749-B132-4806-BB99-76EF4E782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1487486"/>
            <a:ext cx="483861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public interface Steerable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void </a:t>
            </a:r>
            <a:r>
              <a:rPr lang="en-GB" altLang="en-US" sz="1400" i="0" dirty="0" err="1">
                <a:latin typeface="Courier" pitchFamily="-64" charset="0"/>
              </a:rPr>
              <a:t>turnLeft</a:t>
            </a:r>
            <a:r>
              <a:rPr lang="en-GB" altLang="en-US" sz="1400" i="0" dirty="0">
                <a:latin typeface="Courier" pitchFamily="-64" charset="0"/>
              </a:rPr>
              <a:t>(int degrees);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void </a:t>
            </a:r>
            <a:r>
              <a:rPr lang="en-GB" altLang="en-US" sz="1400" i="0" dirty="0" err="1">
                <a:latin typeface="Courier" pitchFamily="-64" charset="0"/>
              </a:rPr>
              <a:t>turnRight</a:t>
            </a:r>
            <a:r>
              <a:rPr lang="en-GB" altLang="en-US" sz="1400" i="0" dirty="0">
                <a:latin typeface="Courier" pitchFamily="-64" charset="0"/>
              </a:rPr>
              <a:t>(int degrees);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}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="" xmlns:a16="http://schemas.microsoft.com/office/drawing/2014/main" id="{B37C4A8C-6953-4F06-9B7E-7401FF0F0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1052511"/>
            <a:ext cx="1422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Steerable.java: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="" xmlns:a16="http://schemas.microsoft.com/office/drawing/2014/main" id="{299C4C88-CE3D-44DA-A6C2-1893B3567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221036"/>
            <a:ext cx="7731125" cy="3055937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3" name="Text Box 7">
            <a:extLst>
              <a:ext uri="{FF2B5EF4-FFF2-40B4-BE49-F238E27FC236}">
                <a16:creationId xmlns="" xmlns:a16="http://schemas.microsoft.com/office/drawing/2014/main" id="{F3C29C8A-0FA0-4689-B66B-B3E97705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3432173"/>
            <a:ext cx="6615113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 implements Steerable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turnLeft(int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turnRight(int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="" xmlns:a16="http://schemas.microsoft.com/office/drawing/2014/main" id="{7536CB6F-EDB6-4279-BA75-89801508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8" y="2911473"/>
            <a:ext cx="958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Car.java: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="" xmlns:a16="http://schemas.microsoft.com/office/drawing/2014/main" id="{E9BDC3E5-EA38-4ACA-9C90-1090F745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3013" y="1865311"/>
            <a:ext cx="2849562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When a class "implements" an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interface, the compiler ensures that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it provides an implementation for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all methods defined within the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interface.</a:t>
            </a:r>
          </a:p>
        </p:txBody>
      </p:sp>
      <p:sp>
        <p:nvSpPr>
          <p:cNvPr id="16" name="Line 10">
            <a:extLst>
              <a:ext uri="{FF2B5EF4-FFF2-40B4-BE49-F238E27FC236}">
                <a16:creationId xmlns="" xmlns:a16="http://schemas.microsoft.com/office/drawing/2014/main" id="{B08A77EF-0235-44B6-8CA9-CE9B8557AF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8438" y="2709861"/>
            <a:ext cx="1017587" cy="674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174512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Class can only inherit from one superclass.  However, a class may implement several Interfaces</a:t>
            </a:r>
          </a:p>
          <a:p>
            <a:pPr lvl="1"/>
            <a:r>
              <a:rPr lang="en-US" dirty="0"/>
              <a:t>The interfaces that a class implements are separated by commas</a:t>
            </a:r>
          </a:p>
          <a:p>
            <a:endParaRPr lang="en-US" dirty="0"/>
          </a:p>
          <a:p>
            <a:r>
              <a:rPr lang="en-US" dirty="0"/>
              <a:t>Any class which implements an interface must provide an implementation for all methods defined within the interface.</a:t>
            </a:r>
          </a:p>
          <a:p>
            <a:pPr lvl="1"/>
            <a:r>
              <a:rPr lang="en-US" dirty="0"/>
              <a:t>NOTE: if an abstract class implements an interface, it NEED NOT implement all methods defined in the interface.  HOWEVER, each concrete subclass MUST implement the methods defined in the interface.</a:t>
            </a:r>
          </a:p>
          <a:p>
            <a:endParaRPr lang="en-US" dirty="0"/>
          </a:p>
          <a:p>
            <a:r>
              <a:rPr lang="en-US" dirty="0"/>
              <a:t>Interfaces can inherit method signatures from other interfaces.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1748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Declaring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="" xmlns:a16="http://schemas.microsoft.com/office/drawing/2014/main" id="{9029EB55-E2CD-432F-A919-3933DD8A9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437" y="1296194"/>
            <a:ext cx="7731125" cy="4576763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FB8AC2FA-E934-457A-A2BD-1DFB4298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1507332"/>
            <a:ext cx="7056437" cy="392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 implements Steerable, Driveable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turnLeft(int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turnRight(int degrees)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// implement methods defined within the Driveable interface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="" xmlns:a16="http://schemas.microsoft.com/office/drawing/2014/main" id="{447E93A0-98C4-42D9-B8F0-39CF6C8D0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985044"/>
            <a:ext cx="9588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Car.java:</a:t>
            </a:r>
          </a:p>
        </p:txBody>
      </p:sp>
    </p:spTree>
    <p:extLst>
      <p:ext uri="{BB962C8B-B14F-4D97-AF65-F5344CB8AC3E}">
        <p14:creationId xmlns="" xmlns:p14="http://schemas.microsoft.com/office/powerpoint/2010/main" val="343728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Inheriting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superclass implements an interface, it's subclasses also implement the interface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1578F10F-0C33-4D92-91CE-E911361B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498" y="1892234"/>
            <a:ext cx="5616575" cy="162242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9F50EF7E-C093-4538-9F91-D05D35DFC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086" y="2109722"/>
            <a:ext cx="54038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Vehicle implements Steerable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make;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4366DFE2-6A0D-4EC8-A076-597D008C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36" y="3827397"/>
            <a:ext cx="4779962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="" xmlns:a16="http://schemas.microsoft.com/office/drawing/2014/main" id="{D958003F-5446-4BAF-BA50-E61760868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248" y="4046472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trunkCapacity;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C278858-4BEC-4622-BCC2-E5C6D80267E1}"/>
              </a:ext>
            </a:extLst>
          </p:cNvPr>
          <p:cNvGrpSpPr>
            <a:grpSpLocks/>
          </p:cNvGrpSpPr>
          <p:nvPr/>
        </p:nvGrpSpPr>
        <p:grpSpPr bwMode="auto">
          <a:xfrm>
            <a:off x="6545162" y="2260534"/>
            <a:ext cx="4462463" cy="2405063"/>
            <a:chOff x="3435" y="1686"/>
            <a:chExt cx="2811" cy="1515"/>
          </a:xfrm>
        </p:grpSpPr>
        <p:sp>
          <p:nvSpPr>
            <p:cNvPr id="16" name="AutoShape 9">
              <a:extLst>
                <a:ext uri="{FF2B5EF4-FFF2-40B4-BE49-F238E27FC236}">
                  <a16:creationId xmlns="" xmlns:a16="http://schemas.microsoft.com/office/drawing/2014/main" id="{942C6C28-A6D9-4086-A4F5-8093FB806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686"/>
              <a:ext cx="1222" cy="624"/>
            </a:xfrm>
            <a:prstGeom prst="roundRect">
              <a:avLst>
                <a:gd name="adj" fmla="val 134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Vehicle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make: String       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model: String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tireCount: int</a:t>
              </a:r>
            </a:p>
          </p:txBody>
        </p:sp>
        <p:sp>
          <p:nvSpPr>
            <p:cNvPr id="17" name="Line 10">
              <a:extLst>
                <a:ext uri="{FF2B5EF4-FFF2-40B4-BE49-F238E27FC236}">
                  <a16:creationId xmlns="" xmlns:a16="http://schemas.microsoft.com/office/drawing/2014/main" id="{15AEFA3C-577D-4BEC-9275-71D097A76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8" y="2373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8" name="AutoShape 11">
              <a:extLst>
                <a:ext uri="{FF2B5EF4-FFF2-40B4-BE49-F238E27FC236}">
                  <a16:creationId xmlns="" xmlns:a16="http://schemas.microsoft.com/office/drawing/2014/main" id="{339F66CC-DE76-4ECB-AC5E-DD32DF17A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Car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trunkCapacity: int</a:t>
              </a:r>
            </a:p>
          </p:txBody>
        </p:sp>
        <p:sp>
          <p:nvSpPr>
            <p:cNvPr id="19" name="Line 12">
              <a:extLst>
                <a:ext uri="{FF2B5EF4-FFF2-40B4-BE49-F238E27FC236}">
                  <a16:creationId xmlns="" xmlns:a16="http://schemas.microsoft.com/office/drawing/2014/main" id="{001AC606-932E-458B-AC8F-2ED592FD3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6" y="2380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0" name="AutoShape 13">
              <a:extLst>
                <a:ext uri="{FF2B5EF4-FFF2-40B4-BE49-F238E27FC236}">
                  <a16:creationId xmlns="" xmlns:a16="http://schemas.microsoft.com/office/drawing/2014/main" id="{F08C3276-8898-487F-9273-5EA368BB0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Truck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bedCapacity: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="" xmlns:a16="http://schemas.microsoft.com/office/drawing/2014/main" id="{50311AAF-B032-46D3-BB95-67E8CCEC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773" y="5262497"/>
            <a:ext cx="4779963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="" xmlns:a16="http://schemas.microsoft.com/office/drawing/2014/main" id="{5B708DA2-7036-4B94-9471-0A500A117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248" y="5394259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Truck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bedCapacity;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</p:spTree>
    <p:extLst>
      <p:ext uri="{BB962C8B-B14F-4D97-AF65-F5344CB8AC3E}">
        <p14:creationId xmlns="" xmlns:p14="http://schemas.microsoft.com/office/powerpoint/2010/main" val="69467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Multiple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people (and textbooks) have said that allowing classes to implement multiple interfaces is the same thing as multiple inheritance</a:t>
            </a:r>
          </a:p>
          <a:p>
            <a:endParaRPr lang="en-US" dirty="0"/>
          </a:p>
          <a:p>
            <a:r>
              <a:rPr lang="en-US" dirty="0"/>
              <a:t>This is NOT true.  When you implement an interface:</a:t>
            </a:r>
          </a:p>
          <a:p>
            <a:pPr lvl="1"/>
            <a:r>
              <a:rPr lang="en-US" dirty="0"/>
              <a:t>The implementing class does not inherit instance variables</a:t>
            </a:r>
          </a:p>
          <a:p>
            <a:pPr lvl="1"/>
            <a:r>
              <a:rPr lang="en-US" dirty="0"/>
              <a:t>The implementing class does not inherit methods (none are defined)</a:t>
            </a:r>
          </a:p>
          <a:p>
            <a:pPr lvl="1"/>
            <a:r>
              <a:rPr lang="en-US" dirty="0"/>
              <a:t>The Implementing class does not inherit associations</a:t>
            </a:r>
          </a:p>
          <a:p>
            <a:endParaRPr lang="en-US" dirty="0"/>
          </a:p>
          <a:p>
            <a:r>
              <a:rPr lang="en-US" dirty="0"/>
              <a:t>Implementation of interfaces is not inheritance.  An interface defines a list of methods which must be implemented.</a:t>
            </a:r>
          </a:p>
          <a:p>
            <a:pPr lvl="1"/>
            <a:r>
              <a:rPr lang="en-US" dirty="0"/>
              <a:t>It essentially an inheritance mechanism for BEHAVIOUR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3732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Interfaces as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class is defined, the compiler views the class as a new type.</a:t>
            </a:r>
          </a:p>
          <a:p>
            <a:endParaRPr lang="en-US" dirty="0"/>
          </a:p>
          <a:p>
            <a:r>
              <a:rPr lang="en-US" dirty="0"/>
              <a:t>The same thing is true of interfaces.  The compiler regards an interface as a type.</a:t>
            </a:r>
          </a:p>
          <a:p>
            <a:pPr lvl="1"/>
            <a:r>
              <a:rPr lang="en-US" dirty="0"/>
              <a:t>It can be used to declare variables or method parameters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5E8D8899-970E-4C87-8A30-16B3F8384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816" y="3429000"/>
            <a:ext cx="7731125" cy="3159125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C4938644-E6D5-48D6-BD86-6131A592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161" y="3624261"/>
            <a:ext cx="7056437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int i;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Car myFleet[];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Steerable anotherFleet[];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myFleet[i].start();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anotherFleet[i].turnLeft(100);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anotherFleet[i+1].turnRight(45);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501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Interfaces: 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="" xmlns:a16="http://schemas.microsoft.com/office/drawing/2014/main" id="{85566026-79ED-4B94-8BFD-44C0E48C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35" y="842962"/>
            <a:ext cx="8308975" cy="5867400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6">
            <a:extLst>
              <a:ext uri="{FF2B5EF4-FFF2-40B4-BE49-F238E27FC236}">
                <a16:creationId xmlns="" xmlns:a16="http://schemas.microsoft.com/office/drawing/2014/main" id="{0B753C93-74C1-499D-AC17-EAAB3B8AE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35" y="919162"/>
            <a:ext cx="7056438" cy="593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Monster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menace();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DangerousMonster extends Monster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destroy();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interface Lethal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void kill();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DragonZilla implements DangerousMonster, Lethal {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menace() {}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destroy() {}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kill() { }</a:t>
            </a:r>
          </a:p>
          <a:p>
            <a:pPr lvl="2"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820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Interfaces: an example</a:t>
            </a:r>
            <a:endParaRPr lang="en-US" altLang="en-US" sz="4400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0CFF3894-6788-4A85-84F9-B6131F83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911" y="762000"/>
            <a:ext cx="9296400" cy="6096000"/>
          </a:xfrm>
          <a:prstGeom prst="roundRect">
            <a:avLst>
              <a:gd name="adj" fmla="val 4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822D5437-0F55-4611-BF89-F33C855B0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511" y="838200"/>
            <a:ext cx="868680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Professor implements  DangerousMonster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mark()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doResearch()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entertainStudents()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public void destroy() {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class ProfApp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public static void main(String[] args) {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DragonZilla gorkk = new DragonZilla();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Professor      dv = new Professor();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DangerousMonster [ ] DG = new DangerousMonster[2];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DG[0] = dv;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DG[1] = gorkk;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endParaRPr lang="en-US" altLang="en-US" sz="1600" b="1" i="0">
              <a:solidFill>
                <a:srgbClr val="02030E"/>
              </a:solidFill>
              <a:latin typeface="Courier" pitchFamily="-6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for( DangerousMonster x : DG)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           x.destroy()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  }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SzPct val="100000"/>
            </a:pPr>
            <a:r>
              <a:rPr lang="en-US" altLang="en-US" sz="1600" b="1" i="0">
                <a:solidFill>
                  <a:srgbClr val="02030E"/>
                </a:solidFill>
                <a:latin typeface="Courier" pitchFamily="-64" charset="0"/>
              </a:rPr>
              <a:t>}</a:t>
            </a:r>
          </a:p>
          <a:p>
            <a:pPr lvl="2">
              <a:spcBef>
                <a:spcPct val="20000"/>
              </a:spcBef>
              <a:buSzPct val="100000"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i="0">
              <a:latin typeface="Courier" pitchFamily="-6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74097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Classes Versus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one use an Abstract class instead of an interface?</a:t>
            </a:r>
          </a:p>
          <a:p>
            <a:pPr lvl="1"/>
            <a:r>
              <a:rPr lang="en-US" dirty="0"/>
              <a:t>If the abstract class can provide an implementation at the appropriate level of abstraction</a:t>
            </a:r>
          </a:p>
          <a:p>
            <a:endParaRPr lang="en-US" dirty="0"/>
          </a:p>
          <a:p>
            <a:r>
              <a:rPr lang="en-US" dirty="0"/>
              <a:t>When should one use an interface in place of an Abstract Class?</a:t>
            </a:r>
          </a:p>
          <a:p>
            <a:pPr lvl="1"/>
            <a:r>
              <a:rPr lang="en-US" dirty="0"/>
              <a:t>When one is modeling behaviour </a:t>
            </a:r>
          </a:p>
          <a:p>
            <a:pPr lvl="1"/>
            <a:r>
              <a:rPr lang="en-US" dirty="0"/>
              <a:t>When the subclass needs to inherit from another class ( you can only extend one class )</a:t>
            </a:r>
          </a:p>
          <a:p>
            <a:pPr lvl="1"/>
            <a:r>
              <a:rPr lang="en-US" dirty="0"/>
              <a:t>When you cannot reasonably implement any of the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32507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Abstract classes</a:t>
            </a:r>
          </a:p>
          <a:p>
            <a:r>
              <a:rPr lang="en-CA" dirty="0" smtClean="0"/>
              <a:t>Interfaces</a:t>
            </a:r>
            <a:endParaRPr lang="en-CA" dirty="0"/>
          </a:p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pic>
        <p:nvPicPr>
          <p:cNvPr id="7" name="Picture 6" descr="Picture 16">
            <a:extLst>
              <a:ext uri="{FF2B5EF4-FFF2-40B4-BE49-F238E27FC236}">
                <a16:creationId xmlns="" xmlns:a16="http://schemas.microsoft.com/office/drawing/2014/main" id="{9B6F5DB2-98C5-4200-BFA9-0C681FBE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31" y="3011488"/>
            <a:ext cx="5041900" cy="303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The Java standard class library contains many interfaces that are helpful in certain situations</a:t>
            </a:r>
          </a:p>
          <a:p>
            <a:endParaRPr lang="en-US" dirty="0"/>
          </a:p>
          <a:p>
            <a:r>
              <a:rPr lang="en-US" dirty="0"/>
              <a:t>The Comparable interface contains an abstract method called </a:t>
            </a:r>
            <a:r>
              <a:rPr lang="en-US" dirty="0" err="1"/>
              <a:t>compareTo</a:t>
            </a:r>
            <a:r>
              <a:rPr lang="en-US" dirty="0"/>
              <a:t>, which is used to compare two objects</a:t>
            </a:r>
          </a:p>
          <a:p>
            <a:r>
              <a:rPr lang="en-US" dirty="0"/>
              <a:t>The String class implements Comparable which gives us the ability to put strings in alphabetical order</a:t>
            </a:r>
          </a:p>
          <a:p>
            <a:endParaRPr lang="en-US" dirty="0"/>
          </a:p>
          <a:p>
            <a:r>
              <a:rPr lang="en-US" dirty="0"/>
              <a:t>The Iterator interface contains methods that allow the user to move through a collection of objects easily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874154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4400" i="0" dirty="0"/>
              <a:t>What is an Abstract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Superclasses</a:t>
            </a:r>
            <a:r>
              <a:rPr lang="en-US" dirty="0"/>
              <a:t> are created through the process called "generalization"</a:t>
            </a:r>
          </a:p>
          <a:p>
            <a:pPr lvl="1"/>
            <a:r>
              <a:rPr lang="en-US" dirty="0"/>
              <a:t>Common features (methods or variables) are factored out of object classifications (</a:t>
            </a:r>
            <a:r>
              <a:rPr lang="en-US" dirty="0" err="1"/>
              <a:t>ie</a:t>
            </a:r>
            <a:r>
              <a:rPr lang="en-US" dirty="0"/>
              <a:t>. classes).</a:t>
            </a:r>
          </a:p>
          <a:p>
            <a:pPr lvl="1"/>
            <a:r>
              <a:rPr lang="en-US" dirty="0"/>
              <a:t>Those features are formalized in a class.  This becomes the superclass</a:t>
            </a:r>
          </a:p>
          <a:p>
            <a:pPr lvl="1"/>
            <a:r>
              <a:rPr lang="en-US" dirty="0"/>
              <a:t>The classes from which the common features were taken become subclasses to the newly created super class</a:t>
            </a:r>
          </a:p>
          <a:p>
            <a:endParaRPr lang="en-US" dirty="0"/>
          </a:p>
          <a:p>
            <a:r>
              <a:rPr lang="en-US" dirty="0"/>
              <a:t>Often, the superclass does not have a "meaning" or does not directly relate to a "thing" in the real world</a:t>
            </a:r>
          </a:p>
          <a:p>
            <a:pPr lvl="1"/>
            <a:r>
              <a:rPr lang="en-US" dirty="0"/>
              <a:t>It is an artifact of the generalization process</a:t>
            </a:r>
          </a:p>
          <a:p>
            <a:endParaRPr lang="en-US" dirty="0"/>
          </a:p>
          <a:p>
            <a:r>
              <a:rPr lang="en-US" dirty="0"/>
              <a:t>Because of this, abstract classes cannot be instantiated</a:t>
            </a:r>
          </a:p>
          <a:p>
            <a:pPr lvl="1"/>
            <a:r>
              <a:rPr lang="en-US" dirty="0"/>
              <a:t>They act as place holders for abstraction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8717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Abstract Class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example, the subclasses represent objects taken from the problem domain.</a:t>
            </a:r>
          </a:p>
          <a:p>
            <a:endParaRPr lang="en-US" dirty="0"/>
          </a:p>
          <a:p>
            <a:r>
              <a:rPr lang="en-US" dirty="0"/>
              <a:t>The superclass represents an abstract concept that does not exist "as is" in the real world.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14" name="AutoShape 1">
            <a:extLst>
              <a:ext uri="{FF2B5EF4-FFF2-40B4-BE49-F238E27FC236}">
                <a16:creationId xmlns="" xmlns:a16="http://schemas.microsoft.com/office/drawing/2014/main" id="{D35501F9-5B0C-48EF-9C66-8F3A20C3B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103" y="3731273"/>
            <a:ext cx="1939925" cy="99060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dirty="0">
                <a:latin typeface="Times" panose="02020603050405020304" pitchFamily="18" charset="0"/>
              </a:rPr>
              <a:t>Vehicle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make: String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model: String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 dirty="0">
                <a:latin typeface="Times" panose="02020603050405020304" pitchFamily="18" charset="0"/>
              </a:rPr>
              <a:t>- </a:t>
            </a:r>
            <a:r>
              <a:rPr lang="en-GB" altLang="en-US" sz="1600" i="0" dirty="0" err="1">
                <a:latin typeface="Times" panose="02020603050405020304" pitchFamily="18" charset="0"/>
              </a:rPr>
              <a:t>tireCount</a:t>
            </a:r>
            <a:r>
              <a:rPr lang="en-GB" altLang="en-US" sz="1600" i="0" dirty="0">
                <a:latin typeface="Times" panose="02020603050405020304" pitchFamily="18" charset="0"/>
              </a:rPr>
              <a:t>: int</a:t>
            </a:r>
          </a:p>
        </p:txBody>
      </p:sp>
      <p:sp>
        <p:nvSpPr>
          <p:cNvPr id="15" name="Line 2">
            <a:extLst>
              <a:ext uri="{FF2B5EF4-FFF2-40B4-BE49-F238E27FC236}">
                <a16:creationId xmlns="" xmlns:a16="http://schemas.microsoft.com/office/drawing/2014/main" id="{702AA8E3-9555-492A-A27D-E5A1EDF7C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5278" y="4821885"/>
            <a:ext cx="239712" cy="803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6" name="AutoShape 3">
            <a:extLst>
              <a:ext uri="{FF2B5EF4-FFF2-40B4-BE49-F238E27FC236}">
                <a16:creationId xmlns="" xmlns:a16="http://schemas.microsoft.com/office/drawing/2014/main" id="{8FA15B84-A6B2-46F9-9FD3-774AC08CB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65" y="5634685"/>
            <a:ext cx="1939925" cy="501650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Car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- trunkCapacity: int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="" xmlns:a16="http://schemas.microsoft.com/office/drawing/2014/main" id="{2CBD643C-CC5B-4123-8B85-33E2718C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653" y="3724923"/>
            <a:ext cx="16303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Abstract superclass:</a:t>
            </a:r>
          </a:p>
        </p:txBody>
      </p:sp>
      <p:sp>
        <p:nvSpPr>
          <p:cNvPr id="18" name="Line 8">
            <a:extLst>
              <a:ext uri="{FF2B5EF4-FFF2-40B4-BE49-F238E27FC236}">
                <a16:creationId xmlns="" xmlns:a16="http://schemas.microsoft.com/office/drawing/2014/main" id="{ECEF3B23-27EA-4933-9918-BB1F9ECA2E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72228" y="4832998"/>
            <a:ext cx="260350" cy="757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9" name="AutoShape 9">
            <a:extLst>
              <a:ext uri="{FF2B5EF4-FFF2-40B4-BE49-F238E27FC236}">
                <a16:creationId xmlns="" xmlns:a16="http://schemas.microsoft.com/office/drawing/2014/main" id="{F799D714-34B8-48BB-9DC5-9FB81B85D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803" y="5634685"/>
            <a:ext cx="1939925" cy="501650"/>
          </a:xfrm>
          <a:prstGeom prst="roundRect">
            <a:avLst>
              <a:gd name="adj" fmla="val 222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Truck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- bedCapacity: int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="" xmlns:a16="http://schemas.microsoft.com/office/drawing/2014/main" id="{0B551ADE-F37C-43E0-9C17-93389B7D0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753" y="3732860"/>
            <a:ext cx="2630487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Note: UML represents abstract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classes by displaying their name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in italics.</a:t>
            </a:r>
          </a:p>
        </p:txBody>
      </p:sp>
      <p:sp>
        <p:nvSpPr>
          <p:cNvPr id="21" name="Line 11">
            <a:extLst>
              <a:ext uri="{FF2B5EF4-FFF2-40B4-BE49-F238E27FC236}">
                <a16:creationId xmlns="" xmlns:a16="http://schemas.microsoft.com/office/drawing/2014/main" id="{73C5A766-E086-49E1-9A05-628927E21E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2503" y="3853510"/>
            <a:ext cx="1635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5905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What Are Abstract Classes Used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 classes are used heavily in Design Patterns</a:t>
            </a:r>
          </a:p>
          <a:p>
            <a:pPr lvl="1"/>
            <a:r>
              <a:rPr lang="en-US" dirty="0"/>
              <a:t>Creational Patterns:  Abstract class provides interface for creating objects.  The subclasses do the actual object creation</a:t>
            </a:r>
          </a:p>
          <a:p>
            <a:pPr lvl="1"/>
            <a:r>
              <a:rPr lang="en-US" dirty="0"/>
              <a:t>Structural Patterns:  How objects are structured is handled by an abstract class.  What the objects do is handled by the subclasses</a:t>
            </a:r>
          </a:p>
          <a:p>
            <a:pPr lvl="1"/>
            <a:r>
              <a:rPr lang="en-US" dirty="0" err="1"/>
              <a:t>Behavioural</a:t>
            </a:r>
            <a:r>
              <a:rPr lang="en-US" dirty="0"/>
              <a:t> Patterns:  </a:t>
            </a:r>
            <a:r>
              <a:rPr lang="en-US" dirty="0" err="1"/>
              <a:t>Behavioural</a:t>
            </a:r>
            <a:r>
              <a:rPr lang="en-US" dirty="0"/>
              <a:t> interface is declared in an abstract superclass.  Implementation of the interface is provided by subclasses.</a:t>
            </a:r>
          </a:p>
          <a:p>
            <a:endParaRPr lang="en-US" dirty="0"/>
          </a:p>
          <a:p>
            <a:r>
              <a:rPr lang="en-US" dirty="0"/>
              <a:t>Be careful not to over use abstract classes </a:t>
            </a:r>
          </a:p>
          <a:p>
            <a:pPr lvl="1"/>
            <a:r>
              <a:rPr lang="en-US" dirty="0"/>
              <a:t>Every abstract class increases the complexity of your design</a:t>
            </a:r>
          </a:p>
          <a:p>
            <a:pPr lvl="1"/>
            <a:r>
              <a:rPr lang="en-US" dirty="0"/>
              <a:t>Every subclass increases the complexity of your design</a:t>
            </a:r>
          </a:p>
          <a:p>
            <a:pPr lvl="1"/>
            <a:r>
              <a:rPr lang="en-US" dirty="0"/>
              <a:t>Ensure that you receive acceptable return in terms of functionality given the added complexity.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900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Defining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is declared using the "extends" keyword</a:t>
            </a:r>
          </a:p>
          <a:p>
            <a:pPr lvl="1"/>
            <a:r>
              <a:rPr lang="en-US" dirty="0"/>
              <a:t>If inheritance is not defined, the class extends a class called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13275EAC-6E2C-4B04-8B57-A34E2E0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011" y="2003423"/>
            <a:ext cx="4357688" cy="1731962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ADD5127B-3ADF-487A-A1CB-7C21B40F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011" y="2222498"/>
            <a:ext cx="3514725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make;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String model;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tireCount;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1C4751CA-5F7A-4A72-A13E-ACBD4B3C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536" y="3940173"/>
            <a:ext cx="4779963" cy="1243012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="" xmlns:a16="http://schemas.microsoft.com/office/drawing/2014/main" id="{8D64BA7F-23D9-445D-94B6-84986231F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949" y="4159248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Car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trunkCapacity;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D48664B1-1420-46F3-94B9-D503620F0775}"/>
              </a:ext>
            </a:extLst>
          </p:cNvPr>
          <p:cNvGrpSpPr>
            <a:grpSpLocks/>
          </p:cNvGrpSpPr>
          <p:nvPr/>
        </p:nvGrpSpPr>
        <p:grpSpPr bwMode="auto">
          <a:xfrm>
            <a:off x="6222861" y="2373310"/>
            <a:ext cx="4462463" cy="2405063"/>
            <a:chOff x="3400" y="1686"/>
            <a:chExt cx="2811" cy="1515"/>
          </a:xfrm>
        </p:grpSpPr>
        <p:sp>
          <p:nvSpPr>
            <p:cNvPr id="19" name="AutoShape 9">
              <a:extLst>
                <a:ext uri="{FF2B5EF4-FFF2-40B4-BE49-F238E27FC236}">
                  <a16:creationId xmlns="" xmlns:a16="http://schemas.microsoft.com/office/drawing/2014/main" id="{BCEAF022-96BD-43F1-AF8C-41817810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1686"/>
              <a:ext cx="1222" cy="624"/>
            </a:xfrm>
            <a:prstGeom prst="roundRect">
              <a:avLst>
                <a:gd name="adj" fmla="val 134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Vehicle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make: String       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model: String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tireCount: int</a:t>
              </a:r>
            </a:p>
          </p:txBody>
        </p:sp>
        <p:sp>
          <p:nvSpPr>
            <p:cNvPr id="20" name="Line 10">
              <a:extLst>
                <a:ext uri="{FF2B5EF4-FFF2-40B4-BE49-F238E27FC236}">
                  <a16:creationId xmlns="" xmlns:a16="http://schemas.microsoft.com/office/drawing/2014/main" id="{FF6B1339-25C4-4D49-9D0C-CFEAA3FBE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3" y="2373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1" name="AutoShape 11">
              <a:extLst>
                <a:ext uri="{FF2B5EF4-FFF2-40B4-BE49-F238E27FC236}">
                  <a16:creationId xmlns="" xmlns:a16="http://schemas.microsoft.com/office/drawing/2014/main" id="{5FB3C479-4003-47BB-A2CC-B4AD886EF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Car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trunkCapacity: int</a:t>
              </a:r>
            </a:p>
          </p:txBody>
        </p:sp>
        <p:sp>
          <p:nvSpPr>
            <p:cNvPr id="22" name="Line 12">
              <a:extLst>
                <a:ext uri="{FF2B5EF4-FFF2-40B4-BE49-F238E27FC236}">
                  <a16:creationId xmlns="" xmlns:a16="http://schemas.microsoft.com/office/drawing/2014/main" id="{D8C945C0-9BCD-46C4-A3B2-0D90A7458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51" y="2380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3" name="AutoShape 13">
              <a:extLst>
                <a:ext uri="{FF2B5EF4-FFF2-40B4-BE49-F238E27FC236}">
                  <a16:creationId xmlns="" xmlns:a16="http://schemas.microsoft.com/office/drawing/2014/main" id="{DEA6651E-683F-4B62-A7D7-54074C6A2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2885"/>
              <a:ext cx="122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Truck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bedCapacity: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="" xmlns:a16="http://schemas.microsoft.com/office/drawing/2014/main" id="{3C24020D-49D9-4E7F-9FC5-9818A6A51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061" y="5373685"/>
            <a:ext cx="4779963" cy="1146175"/>
          </a:xfrm>
          <a:prstGeom prst="roundRect">
            <a:avLst>
              <a:gd name="adj" fmla="val 134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="" xmlns:a16="http://schemas.microsoft.com/office/drawing/2014/main" id="{B110248F-BAB7-4577-8FEB-1A6A74603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949" y="5507035"/>
            <a:ext cx="40322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Truck extends Vehicle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private int bedCapacity;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[...]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="" xmlns:a16="http://schemas.microsoft.com/office/drawing/2014/main" id="{C22FED14-C7CF-486A-8D74-2B6D44F4F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449" y="6003923"/>
            <a:ext cx="310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Often referred to as "concrete" classes</a:t>
            </a:r>
          </a:p>
        </p:txBody>
      </p:sp>
      <p:sp>
        <p:nvSpPr>
          <p:cNvPr id="17" name="Line 17">
            <a:extLst>
              <a:ext uri="{FF2B5EF4-FFF2-40B4-BE49-F238E27FC236}">
                <a16:creationId xmlns="" xmlns:a16="http://schemas.microsoft.com/office/drawing/2014/main" id="{A174921B-B6B4-4177-833D-8AC88EBF2F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1311" y="6124573"/>
            <a:ext cx="701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  <p:sp>
        <p:nvSpPr>
          <p:cNvPr id="18" name="Line 18">
            <a:extLst>
              <a:ext uri="{FF2B5EF4-FFF2-40B4-BE49-F238E27FC236}">
                <a16:creationId xmlns="" xmlns:a16="http://schemas.microsoft.com/office/drawing/2014/main" id="{D50DB172-331A-40F4-8E2C-99C1B4E91F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11786" y="5095873"/>
            <a:ext cx="711200" cy="90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6795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Methods can also be abstracted</a:t>
            </a:r>
          </a:p>
          <a:p>
            <a:pPr lvl="1"/>
            <a:r>
              <a:rPr lang="en-US" dirty="0"/>
              <a:t>An abstract method is one to which a signature has been provided, but no implementation for that method is given.</a:t>
            </a:r>
          </a:p>
          <a:p>
            <a:pPr lvl="1"/>
            <a:r>
              <a:rPr lang="en-US" dirty="0"/>
              <a:t>An Abstract method is a placeholder.  It means that we declare that a method must exist, but there is no meaningful implementation for that methods within this class</a:t>
            </a:r>
          </a:p>
          <a:p>
            <a:endParaRPr lang="en-US" dirty="0"/>
          </a:p>
          <a:p>
            <a:r>
              <a:rPr lang="en-US" dirty="0"/>
              <a:t>Any class which contains an abstract method MUST also be abstract</a:t>
            </a:r>
          </a:p>
          <a:p>
            <a:pPr lvl="1"/>
            <a:r>
              <a:rPr lang="en-US" dirty="0"/>
              <a:t>Any class which has an incomplete method definition cannot be instantiated (</a:t>
            </a:r>
            <a:r>
              <a:rPr lang="en-US" dirty="0" err="1"/>
              <a:t>ie</a:t>
            </a:r>
            <a:r>
              <a:rPr lang="en-US" dirty="0"/>
              <a:t>. it is abstract)</a:t>
            </a:r>
          </a:p>
          <a:p>
            <a:endParaRPr lang="en-US" dirty="0"/>
          </a:p>
          <a:p>
            <a:r>
              <a:rPr lang="en-US" dirty="0"/>
              <a:t>Abstract classes can contain both concrete and abstract methods.</a:t>
            </a:r>
          </a:p>
          <a:p>
            <a:pPr lvl="1"/>
            <a:r>
              <a:rPr lang="en-US" dirty="0"/>
              <a:t>If a method can be implemented within an abstract class, and implementation should be provided.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63207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following example, a Transaction's value can be computed, but there is no meaningful implementation that can be defined within the Transaction class.</a:t>
            </a:r>
          </a:p>
          <a:p>
            <a:pPr lvl="1"/>
            <a:r>
              <a:rPr lang="en-US" dirty="0"/>
              <a:t>How a transaction is computed is dependent on the transaction's type</a:t>
            </a:r>
          </a:p>
          <a:p>
            <a:pPr lvl="1"/>
            <a:r>
              <a:rPr lang="en-US" dirty="0"/>
              <a:t>Note: This is polymorphism.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059797D-B994-42B1-B6A6-F6E966FE1EE5}"/>
              </a:ext>
            </a:extLst>
          </p:cNvPr>
          <p:cNvGrpSpPr>
            <a:grpSpLocks/>
          </p:cNvGrpSpPr>
          <p:nvPr/>
        </p:nvGrpSpPr>
        <p:grpSpPr bwMode="auto">
          <a:xfrm>
            <a:off x="3577749" y="3554414"/>
            <a:ext cx="4641850" cy="1965325"/>
            <a:chOff x="1589" y="2366"/>
            <a:chExt cx="2924" cy="1238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D6FFAD0A-9591-45BB-9CD7-C02C79A9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366"/>
              <a:ext cx="1354" cy="316"/>
            </a:xfrm>
            <a:prstGeom prst="roundRect">
              <a:avLst>
                <a:gd name="adj" fmla="val 19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dirty="0">
                  <a:latin typeface="Times" panose="02020603050405020304" pitchFamily="18" charset="0"/>
                </a:rPr>
                <a:t>Transaction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 dirty="0">
                  <a:latin typeface="Times" panose="02020603050405020304" pitchFamily="18" charset="0"/>
                </a:rPr>
                <a:t>- </a:t>
              </a:r>
              <a:r>
                <a:rPr lang="en-GB" altLang="en-US" sz="1600" dirty="0" err="1">
                  <a:latin typeface="Times" panose="02020603050405020304" pitchFamily="18" charset="0"/>
                </a:rPr>
                <a:t>computeValue</a:t>
              </a:r>
              <a:r>
                <a:rPr lang="en-GB" altLang="en-US" sz="1600" i="0" dirty="0">
                  <a:latin typeface="Times" panose="02020603050405020304" pitchFamily="18" charset="0"/>
                </a:rPr>
                <a:t>(): int</a:t>
              </a:r>
            </a:p>
          </p:txBody>
        </p:sp>
        <p:sp>
          <p:nvSpPr>
            <p:cNvPr id="9" name="Line 6">
              <a:extLst>
                <a:ext uri="{FF2B5EF4-FFF2-40B4-BE49-F238E27FC236}">
                  <a16:creationId xmlns="" xmlns:a16="http://schemas.microsoft.com/office/drawing/2014/main" id="{C3857098-8637-4387-BACC-9144E765FD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5" y="2776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1" name="AutoShape 7">
              <a:extLst>
                <a:ext uri="{FF2B5EF4-FFF2-40B4-BE49-F238E27FC236}">
                  <a16:creationId xmlns="" xmlns:a16="http://schemas.microsoft.com/office/drawing/2014/main" id="{CBD90AFF-C808-4268-8FD9-359C994E6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3288"/>
              <a:ext cx="1295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RetailSale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  <p:sp>
          <p:nvSpPr>
            <p:cNvPr id="13" name="Line 8">
              <a:extLst>
                <a:ext uri="{FF2B5EF4-FFF2-40B4-BE49-F238E27FC236}">
                  <a16:creationId xmlns="" xmlns:a16="http://schemas.microsoft.com/office/drawing/2014/main" id="{460EC9F5-9B9D-4E28-96F3-768E2AEDB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3" y="2783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4" name="AutoShape 9">
              <a:extLst>
                <a:ext uri="{FF2B5EF4-FFF2-40B4-BE49-F238E27FC236}">
                  <a16:creationId xmlns="" xmlns:a16="http://schemas.microsoft.com/office/drawing/2014/main" id="{C410BBAB-5578-43DA-8075-332B23A62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" y="3288"/>
              <a:ext cx="126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StockTrade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33248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Defining 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is declared using the "extends" keyword</a:t>
            </a:r>
          </a:p>
          <a:p>
            <a:pPr lvl="1"/>
            <a:r>
              <a:rPr lang="en-US" dirty="0"/>
              <a:t>If inheritance is not defined, the class extends a class called Object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EE87E6B9-5E68-4338-99AA-B61E452A4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208" y="1997745"/>
            <a:ext cx="5713412" cy="1301750"/>
          </a:xfrm>
          <a:prstGeom prst="roundRect">
            <a:avLst>
              <a:gd name="adj" fmla="val 120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61BABADE-E154-4198-9173-E4954F7E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620" y="2216820"/>
            <a:ext cx="5316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abstract class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abstract int computeValue();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3DFE6D5C-6B17-4CC6-8FDB-0298C629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408" y="3526508"/>
            <a:ext cx="5781675" cy="1698625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1" name="Text Box 7">
            <a:extLst>
              <a:ext uri="{FF2B5EF4-FFF2-40B4-BE49-F238E27FC236}">
                <a16:creationId xmlns="" xmlns:a16="http://schemas.microsoft.com/office/drawing/2014/main" id="{BA4E2FAE-2305-4BA6-99CF-4E5205BA0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0820" y="3745583"/>
            <a:ext cx="520541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public class RetailSale extends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public int computeValue()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>
                <a:latin typeface="Courier" pitchFamily="-64" charset="0"/>
              </a:rPr>
              <a:t>		[...]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F76D2BCB-0A1A-47D0-A082-6F13875D95A0}"/>
              </a:ext>
            </a:extLst>
          </p:cNvPr>
          <p:cNvGrpSpPr>
            <a:grpSpLocks/>
          </p:cNvGrpSpPr>
          <p:nvPr/>
        </p:nvGrpSpPr>
        <p:grpSpPr bwMode="auto">
          <a:xfrm>
            <a:off x="6274195" y="2685133"/>
            <a:ext cx="4641850" cy="1965325"/>
            <a:chOff x="3204" y="1865"/>
            <a:chExt cx="2924" cy="1238"/>
          </a:xfrm>
        </p:grpSpPr>
        <p:sp>
          <p:nvSpPr>
            <p:cNvPr id="18" name="AutoShape 9">
              <a:extLst>
                <a:ext uri="{FF2B5EF4-FFF2-40B4-BE49-F238E27FC236}">
                  <a16:creationId xmlns="" xmlns:a16="http://schemas.microsoft.com/office/drawing/2014/main" id="{8515EA32-01CC-42E9-8F19-4FFAB59B1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865"/>
              <a:ext cx="1354" cy="316"/>
            </a:xfrm>
            <a:prstGeom prst="roundRect">
              <a:avLst>
                <a:gd name="adj" fmla="val 199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Transaction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</a:t>
              </a:r>
              <a:r>
                <a:rPr lang="en-GB" altLang="en-US" sz="1600">
                  <a:latin typeface="Times" panose="02020603050405020304" pitchFamily="18" charset="0"/>
                </a:rPr>
                <a:t>computeValue</a:t>
              </a:r>
              <a:r>
                <a:rPr lang="en-GB" altLang="en-US" sz="1600" i="0">
                  <a:latin typeface="Times" panose="02020603050405020304" pitchFamily="18" charset="0"/>
                </a:rPr>
                <a:t>(): int</a:t>
              </a:r>
            </a:p>
          </p:txBody>
        </p:sp>
        <p:sp>
          <p:nvSpPr>
            <p:cNvPr id="19" name="Line 10">
              <a:extLst>
                <a:ext uri="{FF2B5EF4-FFF2-40B4-BE49-F238E27FC236}">
                  <a16:creationId xmlns="" xmlns:a16="http://schemas.microsoft.com/office/drawing/2014/main" id="{D3C2F11C-B9DE-4F84-991A-FB2DA24DE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0" y="2275"/>
              <a:ext cx="151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0" name="AutoShape 11">
              <a:extLst>
                <a:ext uri="{FF2B5EF4-FFF2-40B4-BE49-F238E27FC236}">
                  <a16:creationId xmlns="" xmlns:a16="http://schemas.microsoft.com/office/drawing/2014/main" id="{B69339BE-1884-4533-98CB-BCC0EB2EE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787"/>
              <a:ext cx="1295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RetailSale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  <p:sp>
          <p:nvSpPr>
            <p:cNvPr id="21" name="Line 12">
              <a:extLst>
                <a:ext uri="{FF2B5EF4-FFF2-40B4-BE49-F238E27FC236}">
                  <a16:creationId xmlns="" xmlns:a16="http://schemas.microsoft.com/office/drawing/2014/main" id="{3064BB47-AEE1-4F7A-9F89-8DEEE1689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28" y="2283"/>
              <a:ext cx="164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2" name="AutoShape 13">
              <a:extLst>
                <a:ext uri="{FF2B5EF4-FFF2-40B4-BE49-F238E27FC236}">
                  <a16:creationId xmlns="" xmlns:a16="http://schemas.microsoft.com/office/drawing/2014/main" id="{C732053F-AF09-4DD5-8CF6-61190AD1C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6" y="2787"/>
              <a:ext cx="1262" cy="316"/>
            </a:xfrm>
            <a:prstGeom prst="roundRect">
              <a:avLst>
                <a:gd name="adj" fmla="val 22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defPPr>
                <a:defRPr lang="en-GB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Helvetica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StockTrade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i="0">
                  <a:latin typeface="Times" panose="02020603050405020304" pitchFamily="18" charset="0"/>
                </a:rPr>
                <a:t>- computeValue(): int</a:t>
              </a:r>
            </a:p>
          </p:txBody>
        </p:sp>
      </p:grpSp>
      <p:sp>
        <p:nvSpPr>
          <p:cNvPr id="14" name="AutoShape 14">
            <a:extLst>
              <a:ext uri="{FF2B5EF4-FFF2-40B4-BE49-F238E27FC236}">
                <a16:creationId xmlns="" xmlns:a16="http://schemas.microsoft.com/office/drawing/2014/main" id="{A7727776-D7AB-4C7A-BF76-24235BE4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4309" y="4856828"/>
            <a:ext cx="5781675" cy="1698625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="" xmlns:a16="http://schemas.microsoft.com/office/drawing/2014/main" id="{05205A86-7DB8-48DC-A724-B5F276A5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1305" y="5074465"/>
            <a:ext cx="5205413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public class </a:t>
            </a:r>
            <a:r>
              <a:rPr lang="en-GB" altLang="en-US" sz="1400" i="0" dirty="0" err="1">
                <a:latin typeface="Courier" pitchFamily="-64" charset="0"/>
              </a:rPr>
              <a:t>StockTrade</a:t>
            </a:r>
            <a:r>
              <a:rPr lang="en-GB" altLang="en-US" sz="1400" i="0" dirty="0">
                <a:latin typeface="Courier" pitchFamily="-64" charset="0"/>
              </a:rPr>
              <a:t> extends Transaction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public int </a:t>
            </a:r>
            <a:r>
              <a:rPr lang="en-GB" altLang="en-US" sz="1400" i="0" dirty="0" err="1">
                <a:latin typeface="Courier" pitchFamily="-64" charset="0"/>
              </a:rPr>
              <a:t>computeValue</a:t>
            </a:r>
            <a:r>
              <a:rPr lang="en-GB" altLang="en-US" sz="1400" i="0" dirty="0">
                <a:latin typeface="Courier" pitchFamily="-64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i="0" dirty="0">
                <a:latin typeface="Courier" pitchFamily="-64" charset="0"/>
              </a:rPr>
              <a:t>		[...]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="" xmlns:a16="http://schemas.microsoft.com/office/drawing/2014/main" id="{5B9A0431-4924-4BB6-954A-94ED035A4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6783" y="2005683"/>
            <a:ext cx="2032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 i="0">
                <a:latin typeface="Times" panose="02020603050405020304" pitchFamily="18" charset="0"/>
              </a:rPr>
              <a:t>Note: no implementation</a:t>
            </a:r>
          </a:p>
        </p:txBody>
      </p:sp>
      <p:sp>
        <p:nvSpPr>
          <p:cNvPr id="17" name="Line 17">
            <a:extLst>
              <a:ext uri="{FF2B5EF4-FFF2-40B4-BE49-F238E27FC236}">
                <a16:creationId xmlns="" xmlns:a16="http://schemas.microsoft.com/office/drawing/2014/main" id="{53B3EA05-A66B-46DB-BBA6-C99A614678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8683" y="2161258"/>
            <a:ext cx="1265237" cy="500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6989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26282</TotalTime>
  <Words>1519</Words>
  <Application>Microsoft Office PowerPoint</Application>
  <PresentationFormat>Custom</PresentationFormat>
  <Paragraphs>326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Abstract Classes, &amp; Interfaces</vt:lpstr>
      <vt:lpstr>Overview</vt:lpstr>
      <vt:lpstr>What is an Abstract class?</vt:lpstr>
      <vt:lpstr>Abstract Class Example</vt:lpstr>
      <vt:lpstr>What Are Abstract Classes Used For?</vt:lpstr>
      <vt:lpstr>Defining Abstract Classes</vt:lpstr>
      <vt:lpstr>Abstract Methods</vt:lpstr>
      <vt:lpstr>Abstract Method Example</vt:lpstr>
      <vt:lpstr>Defining Abstract Methods</vt:lpstr>
      <vt:lpstr>What is an Interface?</vt:lpstr>
      <vt:lpstr>Declaring an Interface</vt:lpstr>
      <vt:lpstr>Implementing Interfaces</vt:lpstr>
      <vt:lpstr>Declaring an Interface</vt:lpstr>
      <vt:lpstr>Inheriting Interfaces</vt:lpstr>
      <vt:lpstr>Multiple Inheritance?</vt:lpstr>
      <vt:lpstr>Interfaces as Types</vt:lpstr>
      <vt:lpstr>Interfaces: an example</vt:lpstr>
      <vt:lpstr>Interfaces: an example</vt:lpstr>
      <vt:lpstr>Abstract Classes Versus Interfaces</vt:lpstr>
      <vt:lpstr>Interfaces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218</cp:revision>
  <dcterms:created xsi:type="dcterms:W3CDTF">2016-10-21T00:49:29Z</dcterms:created>
  <dcterms:modified xsi:type="dcterms:W3CDTF">2025-02-04T00:18:00Z</dcterms:modified>
</cp:coreProperties>
</file>