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1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UML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UML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5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Short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Used to visually model, and design your code before you code it.</a:t>
            </a:r>
          </a:p>
          <a:p>
            <a:endParaRPr lang="en-US" dirty="0"/>
          </a:p>
          <a:p>
            <a:r>
              <a:rPr lang="en-US" dirty="0"/>
              <a:t>Provides standardized notation.</a:t>
            </a:r>
          </a:p>
          <a:p>
            <a:endParaRPr lang="en-US" dirty="0"/>
          </a:p>
          <a:p>
            <a:r>
              <a:rPr lang="en-US" dirty="0"/>
              <a:t>Can be useful to convey complex ideas to fellow developers.</a:t>
            </a:r>
          </a:p>
          <a:p>
            <a:endParaRPr lang="en-US" dirty="0"/>
          </a:p>
          <a:p>
            <a:r>
              <a:rPr lang="en-US" dirty="0"/>
              <a:t>The concepts here are useful to remember for your class designs even if you don’t use UML.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has 9 kinds of diagrams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B4373F-F08A-4952-B888-9A62A10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A3D51EB0-CD8D-4598-BBEA-27B52F6D62D4}"/>
              </a:ext>
            </a:extLst>
          </p:cNvPr>
          <p:cNvSpPr txBox="1">
            <a:spLocks noChangeArrowheads="1"/>
          </p:cNvSpPr>
          <p:nvPr/>
        </p:nvSpPr>
        <p:spPr>
          <a:xfrm>
            <a:off x="1804219" y="1470819"/>
            <a:ext cx="89154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Class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Object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Component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Deployment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Use Case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Sequence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Collaboration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Statechart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Activity Diagram</a:t>
            </a:r>
            <a:endParaRPr lang="en-US" altLang="en-US" dirty="0"/>
          </a:p>
        </p:txBody>
      </p:sp>
      <p:sp>
        <p:nvSpPr>
          <p:cNvPr id="11" name="AutoShape 4">
            <a:extLst>
              <a:ext uri="{FF2B5EF4-FFF2-40B4-BE49-F238E27FC236}">
                <a16:creationId xmlns="" xmlns:a16="http://schemas.microsoft.com/office/drawing/2014/main" id="{8F4E8C4C-F94C-46F2-A33D-9621E0E4E28E}"/>
              </a:ext>
            </a:extLst>
          </p:cNvPr>
          <p:cNvSpPr>
            <a:spLocks/>
          </p:cNvSpPr>
          <p:nvPr/>
        </p:nvSpPr>
        <p:spPr bwMode="auto">
          <a:xfrm>
            <a:off x="5350464" y="1922464"/>
            <a:ext cx="838200" cy="1143000"/>
          </a:xfrm>
          <a:prstGeom prst="rightBrace">
            <a:avLst>
              <a:gd name="adj1" fmla="val 11364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" name="Text Box 5">
            <a:extLst>
              <a:ext uri="{FF2B5EF4-FFF2-40B4-BE49-F238E27FC236}">
                <a16:creationId xmlns="" xmlns:a16="http://schemas.microsoft.com/office/drawing/2014/main" id="{3A0298B4-2E59-466B-B0C9-8214F7B7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585" y="2350294"/>
            <a:ext cx="378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Structural Diagrams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="" xmlns:a16="http://schemas.microsoft.com/office/drawing/2014/main" id="{2FD6867E-889C-4457-82A1-0F3AF276F40C}"/>
              </a:ext>
            </a:extLst>
          </p:cNvPr>
          <p:cNvSpPr>
            <a:spLocks/>
          </p:cNvSpPr>
          <p:nvPr/>
        </p:nvSpPr>
        <p:spPr bwMode="auto">
          <a:xfrm>
            <a:off x="5309419" y="3302794"/>
            <a:ext cx="685800" cy="1676400"/>
          </a:xfrm>
          <a:prstGeom prst="rightBrace">
            <a:avLst>
              <a:gd name="adj1" fmla="val 2037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5" name="Text Box 7">
            <a:extLst>
              <a:ext uri="{FF2B5EF4-FFF2-40B4-BE49-F238E27FC236}">
                <a16:creationId xmlns="" xmlns:a16="http://schemas.microsoft.com/office/drawing/2014/main" id="{11088539-2713-417A-BFE1-5258D262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219" y="4506120"/>
            <a:ext cx="3875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defRPr/>
            </a:pPr>
            <a:r>
              <a:rPr 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Behavioral Diagrams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="" xmlns:a16="http://schemas.microsoft.com/office/drawing/2014/main" id="{D06E9E26-8DA8-4013-8829-975BB23A918E}"/>
              </a:ext>
            </a:extLst>
          </p:cNvPr>
          <p:cNvSpPr>
            <a:spLocks/>
          </p:cNvSpPr>
          <p:nvPr/>
        </p:nvSpPr>
        <p:spPr bwMode="auto">
          <a:xfrm>
            <a:off x="5559952" y="2068513"/>
            <a:ext cx="838200" cy="1143000"/>
          </a:xfrm>
          <a:prstGeom prst="rightBrace">
            <a:avLst>
              <a:gd name="adj1" fmla="val 113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" name="AutoShape 6">
            <a:extLst>
              <a:ext uri="{FF2B5EF4-FFF2-40B4-BE49-F238E27FC236}">
                <a16:creationId xmlns="" xmlns:a16="http://schemas.microsoft.com/office/drawing/2014/main" id="{B4518025-17EB-4CCC-B482-7D82D35D62C9}"/>
              </a:ext>
            </a:extLst>
          </p:cNvPr>
          <p:cNvSpPr>
            <a:spLocks/>
          </p:cNvSpPr>
          <p:nvPr/>
        </p:nvSpPr>
        <p:spPr bwMode="auto">
          <a:xfrm>
            <a:off x="5636152" y="3957639"/>
            <a:ext cx="685800" cy="1676400"/>
          </a:xfrm>
          <a:prstGeom prst="rightBrace">
            <a:avLst>
              <a:gd name="adj1" fmla="val 2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="" xmlns:p14="http://schemas.microsoft.com/office/powerpoint/2010/main" val="305123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  <p:bldP spid="11" grpId="0" animBg="1"/>
      <p:bldP spid="13" grpId="0" autoUpdateAnimBg="0"/>
      <p:bldP spid="14" grpId="0" animBg="1"/>
      <p:bldP spid="15" grpId="0" autoUpdateAnimBg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altLang="en-US" dirty="0"/>
              <a:t>Static VS Dynamic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 Diagrams </a:t>
            </a:r>
          </a:p>
          <a:p>
            <a:pPr lvl="1"/>
            <a:r>
              <a:rPr lang="en-US" dirty="0"/>
              <a:t>show the relationships between classes and objects in the design </a:t>
            </a:r>
          </a:p>
          <a:p>
            <a:pPr lvl="1"/>
            <a:r>
              <a:rPr lang="en-US" dirty="0"/>
              <a:t>   have no time element </a:t>
            </a:r>
          </a:p>
          <a:p>
            <a:pPr lvl="2"/>
            <a:r>
              <a:rPr lang="en-US" dirty="0"/>
              <a:t>   Static Diagrams </a:t>
            </a:r>
          </a:p>
          <a:p>
            <a:pPr lvl="2"/>
            <a:r>
              <a:rPr lang="en-US" dirty="0"/>
              <a:t>             Class Diagram </a:t>
            </a:r>
          </a:p>
          <a:p>
            <a:pPr lvl="2"/>
            <a:r>
              <a:rPr lang="en-US" dirty="0"/>
              <a:t>               Object Diagram </a:t>
            </a:r>
          </a:p>
          <a:p>
            <a:pPr lvl="2"/>
            <a:r>
              <a:rPr lang="en-US" dirty="0"/>
              <a:t>               Deployment Diagram </a:t>
            </a:r>
          </a:p>
          <a:p>
            <a:endParaRPr lang="en-US" dirty="0"/>
          </a:p>
          <a:p>
            <a:r>
              <a:rPr lang="en-US" dirty="0"/>
              <a:t>  Dynamic Diagrams </a:t>
            </a:r>
          </a:p>
          <a:p>
            <a:pPr lvl="1"/>
            <a:r>
              <a:rPr lang="en-US" dirty="0"/>
              <a:t>   show how the elements of the system interact with each other </a:t>
            </a:r>
          </a:p>
          <a:p>
            <a:pPr lvl="1"/>
            <a:r>
              <a:rPr lang="en-US" dirty="0"/>
              <a:t>   have a time dependency </a:t>
            </a:r>
          </a:p>
          <a:p>
            <a:pPr lvl="2"/>
            <a:r>
              <a:rPr lang="en-US" dirty="0"/>
              <a:t>   Dynamic Diagrams </a:t>
            </a:r>
          </a:p>
          <a:p>
            <a:pPr lvl="3"/>
            <a:r>
              <a:rPr lang="en-US" dirty="0"/>
              <a:t>               Sequence Diagram </a:t>
            </a:r>
          </a:p>
          <a:p>
            <a:pPr lvl="3"/>
            <a:r>
              <a:rPr lang="en-US" dirty="0"/>
              <a:t>               Collaboration Diagram </a:t>
            </a:r>
          </a:p>
          <a:p>
            <a:pPr lvl="3"/>
            <a:r>
              <a:rPr lang="en-US" dirty="0"/>
              <a:t>               State Diagram </a:t>
            </a:r>
          </a:p>
          <a:p>
            <a:pPr lvl="3"/>
            <a:r>
              <a:rPr lang="en-US" dirty="0"/>
              <a:t>               Activity Diagram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641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UML 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AF0DBD9-D611-4119-B91F-DDA7AB3E9C70}"/>
              </a:ext>
            </a:extLst>
          </p:cNvPr>
          <p:cNvSpPr txBox="1">
            <a:spLocks noChangeArrowheads="1"/>
          </p:cNvSpPr>
          <p:nvPr/>
        </p:nvSpPr>
        <p:spPr>
          <a:xfrm>
            <a:off x="1035526" y="1407652"/>
            <a:ext cx="8305800" cy="4419600"/>
          </a:xfrm>
          <a:prstGeom prst="rect">
            <a:avLst/>
          </a:prstGeom>
          <a:ln w="12700" cap="flat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dependency</a:t>
            </a:r>
            <a:r>
              <a:rPr lang="en-US" altLang="en-US" sz="2000"/>
              <a:t> 		</a:t>
            </a:r>
            <a:r>
              <a:rPr lang="en-US" altLang="en-US" sz="2000">
                <a:solidFill>
                  <a:srgbClr val="FF0000"/>
                </a:solidFill>
              </a:rPr>
              <a:t>“A uses B”</a:t>
            </a:r>
            <a:endParaRPr lang="en-US" altLang="en-US" sz="2000"/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a change in the specification of B may affect A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dashed arrow, with optional name </a:t>
            </a:r>
          </a:p>
          <a:p>
            <a:pPr marL="342900" indent="-342900"/>
            <a:endParaRPr lang="en-US" altLang="en-US" sz="2000">
              <a:solidFill>
                <a:srgbClr val="F80000"/>
              </a:solidFill>
            </a:endParaRPr>
          </a:p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generalization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FF0000"/>
                </a:solidFill>
              </a:rPr>
              <a:t>“B inherits from A”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B is a general thing, A is a more specific thing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solid directed line, large open arrow head</a:t>
            </a:r>
          </a:p>
          <a:p>
            <a:pPr marL="342900" indent="-342900"/>
            <a:endParaRPr lang="en-US" altLang="en-US" sz="2000">
              <a:solidFill>
                <a:srgbClr val="F80000"/>
              </a:solidFill>
            </a:endParaRPr>
          </a:p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association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FF0000"/>
                </a:solidFill>
              </a:rPr>
              <a:t>“B is part of A”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structural relationships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solid line, with optional name, direction indicator</a:t>
            </a:r>
            <a:endParaRPr lang="en-US" altLang="en-US" sz="16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342900" indent="-342900"/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="" xmlns:a16="http://schemas.microsoft.com/office/drawing/2014/main" id="{A67CABD1-85E7-491C-A010-1E1630247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4713749"/>
            <a:ext cx="15240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5452870E-A382-4BA5-A833-EEDAC3AED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30639"/>
            <a:ext cx="1676400" cy="0"/>
          </a:xfrm>
          <a:prstGeom prst="line">
            <a:avLst/>
          </a:prstGeom>
          <a:noFill/>
          <a:ln w="12700">
            <a:solidFill>
              <a:srgbClr val="02030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4FEEA0CF-88DC-45B0-BEC3-1E0F49A3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1970549"/>
            <a:ext cx="1828800" cy="0"/>
          </a:xfrm>
          <a:prstGeom prst="line">
            <a:avLst/>
          </a:prstGeom>
          <a:noFill/>
          <a:ln w="12700">
            <a:solidFill>
              <a:srgbClr val="02030E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9717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 An aggregation is a kind of  association denoting </a:t>
            </a:r>
          </a:p>
          <a:p>
            <a:pPr lvl="1"/>
            <a:r>
              <a:rPr lang="en-US" dirty="0"/>
              <a:t>   a ‘part of’ (or 'has-a' ) relationship between</a:t>
            </a:r>
          </a:p>
          <a:p>
            <a:pPr lvl="1"/>
            <a:r>
              <a:rPr lang="en-US" dirty="0"/>
              <a:t>   the objects of the respective classes.</a:t>
            </a:r>
          </a:p>
          <a:p>
            <a:r>
              <a:rPr lang="en-US" dirty="0"/>
              <a:t>Aggregation may be shared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F4955E63-53A8-4D1B-8C79-2FE2A870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36490"/>
            <a:ext cx="78486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8450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Composition is a type of aggregation which links the lifetimes of the aggregate and its parts.</a:t>
            </a:r>
          </a:p>
          <a:p>
            <a:pPr lvl="1"/>
            <a:r>
              <a:rPr lang="en-US" dirty="0"/>
              <a:t> In other words:</a:t>
            </a:r>
            <a:br>
              <a:rPr lang="en-US" dirty="0"/>
            </a:br>
            <a:r>
              <a:rPr lang="en-US" dirty="0"/>
              <a:t> The parts cannot exist if the aggregate no longer exists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An entity can exist as part of only one aggregate</a:t>
            </a:r>
          </a:p>
          <a:p>
            <a:endParaRPr lang="en-US" dirty="0"/>
          </a:p>
          <a:p>
            <a:r>
              <a:rPr lang="en-US" dirty="0"/>
              <a:t>This is the “strong” has-a  association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3880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Composition Means ... </a:t>
            </a:r>
          </a:p>
          <a:p>
            <a:pPr lvl="1"/>
            <a:r>
              <a:rPr lang="en-US" dirty="0"/>
              <a:t>the contained item is part of the containing item </a:t>
            </a:r>
          </a:p>
          <a:p>
            <a:pPr lvl="1"/>
            <a:r>
              <a:rPr lang="en-US" dirty="0"/>
              <a:t>the contained item's lifetime is controlled by the containing item </a:t>
            </a:r>
          </a:p>
          <a:p>
            <a:pPr lvl="1"/>
            <a:r>
              <a:rPr lang="en-US" dirty="0"/>
              <a:t>the containing item is responsible for deleting the contained item (i.e.   ownership)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AC2F68B8-DBF2-46DB-9477-312F3430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16" y="3687097"/>
            <a:ext cx="3810000" cy="23018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class Telephone {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	// …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Speaker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itsSpeaker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Microphone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itsMic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Dialer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itsDialer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Button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itsButtons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[];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 }                                         }</a:t>
            </a:r>
          </a:p>
        </p:txBody>
      </p:sp>
      <p:sp>
        <p:nvSpPr>
          <p:cNvPr id="8" name="Line 5">
            <a:extLst>
              <a:ext uri="{FF2B5EF4-FFF2-40B4-BE49-F238E27FC236}">
                <a16:creationId xmlns="" xmlns:a16="http://schemas.microsoft.com/office/drawing/2014/main" id="{AC0353F0-9EB6-4270-B1BB-E4986E204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716" y="3382297"/>
            <a:ext cx="0" cy="2743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9" name="Picture 7" descr="composition">
            <a:extLst>
              <a:ext uri="{FF2B5EF4-FFF2-40B4-BE49-F238E27FC236}">
                <a16:creationId xmlns="" xmlns:a16="http://schemas.microsoft.com/office/drawing/2014/main" id="{F63FD8D9-C954-4DC7-82D1-34A1DCC0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16" y="3687097"/>
            <a:ext cx="4724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887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21381</TotalTime>
  <Words>315</Words>
  <Application>Microsoft Office PowerPoint</Application>
  <PresentationFormat>Custom</PresentationFormat>
  <Paragraphs>104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UML Overview</vt:lpstr>
      <vt:lpstr>Overview</vt:lpstr>
      <vt:lpstr>UML Short Summary</vt:lpstr>
      <vt:lpstr>UML has 9 kinds of diagrams</vt:lpstr>
      <vt:lpstr>UML Static VS Dynamic</vt:lpstr>
      <vt:lpstr>Overview of UML Relationships</vt:lpstr>
      <vt:lpstr>Aggregation</vt:lpstr>
      <vt:lpstr>Composition</vt:lpstr>
      <vt:lpstr>Composition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213</cp:revision>
  <dcterms:created xsi:type="dcterms:W3CDTF">2016-10-21T00:49:29Z</dcterms:created>
  <dcterms:modified xsi:type="dcterms:W3CDTF">2025-02-06T18:53:42Z</dcterms:modified>
</cp:coreProperties>
</file>