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3"/>
  </p:notesMasterIdLst>
  <p:sldIdLst>
    <p:sldId id="256" r:id="rId2"/>
    <p:sldId id="259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=""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4" autoAdjust="0"/>
    <p:restoredTop sz="85312" autoAdjust="0"/>
  </p:normalViewPr>
  <p:slideViewPr>
    <p:cSldViewPr snapToGrid="0">
      <p:cViewPr varScale="1">
        <p:scale>
          <a:sx n="87" d="100"/>
          <a:sy n="87" d="100"/>
        </p:scale>
        <p:origin x="-956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6</a:t>
            </a:fld>
            <a:endParaRPr lang="en-C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=""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=""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Inner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=""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remove safely deletes the object most recently accessed with next.</a:t>
            </a:r>
          </a:p>
          <a:p>
            <a:pPr marL="800100" lvl="1" indent="-342900">
              <a:defRPr/>
            </a:pPr>
            <a:r>
              <a:rPr lang="en-US" altLang="en-US" dirty="0"/>
              <a:t>remove need not be supported.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 err="1"/>
              <a:t>hasNext</a:t>
            </a:r>
            <a:r>
              <a:rPr lang="en-US" altLang="en-US" dirty="0"/>
              <a:t> returns true if there are more items in a collection.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next will return the next item in a collection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CE9DDDC-8F7E-44FA-97F1-BF6F02C1B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6432" y="1622323"/>
            <a:ext cx="4549775" cy="131445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</a:t>
            </a:r>
            <a:r>
              <a:rPr lang="en-US" altLang="en-US" sz="1600" b="1" dirty="0" err="1">
                <a:latin typeface="Courier New" charset="0"/>
              </a:rPr>
              <a:t>boolean</a:t>
            </a:r>
            <a:r>
              <a:rPr lang="en-US" altLang="en-US" sz="1600" b="1" dirty="0">
                <a:latin typeface="Courier New" charset="0"/>
              </a:rPr>
              <a:t> </a:t>
            </a:r>
            <a:r>
              <a:rPr lang="en-US" altLang="en-US" sz="1600" b="1" dirty="0" err="1">
                <a:latin typeface="Courier New" charset="0"/>
              </a:rPr>
              <a:t>hasNext</a:t>
            </a:r>
            <a:r>
              <a:rPr lang="en-US" altLang="en-US" sz="1600" b="1" dirty="0">
                <a:latin typeface="Courier New" charset="0"/>
              </a:rPr>
              <a:t>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Object next()</a:t>
            </a:r>
          </a:p>
          <a:p>
            <a:pPr>
              <a:defRPr/>
            </a:pPr>
            <a:endParaRPr lang="en-US" altLang="en-US" sz="16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600" b="1" dirty="0">
                <a:latin typeface="Courier New" charset="0"/>
              </a:rPr>
              <a:t>public void remove()</a:t>
            </a:r>
          </a:p>
        </p:txBody>
      </p:sp>
    </p:spTree>
    <p:extLst>
      <p:ext uri="{BB962C8B-B14F-4D97-AF65-F5344CB8AC3E}">
        <p14:creationId xmlns="" xmlns:p14="http://schemas.microsoft.com/office/powerpoint/2010/main" val="385421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an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dirty="0"/>
              <a:t> 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F5F1EF1B-FDCC-44CE-90EB-0CB7313C9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1871" y="1420761"/>
            <a:ext cx="81534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Collection tcol = . . .;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/*** Remove all elements of the collection ***/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Declare an iterator over the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Iterate through all elements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iter.hasNext()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Get the next element of the underlying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element =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iter.next()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the element returned by the last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ourier New" charset="0"/>
              </a:rPr>
              <a:t>iter.remove()</a:t>
            </a: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05268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1400" dirty="0"/>
              <a:t> (conditions to satisfy before usage)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5B1405A6-0C74-4EF0-8929-81614C79A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979" y="1735393"/>
            <a:ext cx="7620000" cy="8255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boolean hasNext()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CCB8AA77-4B0D-4B6B-82D7-3BA5489CF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304" y="2864106"/>
            <a:ext cx="7875588" cy="2647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no preconditions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has two preconditions: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</a:t>
            </a: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hasNext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returns true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the underlying collection has not been modified by one of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that collection’s mutators during the lifetime of that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  iterator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1983291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Run Out of Elements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3DBB5DE1-1A61-4EC3-94C7-2AA1CFAC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300" y="1725562"/>
            <a:ext cx="8153400" cy="27813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Do some stuff with the elements of collection tcol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Iterator iter = tcol.iterator();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while (iter.hasNext())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Object obj = iter.next();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do something with obj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57B49"/>
                </a:solidFill>
                <a:effectLst/>
                <a:uLnTx/>
                <a:uFillTx/>
                <a:latin typeface="Courier New" charset="0"/>
              </a:rPr>
              <a:t>Object obj = iter.next();    // This should cause an exception</a:t>
            </a:r>
          </a:p>
        </p:txBody>
      </p:sp>
    </p:spTree>
    <p:extLst>
      <p:ext uri="{BB962C8B-B14F-4D97-AF65-F5344CB8AC3E}">
        <p14:creationId xmlns="" xmlns:p14="http://schemas.microsoft.com/office/powerpoint/2010/main" val="302785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Error: Inconsistent Data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A483F503-34BA-42F8-AE3E-DFF908B59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1755" y="1627239"/>
            <a:ext cx="8153400" cy="2292350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// Remove items from tcol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Iterator iter = tcol.iterator();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while (iter.hasNext()){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Object obj = iter.next();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if (&lt;blah blah blah&gt;)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tcol.removeLast();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   // This should cause an exception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9778C3FA-0D7C-4D20-BE8F-0DF884562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3080" y="4183114"/>
            <a:ext cx="680243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Using mutators in conjunction with iterators is a bad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practice, especially when several iterators can be open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on the same collection at once.</a:t>
            </a:r>
          </a:p>
        </p:txBody>
      </p:sp>
    </p:spTree>
    <p:extLst>
      <p:ext uri="{BB962C8B-B14F-4D97-AF65-F5344CB8AC3E}">
        <p14:creationId xmlns="" xmlns:p14="http://schemas.microsoft.com/office/powerpoint/2010/main" val="36323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="" xmlns:a16="http://schemas.microsoft.com/office/drawing/2014/main" id="{CD06F65C-113C-43EE-916F-3CB9F42B8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423" y="1882876"/>
            <a:ext cx="9729153" cy="2246769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NoSuchElementException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is false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Throws a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ConcurrentModificationException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if the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iterator’s backing store (the collection) has been modified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by the collection’s mutators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Object next()</a:t>
            </a:r>
          </a:p>
        </p:txBody>
      </p:sp>
    </p:spTree>
    <p:extLst>
      <p:ext uri="{BB962C8B-B14F-4D97-AF65-F5344CB8AC3E}">
        <p14:creationId xmlns="" xmlns:p14="http://schemas.microsoft.com/office/powerpoint/2010/main" val="406237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 Implementation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3A27037B-87A5-46B5-8EE5-9605A21F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346200"/>
            <a:ext cx="7010400" cy="3300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import java.util.*;  // To see Iterator and exceptions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public class </a:t>
            </a:r>
            <a:r>
              <a:rPr lang="en-US" altLang="en-US" b="1">
                <a:solidFill>
                  <a:srgbClr val="063DE8"/>
                </a:solidFill>
                <a:latin typeface="Courier New" charset="0"/>
              </a:rPr>
              <a:t>ArrayTiny</a:t>
            </a: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ArrayTiny data and methods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discussed thus far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iterator method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Code for the </a:t>
            </a:r>
            <a:r>
              <a:rPr lang="en-US" altLang="en-US" sz="1600" b="1">
                <a:solidFill>
                  <a:srgbClr val="F57B49"/>
                </a:solidFill>
                <a:latin typeface="Courier New" charset="0"/>
              </a:rPr>
              <a:t>class</a:t>
            </a: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that implements the Iterator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  // interface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>
                <a:solidFill>
                  <a:srgbClr val="063DE8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48E65DB7-5971-4F6F-AB33-F3DE29C21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232400"/>
            <a:ext cx="604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>
                <a:solidFill>
                  <a:srgbClr val="0A0E55"/>
                </a:solidFill>
                <a:latin typeface="Times New Roman" charset="0"/>
              </a:rPr>
              <a:t>Define the iterator class as a </a:t>
            </a:r>
            <a:r>
              <a:rPr lang="en-US" altLang="en-US" sz="2400" i="1">
                <a:solidFill>
                  <a:srgbClr val="FF0000"/>
                </a:solidFill>
                <a:latin typeface="Times New Roman" charset="0"/>
              </a:rPr>
              <a:t>private inner class</a:t>
            </a:r>
            <a:r>
              <a:rPr lang="en-US" altLang="en-US" sz="2400">
                <a:solidFill>
                  <a:srgbClr val="FFFFFF"/>
                </a:solidFill>
                <a:latin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89112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iterator()  method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81CF42BE-821D-481D-8F20-96509ACAC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1284852"/>
            <a:ext cx="10515600" cy="2403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SzPct val="100000"/>
              <a:defRPr sz="2400" b="1" kern="1200">
                <a:solidFill>
                  <a:srgbClr val="02030E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1600" b="1" kern="1200">
                <a:solidFill>
                  <a:srgbClr val="02030E"/>
                </a:solidFill>
                <a:latin typeface="+mj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400" b="1" kern="1200">
                <a:solidFill>
                  <a:srgbClr val="02030E"/>
                </a:solidFill>
                <a:latin typeface="Courier New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Every class that supports an iterator must provide an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method.</a:t>
            </a:r>
          </a:p>
          <a:p>
            <a:pPr marL="342900" marR="0" lvl="0" indent="-34290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This method returns an instance of a class that implements the </a:t>
            </a: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  <a:ea typeface="+mn-ea"/>
                <a:cs typeface="+mn-cs"/>
              </a:rPr>
              <a:t>Iterator</a:t>
            </a: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+mn-ea"/>
                <a:cs typeface="+mn-cs"/>
              </a:rPr>
              <a:t> interface.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75812E03-E877-4A6C-B50F-797C245FE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2730294"/>
            <a:ext cx="8153400" cy="13144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// Returns an iterator for this collection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E718B8A6-BEE4-4C95-AF43-BBBDF2900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065" y="4712109"/>
            <a:ext cx="11218247" cy="1619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lnSpc>
                <a:spcPct val="87000"/>
              </a:lnSpc>
              <a:spcBef>
                <a:spcPct val="30000"/>
              </a:spcBef>
              <a:buSzPct val="100000"/>
              <a:defRPr sz="2400" b="1">
                <a:solidFill>
                  <a:srgbClr val="02030E"/>
                </a:solidFill>
                <a:latin typeface="Optimum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•"/>
              <a:defRPr sz="2000">
                <a:solidFill>
                  <a:srgbClr val="02030E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–"/>
              <a:defRPr sz="1600" b="1">
                <a:solidFill>
                  <a:srgbClr val="02030E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SzPct val="100000"/>
              <a:defRPr sz="1400" b="1">
                <a:solidFill>
                  <a:srgbClr val="02030E"/>
                </a:solidFill>
                <a:latin typeface="Courier New" charset="0"/>
              </a:defRPr>
            </a:lvl4pPr>
            <a:lvl5pPr marL="2057400" indent="-228600">
              <a:spcBef>
                <a:spcPct val="20000"/>
              </a:spcBef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marR="0" lvl="0" indent="-342900" defTabSz="91440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We then create an inner class, called </a:t>
            </a:r>
            <a:r>
              <a:rPr kumimoji="0" lang="en-US" altLang="en-US" b="1" i="1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InnerIterator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in this case, that implements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Iterator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.  That is a class that implements the </a:t>
            </a:r>
            <a:r>
              <a:rPr kumimoji="0" lang="en-US" altLang="en-US" b="0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and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next()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methods, and optionally the </a:t>
            </a: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Courier New" charset="0"/>
              </a:rPr>
              <a:t>remove()</a:t>
            </a:r>
            <a:r>
              <a:rPr kumimoji="0" lang="en-US" altLang="en-US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 charset="0"/>
              </a:rPr>
              <a:t> method...</a:t>
            </a:r>
          </a:p>
        </p:txBody>
      </p:sp>
    </p:spTree>
    <p:extLst>
      <p:ext uri="{BB962C8B-B14F-4D97-AF65-F5344CB8AC3E}">
        <p14:creationId xmlns="" xmlns:p14="http://schemas.microsoft.com/office/powerpoint/2010/main" val="160554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Iterator Class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11" name="Text Box 2">
            <a:extLst>
              <a:ext uri="{FF2B5EF4-FFF2-40B4-BE49-F238E27FC236}">
                <a16:creationId xmlns="" xmlns:a16="http://schemas.microsoft.com/office/drawing/2014/main" id="{3DECB313-B463-4FFD-B716-F59AD5EE5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166813"/>
            <a:ext cx="6096000" cy="498157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Iterator iterator(){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return new InnerIterator();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Instance Variables (See next slide)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boolean hasNext(){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false;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return null;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="" xmlns:a16="http://schemas.microsoft.com/office/drawing/2014/main" id="{F81DBF54-B117-4CFF-9BF9-A5EEAAC8CA1E}"/>
              </a:ext>
            </a:extLst>
          </p:cNvPr>
          <p:cNvSpPr>
            <a:spLocks/>
          </p:cNvSpPr>
          <p:nvPr/>
        </p:nvSpPr>
        <p:spPr bwMode="auto">
          <a:xfrm>
            <a:off x="3048000" y="1928813"/>
            <a:ext cx="277813" cy="4343400"/>
          </a:xfrm>
          <a:prstGeom prst="leftBrace">
            <a:avLst>
              <a:gd name="adj1" fmla="val 130285"/>
              <a:gd name="adj2" fmla="val 50000"/>
            </a:avLst>
          </a:prstGeom>
          <a:noFill/>
          <a:ln w="1587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charset="0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="" xmlns:a16="http://schemas.microsoft.com/office/drawing/2014/main" id="{F1E29A93-4E22-4190-9581-3947CFDE1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3757613"/>
            <a:ext cx="1419225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Nested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>
                <a:solidFill>
                  <a:srgbClr val="0A0E55"/>
                </a:solidFill>
                <a:latin typeface="Times New Roman" charset="0"/>
              </a:rPr>
              <a:t>within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="1">
                <a:solidFill>
                  <a:srgbClr val="0A0E55"/>
                </a:solidFill>
                <a:latin typeface="Courier New" charset="0"/>
              </a:rPr>
              <a:t>ArrayTiny</a:t>
            </a:r>
            <a:endParaRPr lang="en-US" altLang="en-US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04368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Modifications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9" name="Text Box 2">
            <a:extLst>
              <a:ext uri="{FF2B5EF4-FFF2-40B4-BE49-F238E27FC236}">
                <a16:creationId xmlns="" xmlns:a16="http://schemas.microsoft.com/office/drawing/2014/main" id="{F6B169B7-23EA-499D-A550-C9188A0E4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7" y="1501878"/>
            <a:ext cx="6096000" cy="10699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private int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modCount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;  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600" b="1" dirty="0">
              <a:solidFill>
                <a:srgbClr val="063DE8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An </a:t>
            </a:r>
            <a:r>
              <a:rPr lang="en-US" altLang="en-US" sz="1600" b="1" dirty="0" err="1">
                <a:solidFill>
                  <a:srgbClr val="063DE8"/>
                </a:solidFill>
                <a:latin typeface="Courier New" charset="0"/>
              </a:rPr>
              <a:t>ArrayTiny</a:t>
            </a: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 instance variable used to test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600" b="1" dirty="0">
                <a:solidFill>
                  <a:srgbClr val="063DE8"/>
                </a:solidFill>
                <a:latin typeface="Courier New" charset="0"/>
              </a:rPr>
              <a:t>// for concurrent modifications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="" xmlns:a16="http://schemas.microsoft.com/office/drawing/2014/main" id="{B954EC9B-5A37-48DD-837D-166ABAF9C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012" y="2935391"/>
            <a:ext cx="76739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set to 0 when the collection is created.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incremented whenever the collection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is modified by one of its mutators.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dirty="0" err="1">
                <a:solidFill>
                  <a:srgbClr val="0A0E55"/>
                </a:solidFill>
                <a:latin typeface="Courier New" charset="0"/>
              </a:rPr>
              <a:t>modCount</a:t>
            </a: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 is compared to the iterator’s expected mod count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dirty="0">
                <a:solidFill>
                  <a:srgbClr val="0A0E55"/>
                </a:solidFill>
                <a:latin typeface="Times New Roman" charset="0"/>
              </a:rPr>
              <a:t>as a precondition for </a:t>
            </a:r>
            <a:r>
              <a:rPr lang="en-US" altLang="en-US" sz="2400" b="1" dirty="0">
                <a:solidFill>
                  <a:srgbClr val="0A0E55"/>
                </a:solidFill>
                <a:latin typeface="Courier New" charset="0"/>
              </a:rPr>
              <a:t>next</a:t>
            </a: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dirty="0">
              <a:solidFill>
                <a:srgbClr val="0A0E55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8191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inner class is a class which is defined within the definition of another class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access state of “outer class” (even private state)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Instances of an inner class only make sense when there is an instance of the outer class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Within the Iterator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8" name="Text Box 2">
            <a:extLst>
              <a:ext uri="{FF2B5EF4-FFF2-40B4-BE49-F238E27FC236}">
                <a16:creationId xmlns="" xmlns:a16="http://schemas.microsoft.com/office/drawing/2014/main" id="{B470F08C-BA78-4AB6-8949-D98DEA36D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0674" y="1301748"/>
            <a:ext cx="6096000" cy="3514725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int curPos, expectedModCount;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private InnerIterator()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curPos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expectedModCount = modCount;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Other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97671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Summarising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="" xmlns:a16="http://schemas.microsoft.com/office/drawing/2014/main" id="{5379DF78-3C08-4272-BBE3-83C134109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3807" y="449262"/>
            <a:ext cx="8686800" cy="5959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data and methods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discussed thus far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// Code for the iterator method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// Implement an iterator as an inner class.  We must implement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the interface defined in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java.util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, that is, we must implement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next() and optionally remove().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	// Current position of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int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private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InnerIter</a:t>
            </a: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0; // Start of underlying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	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expectedModCount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=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modCount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	// implementation of next(),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(), remove()...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ourier New" charset="0"/>
              </a:rPr>
              <a:t>  }</a:t>
            </a:r>
          </a:p>
        </p:txBody>
      </p:sp>
    </p:spTree>
    <p:extLst>
      <p:ext uri="{BB962C8B-B14F-4D97-AF65-F5344CB8AC3E}">
        <p14:creationId xmlns="" xmlns:p14="http://schemas.microsoft.com/office/powerpoint/2010/main" val="237236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hasNext</a:t>
            </a:r>
            <a:r>
              <a:rPr lang="en-US" dirty="0"/>
              <a:t>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2D238A3D-F8B6-442B-A34D-D2B5843AF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549400"/>
            <a:ext cx="8686800" cy="375920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ArrayTiny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InnerIter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Variables used by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Constructor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//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 returns true if some items of the backing 		// collection	have not yet been encountered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public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boolean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hasNext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	return </a:t>
            </a:r>
            <a:r>
              <a:rPr kumimoji="0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curPos</a:t>
            </a: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&lt; size;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 dirty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77679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871894F4-4F53-45C9-ADFF-B1D15AB4F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304925"/>
            <a:ext cx="8763000" cy="42481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next() returns the next item in the underlying array.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Object next()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modification have been made while iterating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(modCount != expectedModCount)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	throw new CurrentModificationException();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// If there are no more elements in the array throw ex.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if (!hasNext())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	throw new NoSuchElementException(“No more elements”);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curPos++; 		// increment curPos for next time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return items[curPos-1];  // return the next item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531890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="" xmlns:a16="http://schemas.microsoft.com/office/drawing/2014/main" id="{04EA2627-259D-4617-8428-F159CEFD6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274" y="1531374"/>
            <a:ext cx="7924800" cy="3270250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public class ArrayTiny …{…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private class InnerIterator implements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...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600" b="1" i="0" u="none" strike="noStrike" kern="0" cap="none" spc="0" normalizeH="0" baseline="0" noProof="0">
              <a:ln>
                <a:noFill/>
              </a:ln>
              <a:solidFill>
                <a:srgbClr val="063DE8"/>
              </a:solidFill>
              <a:effectLst/>
              <a:uLnTx/>
              <a:uFillTx/>
              <a:latin typeface="Courier New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// remove is not supported by Tiny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public void remove()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throw new UnsupportedOperationException(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         "remove not supported by ArrayTiny");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1" i="0" u="none" strike="noStrike" kern="0" cap="none" spc="0" normalizeH="0" baseline="0" noProof="0">
                <a:ln>
                  <a:noFill/>
                </a:ln>
                <a:solidFill>
                  <a:srgbClr val="063DE8"/>
                </a:solidFill>
                <a:effectLst/>
                <a:uLnTx/>
                <a:uFillTx/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74623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example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en-US" sz="2800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C37DB14B-7F8B-4424-8661-175A0F88D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3742" y="284165"/>
            <a:ext cx="3200400" cy="5751513"/>
          </a:xfrm>
          <a:prstGeom prst="rect">
            <a:avLst/>
          </a:prstGeom>
          <a:solidFill>
            <a:srgbClr val="FAFD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public class DataStructure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create an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final int SIZE = 15;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int[] arrayOfInts = new int[SIZE];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DataStructure()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ascending integer values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for (int i = 0; i &lt; SIZE; i++)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arrayOfInts[i] = i;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public Iterator iterator()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return an instance of an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return new InnerEvenIterator(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//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static void main(String s[])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fill the array with integer values and print out only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values of even indices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DataStructure ds = new DataStructure();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Iterator it = ds.iterator();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// using the iterator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while( it.hasNext() )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System.out.println( it.next() 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}</a:t>
            </a:r>
            <a:endParaRPr kumimoji="0" lang="en-US" altLang="en-US" sz="12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 MT Condensed Light" charset="0"/>
            </a:endParaRPr>
          </a:p>
        </p:txBody>
      </p:sp>
      <p:sp>
        <p:nvSpPr>
          <p:cNvPr id="13" name="Text Box 4">
            <a:extLst>
              <a:ext uri="{FF2B5EF4-FFF2-40B4-BE49-F238E27FC236}">
                <a16:creationId xmlns="" xmlns:a16="http://schemas.microsoft.com/office/drawing/2014/main" id="{9F1B7D47-C3FD-4623-9264-B5ACD3837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8542" y="436565"/>
            <a:ext cx="3657600" cy="5386090"/>
          </a:xfrm>
          <a:prstGeom prst="rect">
            <a:avLst/>
          </a:prstGeom>
          <a:solidFill>
            <a:srgbClr val="FAFD00"/>
          </a:solidFill>
          <a:ln w="9525">
            <a:solidFill>
              <a:srgbClr val="0A0E5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00" b="1" i="0" u="none" strike="noStrike" kern="0" cap="none" spc="0" normalizeH="0" baseline="0" noProof="0" dirty="0">
              <a:ln>
                <a:noFill/>
              </a:ln>
              <a:solidFill>
                <a:srgbClr val="0A0E55"/>
              </a:solidFill>
              <a:effectLst/>
              <a:uLnTx/>
              <a:uFillTx/>
              <a:latin typeface="Abadi MT Condensed Light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// inner class implements the Iterator pattern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private class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InnerEvenIterator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implements Iterator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// start stepping through the array from the beginning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private int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InnerEvenIterator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( 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index = 0;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boolean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hasNext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check if a current element is the last in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(index &lt;= SIZE - 1);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public Object next() 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 record a value of an even index of the array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int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retValue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=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arrayOfInts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[index];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//move index to the next even element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</a:t>
            </a:r>
            <a:r>
              <a:rPr lang="en-US" altLang="en-US" sz="1200" b="1" kern="0" dirty="0">
                <a:solidFill>
                  <a:srgbClr val="0A0E55"/>
                </a:solidFill>
                <a:latin typeface="Abadi MT Condensed Light" charset="0"/>
              </a:rPr>
              <a:t>index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+= 2;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   return </a:t>
            </a:r>
            <a:r>
              <a:rPr kumimoji="0" lang="en-US" alt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retValue</a:t>
            </a: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;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public void remove(){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  // code for remove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 }</a:t>
            </a: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1" i="0" u="none" strike="noStrike" kern="0" cap="none" spc="0" normalizeH="0" baseline="0" noProof="0" dirty="0">
                <a:ln>
                  <a:noFill/>
                </a:ln>
                <a:solidFill>
                  <a:srgbClr val="0A0E55"/>
                </a:solidFill>
                <a:effectLst/>
                <a:uLnTx/>
                <a:uFillTx/>
                <a:latin typeface="Abadi MT Condensed Light" charset="0"/>
              </a:rPr>
              <a:t>   </a:t>
            </a:r>
          </a:p>
        </p:txBody>
      </p:sp>
      <p:sp>
        <p:nvSpPr>
          <p:cNvPr id="14" name="Line 5">
            <a:extLst>
              <a:ext uri="{FF2B5EF4-FFF2-40B4-BE49-F238E27FC236}">
                <a16:creationId xmlns="" xmlns:a16="http://schemas.microsoft.com/office/drawing/2014/main" id="{50DDF413-F315-4CA6-840B-75AA59183D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4342" y="2417765"/>
            <a:ext cx="3124200" cy="12954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43746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extended  for   statement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5799255" cy="5405435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altLang="en-US" sz="2400" b="1" dirty="0"/>
              <a:t>The syntax of the new statement is</a:t>
            </a:r>
            <a:br>
              <a:rPr lang="en-US" altLang="en-US" sz="2400" b="1" dirty="0"/>
            </a:br>
            <a:endParaRPr lang="en-US" altLang="en-US" sz="2400" b="1" dirty="0"/>
          </a:p>
          <a:p>
            <a:pPr marL="0" indent="0">
              <a:buNone/>
              <a:defRPr/>
            </a:pPr>
            <a:r>
              <a:rPr lang="en-US" altLang="en-US" sz="2400" dirty="0"/>
              <a:t>           for(type var : array) {...}</a:t>
            </a:r>
            <a:br>
              <a:rPr lang="en-US" altLang="en-US" sz="2400" dirty="0"/>
            </a:br>
            <a:r>
              <a:rPr lang="en-US" altLang="en-US" sz="2400" dirty="0"/>
              <a:t>or    for(type var : collection) {...}</a:t>
            </a:r>
          </a:p>
          <a:p>
            <a:pPr marL="0" indent="0">
              <a:buNone/>
              <a:defRPr/>
            </a:pPr>
            <a:endParaRPr lang="en-US" altLang="en-US" sz="2400" dirty="0"/>
          </a:p>
          <a:p>
            <a:pPr marL="0" indent="0">
              <a:buNone/>
              <a:defRPr/>
            </a:pPr>
            <a:r>
              <a:rPr lang="en-US" altLang="en-US" sz="2400" dirty="0"/>
              <a:t>Works with arrays:</a:t>
            </a:r>
          </a:p>
          <a:p>
            <a:pPr marL="0" indent="0">
              <a:buNone/>
              <a:defRPr/>
            </a:pPr>
            <a:r>
              <a:rPr lang="en-US" altLang="en-US" sz="2400" dirty="0"/>
              <a:t>Example:</a:t>
            </a:r>
            <a:br>
              <a:rPr lang="en-US" altLang="en-US" sz="2400" dirty="0"/>
            </a:br>
            <a:r>
              <a:rPr lang="en-US" altLang="en-US" sz="2400" b="1" dirty="0"/>
              <a:t>    for(float x : </a:t>
            </a:r>
            <a:r>
              <a:rPr lang="en-US" altLang="en-US" sz="2400" b="1" dirty="0" err="1"/>
              <a:t>myRealArray</a:t>
            </a:r>
            <a:r>
              <a:rPr lang="en-US" altLang="en-US" sz="2400" b="1" dirty="0"/>
              <a:t>) {</a:t>
            </a:r>
            <a:br>
              <a:rPr lang="en-US" altLang="en-US" sz="2400" b="1" dirty="0"/>
            </a:br>
            <a:r>
              <a:rPr lang="en-US" altLang="en-US" sz="2400" b="1" dirty="0"/>
              <a:t>        </a:t>
            </a:r>
            <a:r>
              <a:rPr lang="en-US" altLang="en-US" sz="2400" b="1" dirty="0" err="1"/>
              <a:t>myRealSum</a:t>
            </a:r>
            <a:r>
              <a:rPr lang="en-US" altLang="en-US" sz="2400" b="1" dirty="0"/>
              <a:t> += x;</a:t>
            </a:r>
            <a:br>
              <a:rPr lang="en-US" altLang="en-US" sz="2400" b="1" dirty="0"/>
            </a:br>
            <a:r>
              <a:rPr lang="en-US" altLang="en-US" sz="2400" b="1" dirty="0"/>
              <a:t>    }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6722E616-E68B-483B-9454-1AA85B665AD3}"/>
              </a:ext>
            </a:extLst>
          </p:cNvPr>
          <p:cNvSpPr txBox="1">
            <a:spLocks/>
          </p:cNvSpPr>
          <p:nvPr/>
        </p:nvSpPr>
        <p:spPr>
          <a:xfrm>
            <a:off x="5646984" y="2435175"/>
            <a:ext cx="6948139" cy="54054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b="1" dirty="0"/>
              <a:t>For any collection class that has an Iterator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instead of</a:t>
            </a:r>
            <a:br>
              <a:rPr lang="en-US" altLang="en-US" sz="2400" dirty="0"/>
            </a:br>
            <a:r>
              <a:rPr lang="en-US" altLang="en-US" sz="2400" dirty="0"/>
              <a:t>        for (Iterator </a:t>
            </a:r>
            <a:r>
              <a:rPr lang="en-US" altLang="en-US" sz="2400" dirty="0" err="1"/>
              <a:t>iter</a:t>
            </a:r>
            <a:r>
              <a:rPr lang="en-US" altLang="en-US" sz="2400" dirty="0"/>
              <a:t> = </a:t>
            </a:r>
            <a:r>
              <a:rPr lang="en-US" altLang="en-US" sz="2400" dirty="0" err="1"/>
              <a:t>c.iterator</a:t>
            </a:r>
            <a:r>
              <a:rPr lang="en-US" altLang="en-US" sz="2400" dirty="0"/>
              <a:t>(); </a:t>
            </a:r>
            <a:r>
              <a:rPr lang="en-US" altLang="en-US" sz="2400" dirty="0" err="1"/>
              <a:t>iter.hasNext</a:t>
            </a:r>
            <a:r>
              <a:rPr lang="en-US" altLang="en-US" sz="2400" dirty="0"/>
              <a:t>(); )</a:t>
            </a:r>
            <a:br>
              <a:rPr lang="en-US" altLang="en-US" sz="2400" dirty="0"/>
            </a:br>
            <a:r>
              <a:rPr lang="en-US" altLang="en-US" sz="2400" dirty="0"/>
              <a:t>            ((</a:t>
            </a:r>
            <a:r>
              <a:rPr lang="en-US" altLang="en-US" sz="2400" dirty="0" err="1"/>
              <a:t>TimerTask</a:t>
            </a:r>
            <a:r>
              <a:rPr lang="en-US" altLang="en-US" sz="2400" dirty="0"/>
              <a:t>) </a:t>
            </a:r>
            <a:r>
              <a:rPr lang="en-US" altLang="en-US" sz="2400" dirty="0" err="1"/>
              <a:t>iter.next</a:t>
            </a:r>
            <a:r>
              <a:rPr lang="en-US" altLang="en-US" sz="2400" dirty="0"/>
              <a:t>()).cancel();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you can now say</a:t>
            </a:r>
            <a:br>
              <a:rPr lang="en-US" altLang="en-US" sz="2400" dirty="0"/>
            </a:br>
            <a:r>
              <a:rPr lang="en-US" altLang="en-US" sz="2400" b="1" dirty="0"/>
              <a:t>        for (Object task : c)</a:t>
            </a:r>
            <a:br>
              <a:rPr lang="en-US" altLang="en-US" sz="2400" b="1" dirty="0"/>
            </a:br>
            <a:r>
              <a:rPr lang="en-US" altLang="en-US" sz="2400" b="1" dirty="0"/>
              <a:t>             ((</a:t>
            </a:r>
            <a:r>
              <a:rPr lang="en-US" altLang="en-US" sz="2400" b="1" dirty="0" err="1"/>
              <a:t>TimerTask</a:t>
            </a:r>
            <a:r>
              <a:rPr lang="en-US" altLang="en-US" sz="2400" b="1" dirty="0"/>
              <a:t> )task).cancel();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2400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7282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An interface is defined separately from top-level classes</a:t>
            </a:r>
          </a:p>
          <a:p>
            <a:pPr marL="457200" lvl="1" indent="0">
              <a:defRPr/>
            </a:pPr>
            <a:r>
              <a:rPr lang="en-US" altLang="en-US" dirty="0"/>
              <a:t>Abstract out functionality ( the WHAT a class can do for us) </a:t>
            </a:r>
          </a:p>
          <a:p>
            <a:pPr marL="914400" lvl="2" indent="0">
              <a:defRPr/>
            </a:pPr>
            <a:r>
              <a:rPr lang="en-US" altLang="en-US" dirty="0"/>
              <a:t>Great example:   interface  Iterator</a:t>
            </a:r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endParaRPr lang="en-US" altLang="en-US" sz="2800" dirty="0"/>
          </a:p>
          <a:p>
            <a:pPr marL="0" indent="0">
              <a:defRPr/>
            </a:pPr>
            <a:r>
              <a:rPr lang="en-US" altLang="en-US" sz="2800" dirty="0"/>
              <a:t>Classes have methods which return inner classes </a:t>
            </a:r>
          </a:p>
          <a:p>
            <a:pPr marL="457200" lvl="1" indent="0">
              <a:defRPr/>
            </a:pPr>
            <a:r>
              <a:rPr lang="en-US" altLang="en-US" dirty="0"/>
              <a:t>Inner classes then implement the interface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925302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dirty="0"/>
              <a:t> Defined inside a method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C661599-B77F-41D8-9528-2D01ECADA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249" y="2829232"/>
            <a:ext cx="5562600" cy="15240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5528DA0F-3FE3-47AD-998D-FE593CF3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5849" y="1991032"/>
            <a:ext cx="5411788" cy="328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public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JFrame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public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WindowAdapter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public void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windowClosing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System.exit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enableEvents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AWTEvent.WINDOW_EVENT_MASK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addWindowListener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(new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SCFWindowAdapter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1493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Inner Classes II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Accessing local variables</a:t>
            </a:r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FBF9A8A-A472-4F88-8C4D-0E99065A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478" y="3738716"/>
            <a:ext cx="49530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5DCD0EE9-8E09-45DA-BA25-50C1DA894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678" y="2824316"/>
            <a:ext cx="25146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="" xmlns:a16="http://schemas.microsoft.com/office/drawing/2014/main" id="{1C2B85DC-84F0-40AD-9953-B2ADAA185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478" y="1986116"/>
            <a:ext cx="5732463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public class SelfCleaningFrame extends JFrame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public SelfCleaningFrame (final String 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class SCFWindowAdapter extends WindowAdapter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public void windowClosing(WindowEvent e)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System.out.println(</a:t>
            </a:r>
            <a:r>
              <a:rPr lang="en-US" altLang="en-US" sz="1400" b="1">
                <a:solidFill>
                  <a:srgbClr val="FF0000"/>
                </a:solidFill>
                <a:latin typeface="Courier New" charset="0"/>
              </a:rPr>
              <a:t>exitString</a:t>
            </a: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+ “\n”);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  System.exit(0);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enableEvents(AWTEvent.WINDOW_EVENT_MASK);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  addWindowListener (new SCFWindowAdapter ());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 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>
                <a:solidFill>
                  <a:srgbClr val="0A0E55"/>
                </a:solidFill>
                <a:latin typeface="Courier New" charset="0"/>
              </a:rPr>
              <a:t>}</a:t>
            </a: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0198377F-1D89-4CC6-9E44-94DFC10949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078" y="2748116"/>
            <a:ext cx="1295400" cy="99060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022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Defined at top level of class (like instance variables or member functions)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5222DEF6-0545-4413-BCEB-8C85A41E2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834" y="2330245"/>
            <a:ext cx="598433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public class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JFrame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public </a:t>
            </a:r>
            <a:r>
              <a:rPr lang="en-US" altLang="en-US" sz="1400" b="1" dirty="0" err="1">
                <a:latin typeface="Courier New" charset="0"/>
              </a:rPr>
              <a:t>SelfCleaningFrame</a:t>
            </a:r>
            <a:r>
              <a:rPr lang="en-US" altLang="en-US" sz="1400" b="1" dirty="0">
                <a:latin typeface="Courier New" charset="0"/>
              </a:rPr>
              <a:t> ()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enableEvents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AWTEvent.WINDOW_EVENT_MASK</a:t>
            </a:r>
            <a:r>
              <a:rPr lang="en-US" altLang="en-US" sz="1400" b="1" dirty="0">
                <a:latin typeface="Courier New" charset="0"/>
              </a:rPr>
              <a:t>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</a:t>
            </a:r>
            <a:r>
              <a:rPr lang="en-US" altLang="en-US" sz="1400" b="1" dirty="0" err="1">
                <a:latin typeface="Courier New" charset="0"/>
              </a:rPr>
              <a:t>addWindowListener</a:t>
            </a:r>
            <a:r>
              <a:rPr lang="en-US" altLang="en-US" sz="1400" b="1" dirty="0">
                <a:latin typeface="Courier New" charset="0"/>
              </a:rPr>
              <a:t> (new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()); 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private class </a:t>
            </a:r>
            <a:r>
              <a:rPr lang="en-US" altLang="en-US" sz="1400" b="1" dirty="0" err="1">
                <a:latin typeface="Courier New" charset="0"/>
              </a:rPr>
              <a:t>SCFWindowAdapter</a:t>
            </a:r>
            <a:r>
              <a:rPr lang="en-US" altLang="en-US" sz="1400" b="1" dirty="0">
                <a:latin typeface="Courier New" charset="0"/>
              </a:rPr>
              <a:t> extends </a:t>
            </a:r>
            <a:r>
              <a:rPr lang="en-US" altLang="en-US" sz="1400" b="1" dirty="0" err="1">
                <a:latin typeface="Courier New" charset="0"/>
              </a:rPr>
              <a:t>WindowAdapter</a:t>
            </a:r>
            <a:endParaRPr lang="en-US" altLang="en-US" sz="1400" b="1" dirty="0">
              <a:latin typeface="Courier New" charset="0"/>
            </a:endParaRP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public void </a:t>
            </a:r>
            <a:r>
              <a:rPr lang="en-US" altLang="en-US" sz="1400" b="1" dirty="0" err="1">
                <a:latin typeface="Courier New" charset="0"/>
              </a:rPr>
              <a:t>windowClosing</a:t>
            </a:r>
            <a:r>
              <a:rPr lang="en-US" altLang="en-US" sz="1400" b="1" dirty="0">
                <a:latin typeface="Courier New" charset="0"/>
              </a:rPr>
              <a:t>(</a:t>
            </a:r>
            <a:r>
              <a:rPr lang="en-US" altLang="en-US" sz="1400" b="1" dirty="0" err="1">
                <a:latin typeface="Courier New" charset="0"/>
              </a:rPr>
              <a:t>WindowEvent</a:t>
            </a:r>
            <a:r>
              <a:rPr lang="en-US" altLang="en-US" sz="1400" b="1" dirty="0">
                <a:latin typeface="Courier New" charset="0"/>
              </a:rPr>
              <a:t> e)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{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  </a:t>
            </a:r>
            <a:r>
              <a:rPr lang="en-US" altLang="en-US" sz="1400" b="1" dirty="0" err="1">
                <a:latin typeface="Courier New" charset="0"/>
              </a:rPr>
              <a:t>System.exit</a:t>
            </a:r>
            <a:r>
              <a:rPr lang="en-US" altLang="en-US" sz="1400" b="1" dirty="0">
                <a:latin typeface="Courier New" charset="0"/>
              </a:rPr>
              <a:t>(0);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  }</a:t>
            </a:r>
          </a:p>
          <a:p>
            <a:pPr>
              <a:defRPr/>
            </a:pPr>
            <a:r>
              <a:rPr lang="en-US" altLang="en-US" sz="1400" b="1" dirty="0">
                <a:latin typeface="Courier New" charset="0"/>
              </a:rPr>
              <a:t>}</a:t>
            </a:r>
            <a:endParaRPr lang="en-US" altLang="en-US" sz="2400" b="1" dirty="0"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4890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dirty="0"/>
              <a:t>Classes that have no name. </a:t>
            </a:r>
          </a:p>
          <a:p>
            <a:pPr marL="342900" indent="-342900">
              <a:defRPr/>
            </a:pPr>
            <a:r>
              <a:rPr lang="en-US" altLang="en-US" dirty="0"/>
              <a:t>Defined where used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="" xmlns:a16="http://schemas.microsoft.com/office/drawing/2014/main" id="{374686B2-2FC7-4463-96BA-31B979904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658" y="4571999"/>
            <a:ext cx="7543800" cy="1573161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  <a:latin typeface="Times New Roman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="" xmlns:a16="http://schemas.microsoft.com/office/drawing/2014/main" id="{062D3822-BACF-4855-ADFB-15531478A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0858" y="2667000"/>
            <a:ext cx="6434775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java.awt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java.awt.event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import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javax.swing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.*;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public class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extends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JFrame</a:t>
            </a:r>
            <a:endParaRPr lang="en-US" altLang="en-US" sz="1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public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SelfCleaningFrame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enableEvents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AWTEvent.WINDOW_EVENT_MASK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addWindowListener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(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new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WindowAdapter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() 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public void 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windowClosing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WindowEvent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e){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	</a:t>
            </a:r>
            <a:r>
              <a:rPr lang="en-US" altLang="en-US" sz="1400" b="1" dirty="0" err="1">
                <a:solidFill>
                  <a:srgbClr val="0A0E55"/>
                </a:solidFill>
                <a:latin typeface="Courier New" charset="0"/>
              </a:rPr>
              <a:t>System.exit</a:t>
            </a: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(0);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	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 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 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b="1" dirty="0">
                <a:solidFill>
                  <a:srgbClr val="0A0E55"/>
                </a:solidFill>
                <a:latin typeface="Courier New" charset="0"/>
              </a:rPr>
              <a:t>}</a:t>
            </a:r>
            <a:endParaRPr lang="en-US" altLang="en-US" sz="2400" b="1" dirty="0">
              <a:solidFill>
                <a:srgbClr val="0A0E55"/>
              </a:solidFill>
              <a:latin typeface="Courier New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400" b="1" dirty="0">
              <a:solidFill>
                <a:srgbClr val="0A0E55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19422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sz="2800" dirty="0"/>
              <a:t> </a:t>
            </a:r>
            <a:r>
              <a:rPr lang="en-US" altLang="en-US" dirty="0"/>
              <a:t>Better encapsulation</a:t>
            </a:r>
          </a:p>
          <a:p>
            <a:pPr lvl="1">
              <a:defRPr/>
            </a:pPr>
            <a:r>
              <a:rPr lang="en-US" altLang="en-US" dirty="0"/>
              <a:t>Inner classes encourage selective exposure</a:t>
            </a:r>
          </a:p>
          <a:p>
            <a:pPr lvl="1">
              <a:defRPr/>
            </a:pPr>
            <a:r>
              <a:rPr lang="en-US" altLang="en-US" dirty="0"/>
              <a:t>Lets compilers catch more errors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Easy definition of “callback objects” </a:t>
            </a:r>
          </a:p>
          <a:p>
            <a:pPr marL="800100" lvl="1" indent="-342900">
              <a:defRPr/>
            </a:pPr>
            <a:r>
              <a:rPr lang="en-US" altLang="en-US" dirty="0"/>
              <a:t>A function you write which is called automatically by the system when some event occurs.  We want it to be able to access the state of the calling object</a:t>
            </a:r>
          </a:p>
          <a:p>
            <a:pPr marL="0" indent="0">
              <a:buNone/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Avoid namespace clutter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70902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altLang="en-US" sz="2800" b="1" dirty="0"/>
              <a:t>Example: Linked 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r>
              <a:rPr lang="en-US" altLang="en-US" sz="2800" b="0" dirty="0"/>
              <a:t>doubly-linked list : two classes</a:t>
            </a:r>
          </a:p>
          <a:p>
            <a:pPr marL="457200" lvl="1" indent="0">
              <a:defRPr/>
            </a:pPr>
            <a:r>
              <a:rPr lang="en-US" altLang="en-US" b="0" dirty="0" err="1"/>
              <a:t>ListCell</a:t>
            </a:r>
            <a:r>
              <a:rPr lang="en-US" altLang="en-US" b="0" dirty="0"/>
              <a:t>: contains data, pointers to next &amp; previous cells</a:t>
            </a:r>
          </a:p>
          <a:p>
            <a:pPr marL="457200" lvl="1" indent="0">
              <a:defRPr/>
            </a:pPr>
            <a:r>
              <a:rPr lang="en-US" altLang="en-US" b="0" dirty="0"/>
              <a:t>LinkedList: pointers to head &amp; tail</a:t>
            </a:r>
          </a:p>
          <a:p>
            <a:pPr marL="0" indent="0">
              <a:defRPr/>
            </a:pPr>
            <a:r>
              <a:rPr lang="en-US" altLang="en-US" sz="2800" b="0" dirty="0" err="1"/>
              <a:t>ListCell</a:t>
            </a:r>
            <a:r>
              <a:rPr lang="en-US" altLang="en-US" sz="2800" b="0" dirty="0"/>
              <a:t> is a helper class It is only used for LinkedList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D0DEDB3E-5D6E-4D63-932B-894EC114E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3100" y="4348545"/>
            <a:ext cx="8305800" cy="1639888"/>
          </a:xfrm>
          <a:prstGeom prst="rect">
            <a:avLst/>
          </a:prstGeom>
          <a:extLst>
            <a:ext uri="{91240B29-F687-4F45-9708-019B960494DF}">
              <a14:hiddenLine xmlns=""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248056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Linked List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public class LinkedList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          	// inner class </a:t>
            </a:r>
            <a:r>
              <a:rPr lang="en-US" altLang="en-US" sz="3300" dirty="0" err="1"/>
              <a:t>listCell</a:t>
            </a: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private class 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{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int value;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next;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previous;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}</a:t>
            </a:r>
          </a:p>
          <a:p>
            <a:pPr marL="0" indent="0">
              <a:lnSpc>
                <a:spcPct val="77000"/>
              </a:lnSpc>
              <a:buNone/>
              <a:defRPr/>
            </a:pPr>
            <a:endParaRPr lang="en-US" altLang="en-US" sz="3300" dirty="0"/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head;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	</a:t>
            </a:r>
            <a:r>
              <a:rPr lang="en-US" altLang="en-US" sz="3300" dirty="0" err="1"/>
              <a:t>ListCell</a:t>
            </a:r>
            <a:r>
              <a:rPr lang="en-US" altLang="en-US" sz="3300" dirty="0"/>
              <a:t> tail;</a:t>
            </a:r>
          </a:p>
          <a:p>
            <a:pPr marL="0" indent="0">
              <a:lnSpc>
                <a:spcPct val="77000"/>
              </a:lnSpc>
              <a:buNone/>
              <a:defRPr/>
            </a:pPr>
            <a:r>
              <a:rPr lang="en-US" altLang="en-US" sz="3300" dirty="0"/>
              <a:t>		}</a:t>
            </a:r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endParaRPr lang="en-US" altLang="en-US" sz="280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dirty="0" err="1"/>
              <a:t>ListCell</a:t>
            </a:r>
            <a:r>
              <a:rPr lang="en-US" altLang="en-US" sz="3400" dirty="0"/>
              <a:t> as Inner Class.  LinkedList </a:t>
            </a:r>
            <a:r>
              <a:rPr lang="en-US" altLang="en-US" sz="3400" b="0" dirty="0"/>
              <a:t>methods may create and use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objects.</a:t>
            </a:r>
          </a:p>
          <a:p>
            <a:pPr>
              <a:lnSpc>
                <a:spcPct val="77000"/>
              </a:lnSpc>
              <a:defRPr/>
            </a:pPr>
            <a:endParaRPr lang="en-US" altLang="en-US" sz="3400" b="0" dirty="0"/>
          </a:p>
          <a:p>
            <a:pPr>
              <a:lnSpc>
                <a:spcPct val="77000"/>
              </a:lnSpc>
              <a:defRPr/>
            </a:pPr>
            <a:r>
              <a:rPr lang="en-US" altLang="en-US" sz="3400" b="0" dirty="0"/>
              <a:t>Outside users of  </a:t>
            </a:r>
            <a:r>
              <a:rPr lang="en-US" altLang="en-US" sz="3400" dirty="0"/>
              <a:t>LinkedList </a:t>
            </a:r>
            <a:r>
              <a:rPr lang="en-US" altLang="en-US" sz="3400" b="0" dirty="0"/>
              <a:t>can't see </a:t>
            </a:r>
            <a:r>
              <a:rPr lang="en-US" altLang="en-US" sz="3400" dirty="0" err="1"/>
              <a:t>ListCell</a:t>
            </a:r>
            <a:r>
              <a:rPr lang="en-US" altLang="en-US" sz="3400" dirty="0"/>
              <a:t> </a:t>
            </a:r>
            <a:r>
              <a:rPr lang="en-US" altLang="en-US" sz="3400" b="0" dirty="0"/>
              <a:t>class – implementation detail.</a:t>
            </a:r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b="0" dirty="0"/>
          </a:p>
          <a:p>
            <a:pPr marL="0" indent="0">
              <a:defRPr/>
            </a:pP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229790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Capabilities of Inner Classes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" y="1199537"/>
            <a:ext cx="6104055" cy="49423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  <a:defRPr/>
            </a:pPr>
            <a:r>
              <a:rPr lang="en-US" altLang="en-US" sz="8000" b="0" dirty="0"/>
              <a:t>public class </a:t>
            </a:r>
            <a:r>
              <a:rPr lang="en-US" altLang="en-US" sz="8000" b="0" dirty="0" err="1"/>
              <a:t>SlideDemo</a:t>
            </a:r>
            <a:r>
              <a:rPr lang="en-US" altLang="en-US" sz="8000" b="0" dirty="0"/>
              <a:t>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private int a;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public </a:t>
            </a:r>
            <a:r>
              <a:rPr lang="en-US" altLang="en-US" sz="8000" b="0" dirty="0" err="1"/>
              <a:t>InnerClass</a:t>
            </a:r>
            <a:r>
              <a:rPr lang="en-US" altLang="en-US" sz="8000" b="0" dirty="0"/>
              <a:t> </a:t>
            </a:r>
            <a:r>
              <a:rPr lang="en-US" altLang="en-US" sz="8000" b="0" dirty="0" err="1"/>
              <a:t>subObject</a:t>
            </a:r>
            <a:r>
              <a:rPr lang="en-US" altLang="en-US" sz="8000" b="0" dirty="0"/>
              <a:t>;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public class </a:t>
            </a:r>
            <a:r>
              <a:rPr lang="en-US" altLang="en-US" sz="8000" b="0" dirty="0" err="1"/>
              <a:t>InnerClass</a:t>
            </a:r>
            <a:r>
              <a:rPr lang="en-US" altLang="en-US" sz="8000" b="0"/>
              <a:t> </a:t>
            </a:r>
            <a:r>
              <a:rPr lang="en-US" altLang="en-US" sz="8000" b="0" smtClean="0"/>
              <a:t> {</a:t>
            </a: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	public int b;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public int sum() {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	    return a + b; </a:t>
            </a:r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	} // end sum</a:t>
            </a:r>
          </a:p>
          <a:p>
            <a:pPr marL="0" indent="0">
              <a:buNone/>
              <a:defRPr/>
            </a:pPr>
            <a:r>
              <a:rPr lang="en-US" altLang="en-US" sz="8000" b="0" dirty="0"/>
              <a:t>	} // end class </a:t>
            </a:r>
            <a:r>
              <a:rPr lang="en-US" altLang="en-US" sz="8000" b="0" dirty="0" err="1"/>
              <a:t>InnerClass</a:t>
            </a:r>
            <a:endParaRPr lang="en-US" altLang="en-US" sz="8000" dirty="0"/>
          </a:p>
          <a:p>
            <a:pPr marL="0" indent="0">
              <a:buNone/>
              <a:defRPr/>
            </a:pPr>
            <a:endParaRPr lang="en-US" altLang="en-US" sz="8000" b="0" dirty="0"/>
          </a:p>
          <a:p>
            <a:pPr marL="0" indent="0">
              <a:buNone/>
              <a:defRPr/>
            </a:pPr>
            <a:r>
              <a:rPr lang="en-US" altLang="en-US" sz="8000" b="0" dirty="0"/>
              <a:t>	</a:t>
            </a:r>
            <a:endParaRPr lang="en-US" altLang="en-US" sz="2800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73BBFF35-392A-4B4C-AF45-4712ACDCF9D1}"/>
              </a:ext>
            </a:extLst>
          </p:cNvPr>
          <p:cNvSpPr txBox="1">
            <a:spLocks/>
          </p:cNvSpPr>
          <p:nvPr/>
        </p:nvSpPr>
        <p:spPr>
          <a:xfrm>
            <a:off x="5289755" y="855741"/>
            <a:ext cx="6902245" cy="5545059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None/>
              <a:defRPr/>
            </a:pPr>
            <a:r>
              <a:rPr lang="en-US" altLang="en-US" sz="4200" dirty="0"/>
              <a:t>	</a:t>
            </a:r>
            <a:r>
              <a:rPr lang="en-US" altLang="en-US" sz="4400" b="0" dirty="0"/>
              <a:t>public </a:t>
            </a:r>
            <a:r>
              <a:rPr lang="en-US" altLang="en-US" sz="4400" b="0" dirty="0" err="1"/>
              <a:t>SlideDemo</a:t>
            </a:r>
            <a:r>
              <a:rPr lang="en-US" altLang="en-US" sz="4400" b="0" dirty="0"/>
              <a:t>(int aval, int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) {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a = aval;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</a:t>
            </a:r>
            <a:r>
              <a:rPr lang="en-US" altLang="en-US" sz="4400" b="0" dirty="0"/>
              <a:t> = new </a:t>
            </a:r>
            <a:r>
              <a:rPr lang="en-US" altLang="en-US" sz="4400" b="0" dirty="0" err="1"/>
              <a:t>InnerClass</a:t>
            </a:r>
            <a:r>
              <a:rPr lang="en-US" altLang="en-US" sz="4400" b="0" dirty="0"/>
              <a:t>();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	</a:t>
            </a:r>
            <a:r>
              <a:rPr lang="en-US" altLang="en-US" sz="4400" b="0" dirty="0" err="1"/>
              <a:t>subObject.b</a:t>
            </a:r>
            <a:r>
              <a:rPr lang="en-US" altLang="en-US" sz="4400" b="0" dirty="0"/>
              <a:t> = </a:t>
            </a:r>
            <a:r>
              <a:rPr lang="en-US" altLang="en-US" sz="4400" b="0" dirty="0" err="1"/>
              <a:t>bval</a:t>
            </a:r>
            <a:r>
              <a:rPr lang="en-US" altLang="en-US" sz="4400" b="0" dirty="0"/>
              <a:t>;</a:t>
            </a:r>
          </a:p>
          <a:p>
            <a:pPr marL="0" indent="0">
              <a:buNone/>
              <a:defRPr/>
            </a:pPr>
            <a:r>
              <a:rPr lang="en-US" altLang="en-US" sz="4400" b="0" dirty="0"/>
              <a:t>	} // end constructor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public static void main(String </a:t>
            </a:r>
            <a:r>
              <a:rPr lang="en-US" altLang="en-US" sz="4200" dirty="0" err="1"/>
              <a:t>args</a:t>
            </a:r>
            <a:r>
              <a:rPr lang="en-US" altLang="en-US" sz="4200" dirty="0"/>
              <a:t>[]) {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 tester = new </a:t>
            </a:r>
            <a:r>
              <a:rPr lang="en-US" altLang="en-US" sz="4200" dirty="0" err="1"/>
              <a:t>SlideDemo</a:t>
            </a:r>
            <a:r>
              <a:rPr lang="en-US" altLang="en-US" sz="4200" dirty="0"/>
              <a:t>(7, 5);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tester.a</a:t>
            </a:r>
            <a:r>
              <a:rPr lang="en-US" altLang="en-US" sz="4200" dirty="0"/>
              <a:t> = 4;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tester.subObject.b</a:t>
            </a:r>
            <a:r>
              <a:rPr lang="en-US" altLang="en-US" sz="4200" dirty="0"/>
              <a:t> = 3;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	</a:t>
            </a:r>
            <a:r>
              <a:rPr lang="en-US" altLang="en-US" sz="4200" dirty="0" err="1"/>
              <a:t>System.out.println</a:t>
            </a:r>
            <a:r>
              <a:rPr lang="en-US" altLang="en-US" sz="4200" dirty="0"/>
              <a:t>(</a:t>
            </a:r>
            <a:r>
              <a:rPr lang="en-US" altLang="en-US" sz="4200" dirty="0" err="1"/>
              <a:t>tester.subObject.sum</a:t>
            </a:r>
            <a:r>
              <a:rPr lang="en-US" altLang="en-US" sz="4200" dirty="0"/>
              <a:t>());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	} // end main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en-US" sz="4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altLang="en-US" sz="4200" dirty="0"/>
              <a:t>} // end class </a:t>
            </a:r>
            <a:r>
              <a:rPr lang="en-US" altLang="en-US" sz="4200" dirty="0" err="1" smtClean="0"/>
              <a:t>SlideDemo</a:t>
            </a:r>
            <a:endParaRPr lang="en-US" altLang="en-US" sz="42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8915E0EF-CB3E-4CD7-AA29-A651427F3E87}"/>
              </a:ext>
            </a:extLst>
          </p:cNvPr>
          <p:cNvCxnSpPr/>
          <p:nvPr/>
        </p:nvCxnSpPr>
        <p:spPr>
          <a:xfrm>
            <a:off x="5211097" y="943897"/>
            <a:ext cx="0" cy="562993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355182A3-FA10-4A5D-96C9-802AE93027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6278" y="1681316"/>
            <a:ext cx="2057400" cy="0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="" xmlns:a16="http://schemas.microsoft.com/office/drawing/2014/main" id="{A4EBBE3D-1B51-442F-B1EE-86D624D5E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6078" y="1528916"/>
            <a:ext cx="9144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private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="" xmlns:a16="http://schemas.microsoft.com/office/drawing/2014/main" id="{BCD1CCB0-6E9A-4744-A040-0DE2877EF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3226" y="2908532"/>
            <a:ext cx="2438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="" xmlns:a16="http://schemas.microsoft.com/office/drawing/2014/main" id="{4BC790B9-65C1-4615-A054-E3E947511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9426" y="2984732"/>
            <a:ext cx="2819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endParaRPr lang="en-US" altLang="en-US">
              <a:latin typeface="Times New Roman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="" xmlns:a16="http://schemas.microsoft.com/office/drawing/2014/main" id="{D588EC4E-1506-4BFE-A92C-1327A2E4F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1826" y="2908532"/>
            <a:ext cx="4495800" cy="366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en-US" dirty="0">
                <a:solidFill>
                  <a:srgbClr val="02030E"/>
                </a:solidFill>
                <a:latin typeface="Times New Roman" charset="0"/>
              </a:rPr>
              <a:t>reference to variable a in the  enclosing object</a:t>
            </a:r>
          </a:p>
        </p:txBody>
      </p:sp>
      <p:sp>
        <p:nvSpPr>
          <p:cNvPr id="17" name="Line 10">
            <a:extLst>
              <a:ext uri="{FF2B5EF4-FFF2-40B4-BE49-F238E27FC236}">
                <a16:creationId xmlns="" xmlns:a16="http://schemas.microsoft.com/office/drawing/2014/main" id="{323F78D9-3960-421A-8D95-3B389D4B10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4588" y="3137131"/>
            <a:ext cx="1187237" cy="559797"/>
          </a:xfrm>
          <a:prstGeom prst="line">
            <a:avLst/>
          </a:prstGeom>
          <a:noFill/>
          <a:ln w="38100">
            <a:solidFill>
              <a:srgbClr val="02030E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34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An Iterator object provides a general way of traversing ( visiting the elements of..) a collection </a:t>
            </a:r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Two basic operations</a:t>
            </a:r>
          </a:p>
          <a:p>
            <a:pPr lvl="1">
              <a:defRPr/>
            </a:pPr>
            <a:r>
              <a:rPr lang="en-US" altLang="en-US" dirty="0"/>
              <a:t>Test for more items</a:t>
            </a:r>
          </a:p>
          <a:p>
            <a:pPr lvl="1">
              <a:defRPr/>
            </a:pPr>
            <a:r>
              <a:rPr lang="en-US" altLang="en-US" dirty="0"/>
              <a:t>Get the next item</a:t>
            </a:r>
          </a:p>
          <a:p>
            <a:pPr lvl="1">
              <a:defRPr/>
            </a:pPr>
            <a:r>
              <a:rPr lang="en-US" altLang="en-US" dirty="0"/>
              <a:t>More if you wish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AE5F34CA-FDF3-47ED-902B-21A1F1B2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8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collection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="" xmlns:a16="http://schemas.microsoft.com/office/drawing/2014/main" id="{823402BC-D2CF-4508-8A30-B6C389E31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7697" y="3429000"/>
            <a:ext cx="1371600" cy="4572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en-US" sz="2400">
                <a:latin typeface="Times New Roman" charset="0"/>
              </a:rPr>
              <a:t>iterator</a:t>
            </a:r>
          </a:p>
        </p:txBody>
      </p:sp>
      <p:sp>
        <p:nvSpPr>
          <p:cNvPr id="9" name="Line 6">
            <a:extLst>
              <a:ext uri="{FF2B5EF4-FFF2-40B4-BE49-F238E27FC236}">
                <a16:creationId xmlns="" xmlns:a16="http://schemas.microsoft.com/office/drawing/2014/main" id="{9ED39009-A4D3-429A-8178-21002D00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30497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="" xmlns:a16="http://schemas.microsoft.com/office/drawing/2014/main" id="{19F93BF5-2FB7-492F-901C-719B363A0063}"/>
              </a:ext>
            </a:extLst>
          </p:cNvPr>
          <p:cNvSpPr>
            <a:spLocks noChangeShapeType="1"/>
          </p:cNvSpPr>
          <p:nvPr/>
        </p:nvSpPr>
        <p:spPr bwMode="auto">
          <a:xfrm>
            <a:off x="9173497" y="3886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="" xmlns:a16="http://schemas.microsoft.com/office/drawing/2014/main" id="{33786A72-81D1-4D42-9BF8-806A1B30B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7697" y="4495800"/>
            <a:ext cx="159210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2400">
                <a:latin typeface="Times New Roman" charset="0"/>
              </a:rPr>
              <a:t>elements in</a:t>
            </a:r>
          </a:p>
          <a:p>
            <a:pPr>
              <a:defRPr/>
            </a:pPr>
            <a:r>
              <a:rPr lang="en-US" altLang="en-US" sz="2400">
                <a:latin typeface="Times New Roman" charset="0"/>
              </a:rPr>
              <a:t>sequence</a:t>
            </a:r>
          </a:p>
        </p:txBody>
      </p:sp>
    </p:spTree>
    <p:extLst>
      <p:ext uri="{BB962C8B-B14F-4D97-AF65-F5344CB8AC3E}">
        <p14:creationId xmlns="" xmlns:p14="http://schemas.microsoft.com/office/powerpoint/2010/main" val="135111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Great case study of the usefulness of abstraction, interfaces, and inner classes : Iterators</a:t>
            </a:r>
            <a:endParaRPr lang="en-CA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Consider </a:t>
            </a:r>
            <a:r>
              <a:rPr lang="en-US" altLang="en-US" dirty="0" err="1"/>
              <a:t>ArrayLists</a:t>
            </a:r>
            <a:r>
              <a:rPr lang="en-US" altLang="en-US" dirty="0"/>
              <a:t>  a standard </a:t>
            </a:r>
            <a:r>
              <a:rPr lang="en-US" altLang="en-US" dirty="0" err="1"/>
              <a:t>dataStructure</a:t>
            </a:r>
            <a:r>
              <a:rPr lang="en-US" altLang="en-US" dirty="0"/>
              <a:t> available in </a:t>
            </a:r>
            <a:r>
              <a:rPr lang="en-US" altLang="en-US" dirty="0" err="1"/>
              <a:t>Java.util</a:t>
            </a:r>
            <a:endParaRPr lang="en-US" altLang="en-US" dirty="0"/>
          </a:p>
          <a:p>
            <a:pPr marL="342900" indent="-342900">
              <a:defRPr/>
            </a:pPr>
            <a:endParaRPr lang="en-US" altLang="en-US" dirty="0"/>
          </a:p>
          <a:p>
            <a:pPr marL="342900" indent="-342900">
              <a:defRPr/>
            </a:pPr>
            <a:r>
              <a:rPr lang="en-US" altLang="en-US" dirty="0"/>
              <a:t>From an </a:t>
            </a:r>
            <a:r>
              <a:rPr lang="en-US" altLang="en-US" dirty="0" err="1"/>
              <a:t>ArrayList</a:t>
            </a:r>
            <a:r>
              <a:rPr lang="en-US" altLang="en-US" dirty="0"/>
              <a:t> , you can get an Iterator. </a:t>
            </a:r>
          </a:p>
          <a:p>
            <a:pPr marL="800100" lvl="1" indent="-342900">
              <a:defRPr/>
            </a:pPr>
            <a:r>
              <a:rPr lang="en-US" altLang="en-US" dirty="0"/>
              <a:t>Iterators are separate classes that access an </a:t>
            </a:r>
            <a:r>
              <a:rPr lang="en-US" altLang="en-US" dirty="0" err="1"/>
              <a:t>ArrayList’s</a:t>
            </a:r>
            <a:r>
              <a:rPr lang="en-US" altLang="en-US" dirty="0"/>
              <a:t> internal state (the contents of the </a:t>
            </a:r>
            <a:r>
              <a:rPr lang="en-US" altLang="en-US" dirty="0" err="1"/>
              <a:t>ArrayList</a:t>
            </a:r>
            <a:r>
              <a:rPr lang="en-US" altLang="en-US" dirty="0"/>
              <a:t>). </a:t>
            </a:r>
          </a:p>
          <a:p>
            <a:pPr marL="1257300" lvl="2" indent="-342900">
              <a:defRPr/>
            </a:pPr>
            <a:r>
              <a:rPr lang="en-US" altLang="en-US" dirty="0"/>
              <a:t>An Iterator has to be able to access the state of the Object it is iterating over</a:t>
            </a:r>
          </a:p>
          <a:p>
            <a:pPr marL="800100" lvl="1" indent="-342900">
              <a:defRPr/>
            </a:pPr>
            <a:endParaRPr lang="en-US" altLang="en-US" dirty="0"/>
          </a:p>
          <a:p>
            <a:pPr marL="800100" lvl="1" indent="-342900">
              <a:defRPr/>
            </a:pPr>
            <a:r>
              <a:rPr lang="en-US" altLang="en-US" dirty="0"/>
              <a:t>But….If the class  Iterator was declared at the top level this would mean that that the </a:t>
            </a:r>
            <a:r>
              <a:rPr lang="en-US" altLang="en-US" dirty="0" err="1"/>
              <a:t>ArrayList’s</a:t>
            </a:r>
            <a:r>
              <a:rPr lang="en-US" altLang="en-US" dirty="0"/>
              <a:t> state is freely (well, package-level) available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275369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/>
              <a:t>Java Iterators (in </a:t>
            </a:r>
            <a:r>
              <a:rPr lang="en-US" altLang="en-US" sz="4000" b="0" dirty="0" err="1">
                <a:latin typeface="Courier New" charset="0"/>
              </a:rPr>
              <a:t>java.util</a:t>
            </a:r>
            <a:r>
              <a:rPr lang="en-US" altLang="en-US" sz="4000" dirty="0"/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405435"/>
          </a:xfrm>
        </p:spPr>
        <p:txBody>
          <a:bodyPr>
            <a:normAutofit/>
          </a:bodyPr>
          <a:lstStyle/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Enumeration</a:t>
            </a: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>
                <a:latin typeface="Courier New" charset="0"/>
              </a:rPr>
              <a:t>Iterator </a:t>
            </a:r>
            <a:r>
              <a:rPr lang="en-US" altLang="en-US" dirty="0"/>
              <a:t>(JDK 1.2)</a:t>
            </a:r>
            <a:endParaRPr lang="en-US" altLang="en-US" dirty="0">
              <a:latin typeface="Courier New" charset="0"/>
            </a:endParaRPr>
          </a:p>
          <a:p>
            <a:pPr marL="342900" indent="-342900">
              <a:defRPr/>
            </a:pPr>
            <a:endParaRPr lang="en-US" altLang="en-US" b="0" dirty="0">
              <a:latin typeface="Courier New" charset="0"/>
            </a:endParaRPr>
          </a:p>
          <a:p>
            <a:pPr marL="342900" indent="-342900">
              <a:defRPr/>
            </a:pPr>
            <a:r>
              <a:rPr lang="en-US" altLang="en-US" b="0" dirty="0" err="1">
                <a:latin typeface="Courier New" charset="0"/>
              </a:rPr>
              <a:t>ListIterator</a:t>
            </a:r>
            <a:r>
              <a:rPr lang="en-US" altLang="en-US" b="0" dirty="0">
                <a:latin typeface="Courier New" charset="0"/>
              </a:rPr>
              <a:t> </a:t>
            </a:r>
            <a:r>
              <a:rPr lang="en-US" altLang="en-US" dirty="0"/>
              <a:t>(JDK 1.2)</a:t>
            </a:r>
            <a:endParaRPr lang="en-US" altLang="en-US" b="0" dirty="0">
              <a:latin typeface="Courier New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020951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21492</TotalTime>
  <Words>1966</Words>
  <Application>Microsoft Office PowerPoint</Application>
  <PresentationFormat>Custom</PresentationFormat>
  <Paragraphs>566</Paragraphs>
  <Slides>31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Inner Classes</vt:lpstr>
      <vt:lpstr>Inner Classes</vt:lpstr>
      <vt:lpstr>Member Inner Classes</vt:lpstr>
      <vt:lpstr>Example: Linked List</vt:lpstr>
      <vt:lpstr>Example: Linked List</vt:lpstr>
      <vt:lpstr>More Capabilities of Inner Classes</vt:lpstr>
      <vt:lpstr>Great case study of the usefulness of abstraction, interfaces, and inner classes : Iterators</vt:lpstr>
      <vt:lpstr>Great case study of the usefulness of abstraction, interfaces, and inner classes : Iterators</vt:lpstr>
      <vt:lpstr>Java Iterators (in java.util)</vt:lpstr>
      <vt:lpstr>Java Iterators (in java.util)</vt:lpstr>
      <vt:lpstr>Using an Iterator</vt:lpstr>
      <vt:lpstr>Preconditions</vt:lpstr>
      <vt:lpstr>Error: Run Out of Elements</vt:lpstr>
      <vt:lpstr>Error: Inconsistent Data</vt:lpstr>
      <vt:lpstr>Preconditions</vt:lpstr>
      <vt:lpstr>The Iterator Implementation</vt:lpstr>
      <vt:lpstr>The iterator()  method</vt:lpstr>
      <vt:lpstr>The Iterator Class</vt:lpstr>
      <vt:lpstr>Tracking Modifications</vt:lpstr>
      <vt:lpstr>Data Within the Iterator</vt:lpstr>
      <vt:lpstr>Summarising</vt:lpstr>
      <vt:lpstr>hasNext()</vt:lpstr>
      <vt:lpstr>next()</vt:lpstr>
      <vt:lpstr>remove()</vt:lpstr>
      <vt:lpstr>Iterator example</vt:lpstr>
      <vt:lpstr>The extended  for   statement</vt:lpstr>
      <vt:lpstr>Common Use of Inner Classes</vt:lpstr>
      <vt:lpstr>Local Inner Classes</vt:lpstr>
      <vt:lpstr>Local Inner Classes II</vt:lpstr>
      <vt:lpstr>Anonymous Inner Classes</vt:lpstr>
      <vt:lpstr>Benefits of Inner Classes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218</cp:revision>
  <dcterms:created xsi:type="dcterms:W3CDTF">2016-10-21T00:49:29Z</dcterms:created>
  <dcterms:modified xsi:type="dcterms:W3CDTF">2024-02-14T03:11:31Z</dcterms:modified>
</cp:coreProperties>
</file>