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331" r:id="rId3"/>
    <p:sldId id="259" r:id="rId4"/>
    <p:sldId id="327" r:id="rId5"/>
    <p:sldId id="330" r:id="rId6"/>
    <p:sldId id="332" r:id="rId7"/>
    <p:sldId id="333" r:id="rId8"/>
    <p:sldId id="334" r:id="rId9"/>
    <p:sldId id="280" r:id="rId10"/>
    <p:sldId id="281" r:id="rId11"/>
    <p:sldId id="295" r:id="rId12"/>
    <p:sldId id="283" r:id="rId13"/>
    <p:sldId id="288" r:id="rId14"/>
    <p:sldId id="284" r:id="rId15"/>
    <p:sldId id="285" r:id="rId16"/>
    <p:sldId id="335" r:id="rId17"/>
    <p:sldId id="339" r:id="rId18"/>
    <p:sldId id="336" r:id="rId19"/>
    <p:sldId id="337" r:id="rId20"/>
    <p:sldId id="338" r:id="rId21"/>
    <p:sldId id="340" r:id="rId22"/>
    <p:sldId id="341" r:id="rId23"/>
    <p:sldId id="282" r:id="rId24"/>
    <p:sldId id="309" r:id="rId25"/>
    <p:sldId id="311" r:id="rId26"/>
    <p:sldId id="343" r:id="rId27"/>
    <p:sldId id="342" r:id="rId28"/>
    <p:sldId id="268" r:id="rId29"/>
    <p:sldId id="269" r:id="rId30"/>
    <p:sldId id="270" r:id="rId31"/>
    <p:sldId id="344" r:id="rId32"/>
    <p:sldId id="260" r:id="rId33"/>
    <p:sldId id="261" r:id="rId34"/>
    <p:sldId id="265" r:id="rId35"/>
    <p:sldId id="326" r:id="rId36"/>
    <p:sldId id="328" r:id="rId37"/>
    <p:sldId id="345" r:id="rId38"/>
    <p:sldId id="329" r:id="rId39"/>
    <p:sldId id="346" r:id="rId40"/>
    <p:sldId id="297" r:id="rId41"/>
    <p:sldId id="323" r:id="rId42"/>
    <p:sldId id="32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6391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9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google-java-format" TargetMode="External"/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.mozilla.org/en-US/docs/MDN/Guidelines/Code_guidelines/JavaScript" TargetMode="External"/><Relationship Id="rId4" Type="http://schemas.openxmlformats.org/officeDocument/2006/relationships/hyperlink" Target="https://eslint.org/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7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Review of Useful Techniques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492300" y="2493964"/>
            <a:ext cx="2802194" cy="170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5F8F52-C484-420F-8838-9BA9EB24F06F}"/>
              </a:ext>
            </a:extLst>
          </p:cNvPr>
          <p:cNvSpPr txBox="1"/>
          <p:nvPr/>
        </p:nvSpPr>
        <p:spPr>
          <a:xfrm>
            <a:off x="4100053" y="4709339"/>
            <a:ext cx="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5FB07B-3C17-49FB-8188-00D3D635E234}"/>
              </a:ext>
            </a:extLst>
          </p:cNvPr>
          <p:cNvSpPr txBox="1"/>
          <p:nvPr/>
        </p:nvSpPr>
        <p:spPr>
          <a:xfrm>
            <a:off x="4100052" y="3630557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Fuselage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719AD3-1761-492D-823C-0AA513693A5E}"/>
              </a:ext>
            </a:extLst>
          </p:cNvPr>
          <p:cNvSpPr txBox="1"/>
          <p:nvPr/>
        </p:nvSpPr>
        <p:spPr>
          <a:xfrm>
            <a:off x="4014908" y="1626350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Cabin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AECDDDD-9C69-4208-AA1C-905C5B95F22C}"/>
              </a:ext>
            </a:extLst>
          </p:cNvPr>
          <p:cNvSpPr txBox="1"/>
          <p:nvPr/>
        </p:nvSpPr>
        <p:spPr>
          <a:xfrm>
            <a:off x="4060726" y="2751816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8DDBEF33-54E1-493E-BF2F-6C758455DB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2174" y="2919109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7507" y="3375550"/>
            <a:ext cx="1342545" cy="43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30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104F6FC2-E13D-4097-9667-8F4A154A8D80}"/>
              </a:ext>
            </a:extLst>
          </p:cNvPr>
          <p:cNvCxnSpPr>
            <a:cxnSpLocks/>
          </p:cNvCxnSpPr>
          <p:nvPr/>
        </p:nvCxnSpPr>
        <p:spPr>
          <a:xfrm flipV="1">
            <a:off x="4677976" y="2461688"/>
            <a:ext cx="883307" cy="50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29780F90-A07F-4BB0-9F2F-AAC340DC9D38}"/>
              </a:ext>
            </a:extLst>
          </p:cNvPr>
          <p:cNvCxnSpPr>
            <a:cxnSpLocks/>
          </p:cNvCxnSpPr>
          <p:nvPr/>
        </p:nvCxnSpPr>
        <p:spPr>
          <a:xfrm>
            <a:off x="4677976" y="296299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4C6058E9-F453-4FCC-9697-02D88A979F2A}"/>
              </a:ext>
            </a:extLst>
          </p:cNvPr>
          <p:cNvSpPr txBox="1"/>
          <p:nvPr/>
        </p:nvSpPr>
        <p:spPr>
          <a:xfrm>
            <a:off x="5621567" y="223225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VerticalStabilizer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8EDB91B-C071-4D7E-B239-6F5257BFA37A}"/>
              </a:ext>
            </a:extLst>
          </p:cNvPr>
          <p:cNvSpPr txBox="1"/>
          <p:nvPr/>
        </p:nvSpPr>
        <p:spPr>
          <a:xfrm>
            <a:off x="5658066" y="2734689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TailRudder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F513CEE-2FED-431E-B171-29AD4FD8073D}"/>
              </a:ext>
            </a:extLst>
          </p:cNvPr>
          <p:cNvGrpSpPr/>
          <p:nvPr/>
        </p:nvGrpSpPr>
        <p:grpSpPr>
          <a:xfrm>
            <a:off x="4776253" y="1205243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PilotSeat</a:t>
              </a:r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CoPilotSeat</a:t>
              </a:r>
              <a:endParaRPr lang="en-CA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5D867792-63F2-4767-BC8D-917B88AC05E1}"/>
              </a:ext>
            </a:extLst>
          </p:cNvPr>
          <p:cNvCxnSpPr>
            <a:cxnSpLocks/>
          </p:cNvCxnSpPr>
          <p:nvPr/>
        </p:nvCxnSpPr>
        <p:spPr>
          <a:xfrm>
            <a:off x="5078162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4708DE2-B64C-48F4-8076-59A108D618A6}"/>
              </a:ext>
            </a:extLst>
          </p:cNvPr>
          <p:cNvSpPr txBox="1"/>
          <p:nvPr/>
        </p:nvSpPr>
        <p:spPr>
          <a:xfrm>
            <a:off x="6096000" y="363055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PassengerSeats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5CA8617A-911B-4C68-B5F4-CED221D4F758}"/>
              </a:ext>
            </a:extLst>
          </p:cNvPr>
          <p:cNvCxnSpPr>
            <a:cxnSpLocks/>
          </p:cNvCxnSpPr>
          <p:nvPr/>
        </p:nvCxnSpPr>
        <p:spPr>
          <a:xfrm flipV="1">
            <a:off x="5071577" y="3429000"/>
            <a:ext cx="950176" cy="386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0573C7C-31D3-4491-9B05-DACBB0B02145}"/>
              </a:ext>
            </a:extLst>
          </p:cNvPr>
          <p:cNvSpPr txBox="1"/>
          <p:nvPr/>
        </p:nvSpPr>
        <p:spPr>
          <a:xfrm>
            <a:off x="6091390" y="328868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Bathroom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xmlns="" id="{BF01DE0F-75F5-4498-A057-FE68F1F8E4FB}"/>
              </a:ext>
            </a:extLst>
          </p:cNvPr>
          <p:cNvCxnSpPr>
            <a:cxnSpLocks/>
          </p:cNvCxnSpPr>
          <p:nvPr/>
        </p:nvCxnSpPr>
        <p:spPr>
          <a:xfrm>
            <a:off x="7719310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21D961B1-8920-45A2-B7B6-24C52F68A83D}"/>
              </a:ext>
            </a:extLst>
          </p:cNvPr>
          <p:cNvSpPr txBox="1"/>
          <p:nvPr/>
        </p:nvSpPr>
        <p:spPr>
          <a:xfrm>
            <a:off x="8662901" y="3628216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xmlns="" id="{C1FAEF9C-B2F6-4215-9812-69CE9F14BAFC}"/>
              </a:ext>
            </a:extLst>
          </p:cNvPr>
          <p:cNvCxnSpPr>
            <a:cxnSpLocks/>
          </p:cNvCxnSpPr>
          <p:nvPr/>
        </p:nvCxnSpPr>
        <p:spPr>
          <a:xfrm flipV="1">
            <a:off x="10212883" y="3375550"/>
            <a:ext cx="419228" cy="43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5B05E545-DCBA-4D82-8B24-9CA55C349478}"/>
              </a:ext>
            </a:extLst>
          </p:cNvPr>
          <p:cNvSpPr txBox="1"/>
          <p:nvPr/>
        </p:nvSpPr>
        <p:spPr>
          <a:xfrm>
            <a:off x="10609610" y="3082114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Passenger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3598B223-2123-426C-8451-717BE628A16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200549" y="3786664"/>
            <a:ext cx="418740" cy="2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48A5FC5-8E8D-4334-94CA-553E93958E21}"/>
              </a:ext>
            </a:extLst>
          </p:cNvPr>
          <p:cNvSpPr txBox="1"/>
          <p:nvPr/>
        </p:nvSpPr>
        <p:spPr>
          <a:xfrm>
            <a:off x="10619289" y="3601998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Entertainment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xmlns="" id="{90BB1FB3-601E-4C1C-B25F-639594D36DF0}"/>
              </a:ext>
            </a:extLst>
          </p:cNvPr>
          <p:cNvCxnSpPr>
            <a:cxnSpLocks/>
          </p:cNvCxnSpPr>
          <p:nvPr/>
        </p:nvCxnSpPr>
        <p:spPr>
          <a:xfrm>
            <a:off x="4925961" y="489922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126170BE-DBB8-41CA-A9D4-23D0210E7F14}"/>
              </a:ext>
            </a:extLst>
          </p:cNvPr>
          <p:cNvSpPr txBox="1"/>
          <p:nvPr/>
        </p:nvSpPr>
        <p:spPr>
          <a:xfrm>
            <a:off x="5968523" y="467273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B0C578F6-714B-4824-9ECE-5015FB620964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xmlns="" id="{850D419C-9C5F-43B0-9494-8C763B70C8D8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5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00FCB261-BF63-40FC-B508-C6E3BDD9E269}"/>
              </a:ext>
            </a:extLst>
          </p:cNvPr>
          <p:cNvSpPr txBox="1"/>
          <p:nvPr/>
        </p:nvSpPr>
        <p:spPr>
          <a:xfrm>
            <a:off x="7655418" y="465806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Engines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F61E270-C94A-40B7-A722-8E8BDDC11047}"/>
              </a:ext>
            </a:extLst>
          </p:cNvPr>
          <p:cNvSpPr txBox="1"/>
          <p:nvPr/>
        </p:nvSpPr>
        <p:spPr>
          <a:xfrm>
            <a:off x="7655418" y="5182259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WingFlap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CFF82DD4-5FF5-4264-902D-D7599D1875D6}"/>
              </a:ext>
            </a:extLst>
          </p:cNvPr>
          <p:cNvCxnSpPr>
            <a:cxnSpLocks/>
          </p:cNvCxnSpPr>
          <p:nvPr/>
        </p:nvCxnSpPr>
        <p:spPr>
          <a:xfrm>
            <a:off x="8629628" y="4833202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xmlns="" id="{D0F66810-2AF9-4236-95FB-FFBF82C4FD8E}"/>
              </a:ext>
            </a:extLst>
          </p:cNvPr>
          <p:cNvCxnSpPr>
            <a:cxnSpLocks/>
          </p:cNvCxnSpPr>
          <p:nvPr/>
        </p:nvCxnSpPr>
        <p:spPr>
          <a:xfrm flipV="1">
            <a:off x="8629628" y="4424523"/>
            <a:ext cx="943591" cy="40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83B2A0EA-96AE-46DE-9582-415750498B5B}"/>
              </a:ext>
            </a:extLst>
          </p:cNvPr>
          <p:cNvSpPr txBox="1"/>
          <p:nvPr/>
        </p:nvSpPr>
        <p:spPr>
          <a:xfrm>
            <a:off x="9655434" y="4210694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InnerEngine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D520A455-DE89-4DDE-8FC6-85DD4E5E4D49}"/>
              </a:ext>
            </a:extLst>
          </p:cNvPr>
          <p:cNvSpPr txBox="1"/>
          <p:nvPr/>
        </p:nvSpPr>
        <p:spPr>
          <a:xfrm>
            <a:off x="9666913" y="4601676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OuterEngine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AED62D3E-1C93-4BB9-81AF-99B4E63BC8E3}"/>
              </a:ext>
            </a:extLst>
          </p:cNvPr>
          <p:cNvSpPr txBox="1"/>
          <p:nvPr/>
        </p:nvSpPr>
        <p:spPr>
          <a:xfrm>
            <a:off x="1256950" y="3076301"/>
            <a:ext cx="107171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Airplane</a:t>
            </a:r>
          </a:p>
        </p:txBody>
      </p:sp>
    </p:spTree>
    <p:extLst>
      <p:ext uri="{BB962C8B-B14F-4D97-AF65-F5344CB8AC3E}">
        <p14:creationId xmlns:p14="http://schemas.microsoft.com/office/powerpoint/2010/main" xmlns="" val="277996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BE07435-6B16-411D-BE0D-FB61038A8F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0331" y="2295999"/>
            <a:ext cx="2653545" cy="261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65F8F52-C484-420F-8838-9BA9EB24F06F}"/>
              </a:ext>
            </a:extLst>
          </p:cNvPr>
          <p:cNvSpPr txBox="1"/>
          <p:nvPr/>
        </p:nvSpPr>
        <p:spPr>
          <a:xfrm>
            <a:off x="4100052" y="4709339"/>
            <a:ext cx="13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45FB07B-3C17-49FB-8188-00D3D635E234}"/>
              </a:ext>
            </a:extLst>
          </p:cNvPr>
          <p:cNvSpPr txBox="1"/>
          <p:nvPr/>
        </p:nvSpPr>
        <p:spPr>
          <a:xfrm>
            <a:off x="3864077" y="267321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NorthPole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E719AD3-1761-492D-823C-0AA513693A5E}"/>
              </a:ext>
            </a:extLst>
          </p:cNvPr>
          <p:cNvSpPr txBox="1"/>
          <p:nvPr/>
        </p:nvSpPr>
        <p:spPr>
          <a:xfrm>
            <a:off x="3996606" y="1574684"/>
            <a:ext cx="11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25441" y="2826809"/>
            <a:ext cx="2438636" cy="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6F513CEE-2FED-431E-B171-29AD4FD8073D}"/>
              </a:ext>
            </a:extLst>
          </p:cNvPr>
          <p:cNvGrpSpPr/>
          <p:nvPr/>
        </p:nvGrpSpPr>
        <p:grpSpPr>
          <a:xfrm>
            <a:off x="6948924" y="1226258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xmlns="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Provinces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xmlns="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States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AD4E479C-C7D3-4FA7-8EE4-DA3F6846CEBF}"/>
              </a:ext>
            </a:extLst>
          </p:cNvPr>
          <p:cNvSpPr txBox="1"/>
          <p:nvPr/>
        </p:nvSpPr>
        <p:spPr>
          <a:xfrm>
            <a:off x="6022726" y="1604499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xmlns="" id="{B7A35247-303C-440E-9EF8-CFF4A62CB795}"/>
              </a:ext>
            </a:extLst>
          </p:cNvPr>
          <p:cNvCxnSpPr>
            <a:cxnSpLocks/>
          </p:cNvCxnSpPr>
          <p:nvPr/>
        </p:nvCxnSpPr>
        <p:spPr>
          <a:xfrm>
            <a:off x="5064443" y="1781153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D2456DF6-62CB-4E4B-B3FA-997F2B3B16E6}"/>
              </a:ext>
            </a:extLst>
          </p:cNvPr>
          <p:cNvSpPr txBox="1"/>
          <p:nvPr/>
        </p:nvSpPr>
        <p:spPr>
          <a:xfrm>
            <a:off x="7959542" y="2049602"/>
            <a:ext cx="12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Territories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xmlns="" id="{1958F21B-DD9D-4F87-A9FC-CBF5255F1B3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55663" y="1817297"/>
            <a:ext cx="1003879" cy="41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E7E4DA4C-EC3A-4ACF-8EBB-A00C0F8FF55E}"/>
              </a:ext>
            </a:extLst>
          </p:cNvPr>
          <p:cNvSpPr txBox="1"/>
          <p:nvPr/>
        </p:nvSpPr>
        <p:spPr>
          <a:xfrm>
            <a:off x="9389807" y="1644085"/>
            <a:ext cx="10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0CC8607E-5F22-4E9F-A601-DE0D6E1F20A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985923" y="1811378"/>
            <a:ext cx="403884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71FB8733-BFA2-4CDB-98C3-F2442114AFB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421052" y="1828751"/>
            <a:ext cx="380842" cy="1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DC0BFD13-F3B3-4BCC-8F72-4820D3CA3F2F}"/>
              </a:ext>
            </a:extLst>
          </p:cNvPr>
          <p:cNvSpPr txBox="1"/>
          <p:nvPr/>
        </p:nvSpPr>
        <p:spPr>
          <a:xfrm>
            <a:off x="10759347" y="163263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Municipalities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B0D8A55A-C35F-4DD8-A7AC-42C2A2C91E9E}"/>
              </a:ext>
            </a:extLst>
          </p:cNvPr>
          <p:cNvGrpSpPr/>
          <p:nvPr/>
        </p:nvGrpSpPr>
        <p:grpSpPr>
          <a:xfrm>
            <a:off x="2103553" y="3745318"/>
            <a:ext cx="8361743" cy="803865"/>
            <a:chOff x="2652054" y="2702842"/>
            <a:chExt cx="8361743" cy="8038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AECDDDD-9C69-4208-AA1C-905C5B95F22C}"/>
                </a:ext>
              </a:extLst>
            </p:cNvPr>
            <p:cNvSpPr txBox="1"/>
            <p:nvPr/>
          </p:nvSpPr>
          <p:spPr>
            <a:xfrm>
              <a:off x="4060726" y="2751816"/>
              <a:ext cx="107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Oceans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8DDBEF33-54E1-493E-BF2F-6C758455DB2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652054" y="2907686"/>
              <a:ext cx="1408672" cy="28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E0A9ECB2-F47D-41E6-A396-253B7A4ED88E}"/>
                </a:ext>
              </a:extLst>
            </p:cNvPr>
            <p:cNvGrpSpPr/>
            <p:nvPr/>
          </p:nvGrpSpPr>
          <p:grpSpPr>
            <a:xfrm>
              <a:off x="4924317" y="2716074"/>
              <a:ext cx="2800726" cy="369332"/>
              <a:chOff x="4677976" y="2734689"/>
              <a:chExt cx="2800726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xmlns="" id="{104F6FC2-E13D-4097-9667-8F4A154A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446" y="2967361"/>
                <a:ext cx="9521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29780F90-A07F-4BB0-9F2F-AAC340DC9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976" y="2962993"/>
                <a:ext cx="943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78EDB91B-C071-4D7E-B239-6F5257BFA37A}"/>
                  </a:ext>
                </a:extLst>
              </p:cNvPr>
              <p:cNvSpPr txBox="1"/>
              <p:nvPr/>
            </p:nvSpPr>
            <p:spPr>
              <a:xfrm>
                <a:off x="5658066" y="2734689"/>
                <a:ext cx="182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Ocean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0A60C194-FFE9-4535-BDE8-2F20E4E57547}"/>
                </a:ext>
              </a:extLst>
            </p:cNvPr>
            <p:cNvSpPr txBox="1"/>
            <p:nvPr/>
          </p:nvSpPr>
          <p:spPr>
            <a:xfrm>
              <a:off x="7719310" y="270284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Fish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xmlns="" id="{47E19BB3-F762-4D66-86F3-4DF00CE830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9570" y="2907686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3B75113D-26B4-4A15-9FFC-2D447FA3EC79}"/>
                </a:ext>
              </a:extLst>
            </p:cNvPr>
            <p:cNvSpPr txBox="1"/>
            <p:nvPr/>
          </p:nvSpPr>
          <p:spPr>
            <a:xfrm>
              <a:off x="9193161" y="2720679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Shark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xmlns="" id="{EBF545C9-EA5A-4CE0-A939-9A1C6615D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2787" y="2949330"/>
              <a:ext cx="918948" cy="32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4C9035C0-A0A4-430A-91A1-6C4219863EDE}"/>
                </a:ext>
              </a:extLst>
            </p:cNvPr>
            <p:cNvSpPr txBox="1"/>
            <p:nvPr/>
          </p:nvSpPr>
          <p:spPr>
            <a:xfrm>
              <a:off x="7641372" y="3137375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Volcano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50741080-9C80-4250-AC0F-FFD661CBFA1F}"/>
              </a:ext>
            </a:extLst>
          </p:cNvPr>
          <p:cNvSpPr txBox="1"/>
          <p:nvPr/>
        </p:nvSpPr>
        <p:spPr>
          <a:xfrm>
            <a:off x="4100052" y="536451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TectonicPlates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xmlns="" id="{6B3F6054-C557-4674-912C-7B62D069A0A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00523" y="4610219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544325F-61CC-4767-9E91-0BFCAF00FECD}"/>
              </a:ext>
            </a:extLst>
          </p:cNvPr>
          <p:cNvSpPr txBox="1"/>
          <p:nvPr/>
        </p:nvSpPr>
        <p:spPr>
          <a:xfrm>
            <a:off x="5769204" y="2718736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SantaClaus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xmlns="" id="{3DC0B780-9162-4D43-8BD5-694331D969B9}"/>
              </a:ext>
            </a:extLst>
          </p:cNvPr>
          <p:cNvCxnSpPr>
            <a:cxnSpLocks/>
          </p:cNvCxnSpPr>
          <p:nvPr/>
        </p:nvCxnSpPr>
        <p:spPr>
          <a:xfrm>
            <a:off x="4950628" y="2889973"/>
            <a:ext cx="827250" cy="13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5D331EED-21ED-4FC2-B7DC-83316B7E165D}"/>
              </a:ext>
            </a:extLst>
          </p:cNvPr>
          <p:cNvSpPr txBox="1"/>
          <p:nvPr/>
        </p:nvSpPr>
        <p:spPr>
          <a:xfrm>
            <a:off x="857282" y="3308018"/>
            <a:ext cx="13762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PlanetEarth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xmlns="" val="125671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0707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DBA27E3B-CE81-443B-8B7B-F3E80DB22152}"/>
              </a:ext>
            </a:extLst>
          </p:cNvPr>
          <p:cNvSpPr/>
          <p:nvPr/>
        </p:nvSpPr>
        <p:spPr>
          <a:xfrm rot="929330">
            <a:off x="1506501" y="2847573"/>
            <a:ext cx="8556983" cy="30033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059E428F-9429-45DA-A48E-0CC5482E0B5D}"/>
              </a:ext>
            </a:extLst>
          </p:cNvPr>
          <p:cNvSpPr/>
          <p:nvPr/>
        </p:nvSpPr>
        <p:spPr>
          <a:xfrm rot="20329068">
            <a:off x="2057125" y="3007865"/>
            <a:ext cx="8556983" cy="2564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90273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2615381" y="504326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3B59536B-137F-41E4-BA0A-2C4C1A71E1C1}"/>
              </a:ext>
            </a:extLst>
          </p:cNvPr>
          <p:cNvCxnSpPr/>
          <p:nvPr/>
        </p:nvCxnSpPr>
        <p:spPr>
          <a:xfrm>
            <a:off x="1553497" y="2493964"/>
            <a:ext cx="9104671" cy="3041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5F83E8C-4962-4D60-9C76-2445177C0A91}"/>
              </a:ext>
            </a:extLst>
          </p:cNvPr>
          <p:cNvCxnSpPr>
            <a:cxnSpLocks/>
          </p:cNvCxnSpPr>
          <p:nvPr/>
        </p:nvCxnSpPr>
        <p:spPr>
          <a:xfrm flipV="1">
            <a:off x="1553497" y="2320413"/>
            <a:ext cx="8524568" cy="3737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4003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056EDE4-8844-4846-B0A1-BE530F4D7466}"/>
              </a:ext>
            </a:extLst>
          </p:cNvPr>
          <p:cNvSpPr txBox="1"/>
          <p:nvPr/>
        </p:nvSpPr>
        <p:spPr>
          <a:xfrm>
            <a:off x="8239432" y="504288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6109C71-5DB7-418B-ACC6-6B9C83D6F5BB}"/>
              </a:ext>
            </a:extLst>
          </p:cNvPr>
          <p:cNvSpPr txBox="1"/>
          <p:nvPr/>
        </p:nvSpPr>
        <p:spPr>
          <a:xfrm>
            <a:off x="2915266" y="4998853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xmlns="" id="{D0BEC306-7EB5-4B09-8E8E-D0C74D8CB22E}"/>
              </a:ext>
            </a:extLst>
          </p:cNvPr>
          <p:cNvSpPr/>
          <p:nvPr/>
        </p:nvSpPr>
        <p:spPr>
          <a:xfrm rot="1242360">
            <a:off x="10554598" y="979425"/>
            <a:ext cx="1002890" cy="2369574"/>
          </a:xfrm>
          <a:custGeom>
            <a:avLst/>
            <a:gdLst>
              <a:gd name="connsiteX0" fmla="*/ 0 w 1002890"/>
              <a:gd name="connsiteY0" fmla="*/ 1789471 h 2369574"/>
              <a:gd name="connsiteX1" fmla="*/ 167148 w 1002890"/>
              <a:gd name="connsiteY1" fmla="*/ 2035277 h 2369574"/>
              <a:gd name="connsiteX2" fmla="*/ 275303 w 1002890"/>
              <a:gd name="connsiteY2" fmla="*/ 2212258 h 2369574"/>
              <a:gd name="connsiteX3" fmla="*/ 314632 w 1002890"/>
              <a:gd name="connsiteY3" fmla="*/ 2310580 h 2369574"/>
              <a:gd name="connsiteX4" fmla="*/ 344129 w 1002890"/>
              <a:gd name="connsiteY4" fmla="*/ 2369574 h 2369574"/>
              <a:gd name="connsiteX5" fmla="*/ 393290 w 1002890"/>
              <a:gd name="connsiteY5" fmla="*/ 1779638 h 2369574"/>
              <a:gd name="connsiteX6" fmla="*/ 668593 w 1002890"/>
              <a:gd name="connsiteY6" fmla="*/ 825909 h 2369574"/>
              <a:gd name="connsiteX7" fmla="*/ 865239 w 1002890"/>
              <a:gd name="connsiteY7" fmla="*/ 294967 h 2369574"/>
              <a:gd name="connsiteX8" fmla="*/ 1002890 w 1002890"/>
              <a:gd name="connsiteY8" fmla="*/ 0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" h="2369574">
                <a:moveTo>
                  <a:pt x="0" y="1789471"/>
                </a:moveTo>
                <a:cubicBezTo>
                  <a:pt x="92793" y="1944124"/>
                  <a:pt x="-74117" y="1668553"/>
                  <a:pt x="167148" y="2035277"/>
                </a:cubicBezTo>
                <a:cubicBezTo>
                  <a:pt x="205147" y="2093036"/>
                  <a:pt x="242655" y="2151315"/>
                  <a:pt x="275303" y="2212258"/>
                </a:cubicBezTo>
                <a:cubicBezTo>
                  <a:pt x="291972" y="2243373"/>
                  <a:pt x="300484" y="2278241"/>
                  <a:pt x="314632" y="2310580"/>
                </a:cubicBezTo>
                <a:cubicBezTo>
                  <a:pt x="323444" y="2330722"/>
                  <a:pt x="334297" y="2349909"/>
                  <a:pt x="344129" y="2369574"/>
                </a:cubicBezTo>
                <a:cubicBezTo>
                  <a:pt x="353373" y="2175439"/>
                  <a:pt x="359423" y="1969291"/>
                  <a:pt x="393290" y="1779638"/>
                </a:cubicBezTo>
                <a:cubicBezTo>
                  <a:pt x="447985" y="1473344"/>
                  <a:pt x="567682" y="1115005"/>
                  <a:pt x="668593" y="825909"/>
                </a:cubicBezTo>
                <a:cubicBezTo>
                  <a:pt x="730790" y="647723"/>
                  <a:pt x="794429" y="469909"/>
                  <a:pt x="865239" y="294967"/>
                </a:cubicBezTo>
                <a:cubicBezTo>
                  <a:pt x="905948" y="194392"/>
                  <a:pt x="1002890" y="0"/>
                  <a:pt x="1002890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C0FB370-DD8C-4F2B-AF04-E541C7C8FFFB}"/>
              </a:ext>
            </a:extLst>
          </p:cNvPr>
          <p:cNvSpPr/>
          <p:nvPr/>
        </p:nvSpPr>
        <p:spPr>
          <a:xfrm>
            <a:off x="1676400" y="2222090"/>
            <a:ext cx="3770667" cy="39918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1291B997-CF72-4B83-8055-5AAA79536704}"/>
              </a:ext>
            </a:extLst>
          </p:cNvPr>
          <p:cNvSpPr/>
          <p:nvPr/>
        </p:nvSpPr>
        <p:spPr>
          <a:xfrm>
            <a:off x="7106914" y="2222090"/>
            <a:ext cx="3002766" cy="3991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55775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Classes, Objects =&gt; The blueprints, and the building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Instance/Object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the building </a:t>
            </a:r>
            <a:r>
              <a:rPr lang="en-US" altLang="en-US" dirty="0">
                <a:ea typeface="ＭＳ Ｐゴシック" panose="020B0600070205080204" pitchFamily="34" charset="-128"/>
              </a:rPr>
              <a:t>itself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Class/Static </a:t>
            </a:r>
            <a:r>
              <a:rPr lang="en-US" altLang="en-US" dirty="0">
                <a:ea typeface="ＭＳ Ｐゴシック" panose="020B0600070205080204" pitchFamily="34" charset="-128"/>
              </a:rPr>
              <a:t>methods and variables =&gt; Related to </a:t>
            </a:r>
            <a:r>
              <a:rPr lang="en-US" altLang="en-US" b="1" dirty="0">
                <a:ea typeface="ＭＳ Ｐゴシック" panose="020B0600070205080204" pitchFamily="34" charset="-128"/>
              </a:rPr>
              <a:t>all buildings </a:t>
            </a:r>
            <a:r>
              <a:rPr lang="en-US" altLang="en-US" dirty="0">
                <a:ea typeface="ＭＳ Ｐゴシック" panose="020B0600070205080204" pitchFamily="34" charset="-128"/>
              </a:rPr>
              <a:t>through the blueprint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65457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common to all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/>
          </a:bodyPr>
          <a:lstStyle/>
          <a:p>
            <a:r>
              <a:rPr lang="en-US" dirty="0"/>
              <a:t>The class Object provides a number of methods designed to be </a:t>
            </a:r>
            <a:r>
              <a:rPr lang="en-US" dirty="0" err="1"/>
              <a:t>overriden</a:t>
            </a:r>
            <a:r>
              <a:rPr lang="en-US" dirty="0"/>
              <a:t>.  </a:t>
            </a:r>
          </a:p>
          <a:p>
            <a:endParaRPr lang="en-US" dirty="0"/>
          </a:p>
          <a:p>
            <a:pPr lvl="1"/>
            <a:r>
              <a:rPr lang="en-US" sz="2800" dirty="0"/>
              <a:t> equals()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toString</a:t>
            </a:r>
            <a:r>
              <a:rPr lang="en-US" sz="2800" dirty="0"/>
              <a:t>( )</a:t>
            </a:r>
          </a:p>
          <a:p>
            <a:pPr lvl="1"/>
            <a:r>
              <a:rPr lang="en-US" sz="2800" dirty="0"/>
              <a:t> clone( )</a:t>
            </a:r>
          </a:p>
          <a:p>
            <a:pPr lvl="1"/>
            <a:r>
              <a:rPr lang="en-US" sz="2800" dirty="0"/>
              <a:t> finalize(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default </a:t>
            </a:r>
            <a:r>
              <a:rPr lang="en-US" dirty="0" err="1"/>
              <a:t>behaviour</a:t>
            </a:r>
            <a:r>
              <a:rPr lang="en-US" dirty="0"/>
              <a:t> is implemented but that might not be what you want.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37390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Overriding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in a subclass using the same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Overloading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Re-implementing a method with the same name and return type in the subclass using a different method signature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7002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Inheritance Hierarchy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Going down in the hierarchy involves more subclassing and continuously adding more information to the classes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Polymorphism =&gt; Meaning: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to take many forms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of using subclasses anywhere a superclass is used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Cookie cutter analogy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Type used at run time is the dough, and the cookie cutter is the declared type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dirty="0" err="1">
                <a:ea typeface="ＭＳ Ｐゴシック" panose="020B0600070205080204" pitchFamily="34" charset="-128"/>
              </a:rPr>
              <a:t>aVar</a:t>
            </a:r>
            <a:r>
              <a:rPr lang="en-US" altLang="en-US" dirty="0">
                <a:ea typeface="ＭＳ Ｐゴシック" panose="020B0600070205080204" pitchFamily="34" charset="-128"/>
              </a:rPr>
              <a:t> = new B(); // A (superclass) is the cookie cutter, B (subclass) is the dough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This works because all subclasses have at least as much information as the superclass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Going the other way doesn’t work because the superclass never has as much information as is needed for a subclass.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5703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Your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Check the value you get from your method with the expected result: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if (</a:t>
            </a:r>
            <a:r>
              <a:rPr lang="en-US" altLang="en-US" dirty="0" err="1">
                <a:ea typeface="ＭＳ Ｐゴシック" panose="020B0600070205080204" pitchFamily="34" charset="-128"/>
              </a:rPr>
              <a:t>myResult</a:t>
            </a:r>
            <a:r>
              <a:rPr lang="en-US" altLang="en-US" dirty="0">
                <a:ea typeface="ＭＳ Ｐゴシック" panose="020B0600070205080204" pitchFamily="34" charset="-128"/>
              </a:rPr>
              <a:t> != </a:t>
            </a:r>
            <a:r>
              <a:rPr lang="en-US" altLang="en-US" dirty="0" err="1">
                <a:ea typeface="ＭＳ Ｐゴシック" panose="020B0600070205080204" pitchFamily="34" charset="-128"/>
              </a:rPr>
              <a:t>expectedResult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Alternatively, check the program output and add comments to ensure that we see the expected results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Don’t modify your program to make it easier to test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BAD: Returning things you want to test, but they have no use outside of those tests</a:t>
            </a:r>
          </a:p>
          <a:p>
            <a:pPr lvl="1"/>
            <a:r>
              <a:rPr lang="en-US" altLang="en-US" b="1" dirty="0">
                <a:ea typeface="ＭＳ Ｐゴシック" panose="020B0600070205080204" pitchFamily="34" charset="-128"/>
              </a:rPr>
              <a:t>Solution: </a:t>
            </a:r>
            <a:r>
              <a:rPr lang="en-US" altLang="en-US" dirty="0">
                <a:ea typeface="ＭＳ Ｐゴシック" panose="020B0600070205080204" pitchFamily="34" charset="-128"/>
              </a:rPr>
              <a:t>Find a better way to test it!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07128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Languages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34076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Encapsulation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idea that the object should be responsible for it’s own properties and no outer objects can affect this. (Using private for our variables).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If you create a Person object </a:t>
            </a:r>
            <a:r>
              <a:rPr lang="en-US" altLang="en-US" b="1" dirty="0">
                <a:ea typeface="ＭＳ Ｐゴシック" panose="020B0600070205080204" pitchFamily="34" charset="-128"/>
              </a:rPr>
              <a:t>p1</a:t>
            </a:r>
            <a:r>
              <a:rPr lang="en-US" altLang="en-US" dirty="0">
                <a:ea typeface="ＭＳ Ｐゴシック" panose="020B0600070205080204" pitchFamily="34" charset="-128"/>
              </a:rPr>
              <a:t>, should other objects be able to change </a:t>
            </a:r>
            <a:r>
              <a:rPr lang="en-US" altLang="en-US" b="1" dirty="0">
                <a:ea typeface="ＭＳ Ｐゴシック" panose="020B0600070205080204" pitchFamily="34" charset="-128"/>
              </a:rPr>
              <a:t>p1’s name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Example: Should a Person object p2, be responsible for washing the clothes in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WashingMachine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or should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WashineMachine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wm</a:t>
            </a:r>
            <a:r>
              <a:rPr lang="en-US" altLang="en-US" dirty="0">
                <a:ea typeface="ＭＳ Ｐゴシック" panose="020B0600070205080204" pitchFamily="34" charset="-128"/>
              </a:rPr>
              <a:t> be responsible for this?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16100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 is NOT Has-a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Our idealization of inheritance is captured in a simple rule-of-thumb. </a:t>
            </a:r>
          </a:p>
          <a:p>
            <a:endParaRPr lang="en-US" dirty="0"/>
          </a:p>
          <a:p>
            <a:r>
              <a:rPr lang="en-US" dirty="0"/>
              <a:t>Try forming the English sentences ``An A is-a-kind-of  B''.  If it ``sounds right'' to your ear, then A can be made a subclass of B. </a:t>
            </a:r>
          </a:p>
          <a:p>
            <a:endParaRPr lang="en-US" dirty="0"/>
          </a:p>
          <a:p>
            <a:r>
              <a:rPr lang="en-US" dirty="0"/>
              <a:t>A Student is-a-kind-of human so student inherits from human</a:t>
            </a:r>
          </a:p>
          <a:p>
            <a:r>
              <a:rPr lang="en-US" dirty="0"/>
              <a:t>A dog is-a-kind-of mammal, and therefore a dog inherits from mammal </a:t>
            </a:r>
          </a:p>
          <a:p>
            <a:endParaRPr lang="en-US" dirty="0"/>
          </a:p>
          <a:p>
            <a:r>
              <a:rPr lang="en-US" dirty="0"/>
              <a:t>A car is-a-kind-of engine sounds wrong, and therefore inheritance is not natural. but a car has-a engine.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2686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 is-a-kind-of  is NOT  is-a  either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/>
          </a:bodyPr>
          <a:lstStyle/>
          <a:p>
            <a:r>
              <a:rPr lang="en-US" dirty="0"/>
              <a:t>Try this:  </a:t>
            </a:r>
          </a:p>
          <a:p>
            <a:pPr lvl="1"/>
            <a:r>
              <a:rPr lang="en-US" dirty="0"/>
              <a:t>George is a professor.   </a:t>
            </a:r>
          </a:p>
          <a:p>
            <a:pPr lvl="1"/>
            <a:r>
              <a:rPr lang="en-US" dirty="0"/>
              <a:t>The class Professor is a profession..  </a:t>
            </a:r>
          </a:p>
          <a:p>
            <a:pPr lvl="1"/>
            <a:r>
              <a:rPr lang="en-US" dirty="0"/>
              <a:t>Therefore George is a Profession !!</a:t>
            </a:r>
          </a:p>
          <a:p>
            <a:endParaRPr lang="en-US" dirty="0"/>
          </a:p>
          <a:p>
            <a:r>
              <a:rPr lang="en-US" dirty="0"/>
              <a:t>The problem comes up when we mix up is-an-instance-of  and is-a-kind-of</a:t>
            </a:r>
          </a:p>
          <a:p>
            <a:endParaRPr lang="en-US" dirty="0"/>
          </a:p>
          <a:p>
            <a:r>
              <a:rPr lang="en-US" dirty="0"/>
              <a:t>Some authors refer to is-a-kind-of as generalization  and is-an-instance-of as classification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90306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95819" cy="1325563"/>
          </a:xfrm>
        </p:spPr>
        <p:txBody>
          <a:bodyPr/>
          <a:lstStyle/>
          <a:p>
            <a:r>
              <a:rPr lang="en-US" dirty="0"/>
              <a:t>Generalization VS  Classification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330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Shep</a:t>
            </a:r>
            <a:r>
              <a:rPr lang="en-US" dirty="0"/>
              <a:t> is a Border Collie.</a:t>
            </a:r>
          </a:p>
          <a:p>
            <a:r>
              <a:rPr lang="en-US" dirty="0"/>
              <a:t>2. A Border Collie is a Dog.</a:t>
            </a:r>
          </a:p>
          <a:p>
            <a:r>
              <a:rPr lang="en-US" dirty="0"/>
              <a:t>3. Dogs are Animals</a:t>
            </a:r>
          </a:p>
          <a:p>
            <a:r>
              <a:rPr lang="en-US" dirty="0"/>
              <a:t>4. A Border Collie is a Breed.</a:t>
            </a:r>
          </a:p>
          <a:p>
            <a:r>
              <a:rPr lang="en-US" dirty="0"/>
              <a:t>5. Dog is a Species</a:t>
            </a:r>
          </a:p>
          <a:p>
            <a:endParaRPr lang="en-US" dirty="0"/>
          </a:p>
          <a:p>
            <a:r>
              <a:rPr lang="en-US" dirty="0"/>
              <a:t>1+2: </a:t>
            </a:r>
            <a:r>
              <a:rPr lang="en-US" dirty="0" err="1"/>
              <a:t>Shep</a:t>
            </a:r>
            <a:r>
              <a:rPr lang="en-US" dirty="0"/>
              <a:t> is a Dog</a:t>
            </a:r>
          </a:p>
          <a:p>
            <a:r>
              <a:rPr lang="en-US" dirty="0"/>
              <a:t>1+2+3: </a:t>
            </a:r>
            <a:r>
              <a:rPr lang="en-US" dirty="0" err="1"/>
              <a:t>Shep</a:t>
            </a:r>
            <a:r>
              <a:rPr lang="en-US" dirty="0"/>
              <a:t> is a animal</a:t>
            </a:r>
          </a:p>
          <a:p>
            <a:r>
              <a:rPr lang="en-US" dirty="0"/>
              <a:t>1+4: </a:t>
            </a:r>
            <a:r>
              <a:rPr lang="en-US" dirty="0" err="1"/>
              <a:t>Shep</a:t>
            </a:r>
            <a:r>
              <a:rPr lang="en-US" dirty="0"/>
              <a:t> is a breed     ?????</a:t>
            </a:r>
          </a:p>
          <a:p>
            <a:r>
              <a:rPr lang="en-US" dirty="0"/>
              <a:t>2+5: A Border Collie is a Species   ?????</a:t>
            </a:r>
          </a:p>
          <a:p>
            <a:endParaRPr lang="en-US" dirty="0"/>
          </a:p>
          <a:p>
            <a:r>
              <a:rPr lang="en-US" dirty="0"/>
              <a:t>Generalization (is kind of)  is transitive	</a:t>
            </a:r>
          </a:p>
          <a:p>
            <a:r>
              <a:rPr lang="en-US" dirty="0"/>
              <a:t>Classification (is instance of) is not		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609893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US" altLang="en-US" sz="4400" i="0" dirty="0"/>
              <a:t>Abstract Classes Versus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should one use an Abstract class instead of an interface?</a:t>
            </a:r>
          </a:p>
          <a:p>
            <a:pPr lvl="1"/>
            <a:r>
              <a:rPr lang="en-US" dirty="0"/>
              <a:t>If the abstract class can provide an implementation at the appropriate level of abstraction</a:t>
            </a:r>
          </a:p>
          <a:p>
            <a:endParaRPr lang="en-US" dirty="0"/>
          </a:p>
          <a:p>
            <a:r>
              <a:rPr lang="en-US" dirty="0"/>
              <a:t>When should one use an interface in place of an Abstract Class?</a:t>
            </a:r>
          </a:p>
          <a:p>
            <a:pPr lvl="1"/>
            <a:r>
              <a:rPr lang="en-US" dirty="0"/>
              <a:t>When one is modeling behaviour </a:t>
            </a:r>
          </a:p>
          <a:p>
            <a:pPr lvl="1"/>
            <a:r>
              <a:rPr lang="en-US" dirty="0"/>
              <a:t>When the subclass needs to inherit from another class ( you can only extend one class )</a:t>
            </a:r>
          </a:p>
          <a:p>
            <a:pPr lvl="1"/>
            <a:r>
              <a:rPr lang="en-US" dirty="0"/>
              <a:t>When you cannot reasonably implement any of the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078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44BBF-69E2-47B3-A5D4-FB03B54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UML, &amp;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1305C-A702-4FE5-A134-6B1E026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UML</a:t>
            </a:r>
          </a:p>
          <a:p>
            <a:pPr lvl="1"/>
            <a:r>
              <a:rPr lang="en-CA" dirty="0"/>
              <a:t>Useful for conveying complex architectural solutions</a:t>
            </a:r>
          </a:p>
          <a:p>
            <a:pPr lvl="1"/>
            <a:r>
              <a:rPr lang="en-CA" dirty="0"/>
              <a:t>Plenty of tools available online to help you build them and properly follow the conventions</a:t>
            </a:r>
          </a:p>
          <a:p>
            <a:r>
              <a:rPr lang="en-CA" dirty="0"/>
              <a:t>Version Control Systems</a:t>
            </a:r>
          </a:p>
          <a:p>
            <a:pPr lvl="1"/>
            <a:r>
              <a:rPr lang="en-CA" dirty="0"/>
              <a:t>Immutable history</a:t>
            </a:r>
          </a:p>
          <a:p>
            <a:pPr lvl="1"/>
            <a:r>
              <a:rPr lang="en-CA" dirty="0"/>
              <a:t>Many kinds, with Git and Mercurial being a couple of the most popular</a:t>
            </a:r>
          </a:p>
          <a:p>
            <a:pPr lvl="1"/>
            <a:r>
              <a:rPr lang="en-CA" dirty="0"/>
              <a:t>Git is the VCS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is a host for Git repositories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B06360-FB4C-4A3F-AFC2-967508E6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154311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144BBF-69E2-47B3-A5D4-FB03B54F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UML, &amp;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81305C-A702-4FE5-A134-6B1E026A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UML</a:t>
            </a:r>
          </a:p>
          <a:p>
            <a:pPr lvl="1"/>
            <a:r>
              <a:rPr lang="en-CA" dirty="0"/>
              <a:t>Useful for conveying complex architectural solutions</a:t>
            </a:r>
          </a:p>
          <a:p>
            <a:pPr lvl="1"/>
            <a:r>
              <a:rPr lang="en-CA" dirty="0"/>
              <a:t>Plenty of tools available online to help you build them and properly follow the conventions</a:t>
            </a:r>
          </a:p>
          <a:p>
            <a:r>
              <a:rPr lang="en-CA" dirty="0"/>
              <a:t>Version Control Systems</a:t>
            </a:r>
          </a:p>
          <a:p>
            <a:pPr lvl="1"/>
            <a:r>
              <a:rPr lang="en-CA" dirty="0"/>
              <a:t>Immutable history</a:t>
            </a:r>
          </a:p>
          <a:p>
            <a:pPr lvl="1"/>
            <a:r>
              <a:rPr lang="en-CA" dirty="0"/>
              <a:t>Many kinds, with Git and Mercurial being a couple of the most popular</a:t>
            </a:r>
          </a:p>
          <a:p>
            <a:pPr lvl="1"/>
            <a:r>
              <a:rPr lang="en-CA" dirty="0"/>
              <a:t>Git is the VCS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is a host for Git repositories</a:t>
            </a:r>
          </a:p>
          <a:p>
            <a:pPr marL="457200" lvl="1" indent="0">
              <a:buNone/>
            </a:pPr>
            <a:endParaRPr lang="en-CA" dirty="0"/>
          </a:p>
          <a:p>
            <a:pPr lvl="1"/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B06360-FB4C-4A3F-AFC2-967508E6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69746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Inner and Anonymous Classes/Methods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Exists in many languages</a:t>
            </a:r>
          </a:p>
          <a:p>
            <a:endParaRPr lang="en-CA" dirty="0"/>
          </a:p>
          <a:p>
            <a:r>
              <a:rPr lang="en-CA" dirty="0"/>
              <a:t>Useful to hide (encapsulate) and organize functionality within an outer class (e.g. </a:t>
            </a:r>
            <a:r>
              <a:rPr lang="en-CA" dirty="0" err="1"/>
              <a:t>LinkedListCell</a:t>
            </a:r>
            <a:r>
              <a:rPr lang="en-CA" dirty="0"/>
              <a:t> in a LinkedList, Node in a Tree)</a:t>
            </a:r>
          </a:p>
          <a:p>
            <a:endParaRPr lang="en-CA" dirty="0"/>
          </a:p>
          <a:p>
            <a:r>
              <a:rPr lang="en-CA" dirty="0"/>
              <a:t>Quickly create an object that inherits from an interface as a method argument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701822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remove safely deletes the object most recently accessed with next.</a:t>
            </a:r>
          </a:p>
          <a:p>
            <a:pPr marL="800100" lvl="1" indent="-342900">
              <a:defRPr/>
            </a:pPr>
            <a:r>
              <a:rPr lang="en-US" altLang="en-US" dirty="0"/>
              <a:t>remove need not be supported.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 err="1"/>
              <a:t>hasNext</a:t>
            </a:r>
            <a:r>
              <a:rPr lang="en-US" altLang="en-US" dirty="0"/>
              <a:t> returns true if there are more items in a collection.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next will return the next item in a collection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FCE9DDDC-8F7E-44FA-97F1-BF6F02C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32" y="1622323"/>
            <a:ext cx="4549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</a:t>
            </a:r>
            <a:r>
              <a:rPr lang="en-US" altLang="en-US" sz="1600" b="1" dirty="0" err="1">
                <a:latin typeface="Courier New" charset="0"/>
              </a:rPr>
              <a:t>boolean</a:t>
            </a:r>
            <a:r>
              <a:rPr lang="en-US" altLang="en-US" sz="1600" b="1" dirty="0">
                <a:latin typeface="Courier New" charset="0"/>
              </a:rPr>
              <a:t> </a:t>
            </a:r>
            <a:r>
              <a:rPr lang="en-US" altLang="en-US" sz="1600" b="1" dirty="0" err="1">
                <a:latin typeface="Courier New" charset="0"/>
              </a:rPr>
              <a:t>hasNext</a:t>
            </a:r>
            <a:r>
              <a:rPr lang="en-US" altLang="en-US" sz="1600" b="1" dirty="0">
                <a:latin typeface="Courier New" charset="0"/>
              </a:rPr>
              <a:t>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Object next()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void remove()</a:t>
            </a:r>
          </a:p>
        </p:txBody>
      </p:sp>
    </p:spTree>
    <p:extLst>
      <p:ext uri="{BB962C8B-B14F-4D97-AF65-F5344CB8AC3E}">
        <p14:creationId xmlns:p14="http://schemas.microsoft.com/office/powerpoint/2010/main" xmlns="" val="385421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xmlns="" id="{F5F1EF1B-FDCC-44CE-90EB-0CB7313C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71" y="1420761"/>
            <a:ext cx="81534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Collection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. . .;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/*** Remove all elements of the collection ***/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Declare an iterator over the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tcol.iterator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Iterate through all elements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Get the next element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element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the element returned by the last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iter.remove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05268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for loops when you know the number of things you are iterating over, otherwise use while loops.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Documentation is your friend! Use it.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Variable and class naming have language-specific conventions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Java, we use </a:t>
            </a:r>
            <a:r>
              <a:rPr lang="en-US" altLang="en-US" dirty="0" err="1">
                <a:ea typeface="ＭＳ Ｐゴシック" panose="020B0600070205080204" pitchFamily="34" charset="-128"/>
              </a:rPr>
              <a:t>camelCaseFormatting</a:t>
            </a:r>
            <a:r>
              <a:rPr lang="en-US" altLang="en-US" dirty="0">
                <a:ea typeface="ＭＳ Ｐゴシック" panose="020B0600070205080204" pitchFamily="34" charset="-128"/>
              </a:rPr>
              <a:t> for variables,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FirstLetterUpperCase</a:t>
            </a:r>
            <a:r>
              <a:rPr lang="en-US" altLang="en-US" dirty="0">
                <a:ea typeface="ＭＳ Ｐゴシック" panose="020B0600070205080204" pitchFamily="34" charset="-128"/>
              </a:rPr>
              <a:t> for classes.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1400" dirty="0"/>
              <a:t> (conditions to satisfy before usage)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xmlns="" id="{5B1405A6-0C74-4EF0-8929-81614C79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79" y="1735393"/>
            <a:ext cx="7620000" cy="8255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boolean hasNext()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xmlns="" id="{CCB8AA77-4B0D-4B6B-82D7-3BA5489C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4" y="2864106"/>
            <a:ext cx="7875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no preconditions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two preconditions: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</a:t>
            </a: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returns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the underlying collection has not been modified by one of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that collection’s mutators during the lifetime of that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iterator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1983291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921011-18FC-475B-B283-A4E0D7C6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19EC20-1B41-4FDC-B979-74F142F6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single interface to iterate through any Collections or Lists of objects.</a:t>
            </a:r>
          </a:p>
          <a:p>
            <a:endParaRPr lang="en-CA" dirty="0"/>
          </a:p>
          <a:p>
            <a:r>
              <a:rPr lang="en-CA" dirty="0"/>
              <a:t>Otherwise, you’ll need to start checking the list/collection type before iterating over elements in these object arrays (e.g. one method for iterating through an </a:t>
            </a:r>
            <a:r>
              <a:rPr lang="en-CA" dirty="0" err="1"/>
              <a:t>ArrayList</a:t>
            </a:r>
            <a:r>
              <a:rPr lang="en-CA" dirty="0"/>
              <a:t>, and another for a Collection)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FBBD55-E3C1-4C22-8665-BC6CC0B5B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735913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Linting (or Static Analysis)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52064"/>
          </a:xfrm>
        </p:spPr>
        <p:txBody>
          <a:bodyPr>
            <a:normAutofit/>
          </a:bodyPr>
          <a:lstStyle/>
          <a:p>
            <a:r>
              <a:rPr lang="en-US" b="1" dirty="0"/>
              <a:t>Static Analysis </a:t>
            </a:r>
            <a:r>
              <a:rPr lang="en-US" dirty="0"/>
              <a:t>of your code</a:t>
            </a:r>
          </a:p>
          <a:p>
            <a:pPr lvl="1"/>
            <a:r>
              <a:rPr lang="en-US" dirty="0"/>
              <a:t>Analyzes the static aspect (e.g. the code, file names etc.) of your program</a:t>
            </a:r>
          </a:p>
          <a:p>
            <a:pPr lvl="1"/>
            <a:r>
              <a:rPr lang="en-US" dirty="0"/>
              <a:t>Doesn’t care about what your code does at runtime</a:t>
            </a:r>
          </a:p>
          <a:p>
            <a:pPr lvl="1"/>
            <a:r>
              <a:rPr lang="en-US" dirty="0"/>
              <a:t>Only cares if it looks right, and could compile it as well</a:t>
            </a:r>
          </a:p>
          <a:p>
            <a:pPr lvl="1"/>
            <a:r>
              <a:rPr lang="en-US" dirty="0"/>
              <a:t>Examples: </a:t>
            </a:r>
          </a:p>
          <a:p>
            <a:pPr lvl="2"/>
            <a:r>
              <a:rPr lang="en-US" dirty="0">
                <a:hlinkClick r:id="rId2"/>
              </a:rPr>
              <a:t>PEP-8</a:t>
            </a:r>
            <a:r>
              <a:rPr lang="en-US" dirty="0"/>
              <a:t> in Python</a:t>
            </a:r>
          </a:p>
          <a:p>
            <a:pPr lvl="2"/>
            <a:r>
              <a:rPr lang="en-US" dirty="0"/>
              <a:t>IntelliJ-</a:t>
            </a:r>
            <a:r>
              <a:rPr lang="en-US" dirty="0" err="1"/>
              <a:t>builtin</a:t>
            </a:r>
            <a:r>
              <a:rPr lang="en-US" dirty="0"/>
              <a:t>, &amp; </a:t>
            </a:r>
            <a:r>
              <a:rPr lang="en-US" dirty="0">
                <a:hlinkClick r:id="rId3"/>
              </a:rPr>
              <a:t>Google Style</a:t>
            </a:r>
            <a:r>
              <a:rPr lang="en-US" dirty="0"/>
              <a:t> in Java</a:t>
            </a:r>
          </a:p>
          <a:p>
            <a:pPr lvl="2"/>
            <a:r>
              <a:rPr lang="en-US" dirty="0" err="1">
                <a:hlinkClick r:id="rId4"/>
              </a:rPr>
              <a:t>ESLint</a:t>
            </a:r>
            <a:r>
              <a:rPr lang="en-US" dirty="0"/>
              <a:t>, &amp; </a:t>
            </a:r>
            <a:r>
              <a:rPr lang="en-US" dirty="0">
                <a:hlinkClick r:id="rId5"/>
              </a:rPr>
              <a:t>Mozilla Style</a:t>
            </a:r>
            <a:r>
              <a:rPr lang="en-US" dirty="0"/>
              <a:t> in </a:t>
            </a:r>
            <a:r>
              <a:rPr lang="en-US" dirty="0" err="1"/>
              <a:t>Javascript</a:t>
            </a:r>
            <a:endParaRPr lang="en-US" dirty="0"/>
          </a:p>
          <a:p>
            <a:pPr lvl="2"/>
            <a:r>
              <a:rPr lang="en-US" dirty="0"/>
              <a:t>Custom Validators</a:t>
            </a:r>
          </a:p>
          <a:p>
            <a:pPr lvl="1"/>
            <a:endParaRPr lang="en-US" dirty="0"/>
          </a:p>
          <a:p>
            <a:r>
              <a:rPr lang="en-US" dirty="0"/>
              <a:t>In contrast, </a:t>
            </a:r>
            <a:r>
              <a:rPr lang="en-US" b="1" dirty="0"/>
              <a:t>dynamic analysis </a:t>
            </a:r>
            <a:r>
              <a:rPr lang="en-US" dirty="0"/>
              <a:t>involves analyzing your code during runtime</a:t>
            </a:r>
          </a:p>
          <a:p>
            <a:pPr lvl="1"/>
            <a:r>
              <a:rPr lang="en-US" dirty="0"/>
              <a:t>Example: Code Coverage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551460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Automated code checks before landing your code to the default branch of your repository</a:t>
            </a:r>
          </a:p>
          <a:p>
            <a:endParaRPr lang="en-US" dirty="0"/>
          </a:p>
          <a:p>
            <a:r>
              <a:rPr lang="en-US" dirty="0"/>
              <a:t>Usually happens during code reviews with some form of continuous integration (CI) tooling</a:t>
            </a:r>
          </a:p>
          <a:p>
            <a:endParaRPr lang="en-US" dirty="0"/>
          </a:p>
          <a:p>
            <a:r>
              <a:rPr lang="en-US" dirty="0"/>
              <a:t>Running these linters locally will (in most cases) automatically reformat your code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57882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to using Linters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Quicker, and more powerful code reviews</a:t>
            </a:r>
          </a:p>
          <a:p>
            <a:pPr lvl="1"/>
            <a:r>
              <a:rPr lang="en-US" dirty="0"/>
              <a:t>People can spend more time on the internals rather than the structure</a:t>
            </a:r>
          </a:p>
          <a:p>
            <a:pPr lvl="1"/>
            <a:endParaRPr lang="en-US" dirty="0"/>
          </a:p>
          <a:p>
            <a:r>
              <a:rPr lang="en-US" dirty="0"/>
              <a:t>Consistent code quality</a:t>
            </a:r>
          </a:p>
          <a:p>
            <a:endParaRPr lang="en-US" dirty="0"/>
          </a:p>
          <a:p>
            <a:r>
              <a:rPr lang="en-US" dirty="0"/>
              <a:t>Enforcement of organizational standards</a:t>
            </a:r>
          </a:p>
          <a:p>
            <a:endParaRPr lang="en-US" dirty="0"/>
          </a:p>
          <a:p>
            <a:r>
              <a:rPr lang="en-US" dirty="0"/>
              <a:t>No need to stress about your formatting anymore</a:t>
            </a:r>
          </a:p>
          <a:p>
            <a:pPr lvl="1"/>
            <a:r>
              <a:rPr lang="en-US" dirty="0"/>
              <a:t>E.g. a misplaced curly brace `{` on line 10,276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425407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Errors are internal, exceptions are external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Check and sanitize input before doing anything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Setup default values if needed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Raise exceptions when you can’t set a default value.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Put try/catch around crucial pieces of code that can potentially crash your program, not everything.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These are areas that you have less control over (e.g. making a network request, file manipulations, using source-code from dependencies, running external programs).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9201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66928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When building large programs, remember where you generate and catch exceptions. Sometimes you maybe duplicating code and some catch code becomes unreachable as you always catch an exception earlier.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Logging is incredibly important for debugging errors!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36250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These become really important in weakly-typed languages!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You can pass any type as any parameter in any method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Exceptions will help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87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for Errors/Exceptions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Keyboard Interrupts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cases where you absolutely want to catch these to prevent data corruption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general, don’t catch these or make a routine that handles a special shutdown on (</a:t>
            </a:r>
            <a:r>
              <a:rPr lang="en-US" altLang="en-US" dirty="0" err="1">
                <a:ea typeface="ＭＳ Ｐゴシック" panose="020B0600070205080204" pitchFamily="34" charset="-128"/>
              </a:rPr>
              <a:t>Ctrl+C</a:t>
            </a:r>
            <a:r>
              <a:rPr lang="en-US" altLang="en-US" dirty="0">
                <a:ea typeface="ＭＳ Ｐゴシック" panose="020B0600070205080204" pitchFamily="34" charset="-128"/>
              </a:rPr>
              <a:t>) for critical pieces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39683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 way to build classes with arbitrary or unknown types (classes) that may or may not need to define a particular set of methods.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methods that can be used on any type (think the max method which uses the Comparable interface)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Useful for building classes that perform operations on or with a parametrized type (superhero/villain example)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6119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DON’T make a while loop that has the potential to run infinitely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Always have a timeout on your while loops when their ending is ambiguous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Overusing if/switch statements is a sign of bad programming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24240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Bounds for Type Parameters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38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 on a type may be a class name (rather than an interface name)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r>
              <a:rPr kumimoji="0" lang="en-US" alt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</a:rPr>
              <a:t>Then only descendent classes of the bounding class may be plugged in for the type parameters: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/>
              <a:defRPr/>
            </a:pPr>
            <a:endParaRPr kumimoji="0" lang="en-US" alt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</a:endParaRPr>
          </a:p>
          <a:p>
            <a:pPr marL="782638" marR="0" lvl="1" indent="-260350" algn="ctr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</a:t>
            </a:r>
            <a:r>
              <a:rPr kumimoji="0" lang="en-US" altLang="en-US" sz="19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ExClass</a:t>
            </a: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&lt;T extends Class1&gt;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A bounds expression may contain multiple interfaces and up to one class.</a:t>
            </a: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endParaRPr kumimoji="0" lang="en-US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/>
              <a:ea typeface="ＭＳ Ｐゴシック" panose="020B0600070205080204" pitchFamily="34" charset="-128"/>
              <a:cs typeface="+mn-cs"/>
            </a:endParaRPr>
          </a:p>
          <a:p>
            <a:pPr marL="392113" marR="0" lvl="0" indent="-293688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/>
                <a:ea typeface="ＭＳ Ｐゴシック" panose="020B0600070205080204" pitchFamily="34" charset="-128"/>
                <a:cs typeface="+mn-cs"/>
              </a:rPr>
              <a:t>If there is more than one type parameter, the syntax is as follows:</a:t>
            </a: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endParaRPr kumimoji="0" lang="en-US" altLang="en-US" sz="19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782638" marR="0" lvl="1" indent="-260350" algn="l" defTabSz="4143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25"/>
              </a:spcAft>
              <a:buClr>
                <a:srgbClr val="000000"/>
              </a:buClr>
              <a:buSzPct val="75000"/>
              <a:buFontTx/>
              <a:buNone/>
              <a:tabLst/>
              <a:defRPr/>
            </a:pPr>
            <a:r>
              <a:rPr kumimoji="0" lang="en-US" alt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class Two&lt;T1 extends Class1, T2 extends Class2 &amp; Comparable&gt;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28778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FA306D2D-5583-40F8-B92D-FC2433F89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7" y="1453357"/>
            <a:ext cx="8569325" cy="459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max function from JDK 1.4 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max(Collection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Comparable 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Object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(Comparable)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600" b="1" dirty="0"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AC9BB54-4D92-4420-9C28-A540F9048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4" y="2477294"/>
            <a:ext cx="2844800" cy="34210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When Sun engineers wanted to re-implement the max function to use generics in Java 5.0, what was the result?</a:t>
            </a:r>
          </a:p>
        </p:txBody>
      </p:sp>
    </p:spTree>
    <p:extLst>
      <p:ext uri="{BB962C8B-B14F-4D97-AF65-F5344CB8AC3E}">
        <p14:creationId xmlns:p14="http://schemas.microsoft.com/office/powerpoint/2010/main" xmlns="" val="33269005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012129" cy="132556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D9390E-2D69-457A-8A63-8012338D7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 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03CC276D-5B37-4716-AE20-1AA4B3D1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164" y="1168401"/>
            <a:ext cx="8569325" cy="488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tabLst>
                <a:tab pos="355600" algn="l"/>
                <a:tab pos="723900" algn="l"/>
                <a:tab pos="1079500" algn="l"/>
              </a:tabLst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 dirty="0">
                <a:latin typeface="Arial" panose="020B0604020202020204" pitchFamily="34" charset="0"/>
              </a:rPr>
              <a:t>The following is the JDK 5.0 max function (</a:t>
            </a:r>
            <a:r>
              <a:rPr lang="en-US" altLang="en-US" sz="2000" b="1" u="sng" dirty="0">
                <a:latin typeface="Arial" panose="020B0604020202020204" pitchFamily="34" charset="0"/>
              </a:rPr>
              <a:t>Collections</a:t>
            </a:r>
            <a:r>
              <a:rPr lang="en-US" altLang="en-US" sz="2000" b="1" dirty="0">
                <a:latin typeface="Arial" panose="020B0604020202020204" pitchFamily="34" charset="0"/>
              </a:rPr>
              <a:t> class):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1800" b="1" dirty="0">
                <a:latin typeface="Courier New" panose="02070309020205020404" pitchFamily="49" charset="0"/>
              </a:rPr>
              <a:t> &lt;T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Object &amp; Comparable&lt;?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super</a:t>
            </a:r>
            <a:r>
              <a:rPr lang="en-US" altLang="en-US" sz="1800" b="1" dirty="0">
                <a:latin typeface="Courier New" panose="02070309020205020404" pitchFamily="49" charset="0"/>
              </a:rPr>
              <a:t> T&gt;&gt;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 max(Collection&lt;?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</a:t>
            </a:r>
            <a:r>
              <a:rPr lang="en-US" altLang="en-US" sz="1800" b="1" dirty="0">
                <a:latin typeface="Courier New" panose="02070309020205020404" pitchFamily="49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Iterator&lt;?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800" b="1" dirty="0">
                <a:latin typeface="Courier New" panose="02070309020205020404" pitchFamily="49" charset="0"/>
              </a:rPr>
              <a:t> T&gt;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coll.iterator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if</a:t>
            </a:r>
            <a:r>
              <a:rPr lang="en-US" altLang="en-US" sz="1800" b="1" dirty="0">
                <a:latin typeface="Courier New" panose="02070309020205020404" pitchFamily="49" charset="0"/>
              </a:rPr>
              <a:t>(!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T 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while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itr.hasNext</a:t>
            </a:r>
            <a:r>
              <a:rPr lang="en-US" altLang="en-US" sz="1800" b="1" dirty="0">
                <a:latin typeface="Courier New" panose="02070309020205020404" pitchFamily="49" charset="0"/>
              </a:rPr>
              <a:t>())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T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itr.next</a:t>
            </a:r>
            <a:r>
              <a:rPr lang="en-US" altLang="en-US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	if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max.compareTo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) &lt; 0) {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	max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curr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	return</a:t>
            </a:r>
            <a:r>
              <a:rPr lang="en-US" altLang="en-US" sz="1800" b="1" dirty="0">
                <a:latin typeface="Courier New" panose="02070309020205020404" pitchFamily="49" charset="0"/>
              </a:rPr>
              <a:t> max;</a:t>
            </a:r>
          </a:p>
          <a:p>
            <a:pPr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22C667BB-BE1A-4E42-9202-F22A6A773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289" y="4929188"/>
            <a:ext cx="3779837" cy="13319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lnSpc>
                <a:spcPct val="12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For other interesting Generic examples, go to java.utils.Collections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26416BC4-D089-4138-8185-34999288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214" y="1689101"/>
            <a:ext cx="8101012" cy="611187"/>
          </a:xfrm>
          <a:prstGeom prst="rect">
            <a:avLst/>
          </a:prstGeom>
          <a:solidFill>
            <a:srgbClr val="D4E9F4">
              <a:alpha val="10196"/>
            </a:srgb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None/>
            </a:pPr>
            <a:endParaRPr lang="he-IL" altLang="en-US" sz="2400">
              <a:solidFill>
                <a:srgbClr val="4D4D4D"/>
              </a:solidFill>
              <a:latin typeface="Arial" panose="020B0604020202020204" pitchFamily="34" charset="0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xmlns="" id="{ADBF95C5-E277-4203-9C8D-C04057A6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2751" y="2157413"/>
            <a:ext cx="1943100" cy="647700"/>
          </a:xfrm>
          <a:prstGeom prst="wedgeEllipseCallout">
            <a:avLst>
              <a:gd name="adj1" fmla="val -163806"/>
              <a:gd name="adj2" fmla="val -79903"/>
            </a:avLst>
          </a:prstGeom>
          <a:solidFill>
            <a:srgbClr val="E6F70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>
              <a:spcAft>
                <a:spcPts val="1288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900">
                <a:solidFill>
                  <a:srgbClr val="000000"/>
                </a:solidFill>
                <a:latin typeface="Times" panose="02020603050405020304" pitchFamily="18" charset="0"/>
              </a:defRPr>
            </a:lvl1pPr>
            <a:lvl2pPr marL="742950" indent="-285750">
              <a:spcAft>
                <a:spcPts val="1025"/>
              </a:spcAft>
              <a:buClr>
                <a:srgbClr val="000000"/>
              </a:buClr>
              <a:buSzPct val="75000"/>
              <a:buFont typeface="StarBats" charset="0"/>
              <a:buChar char=""/>
              <a:defRPr sz="2500">
                <a:solidFill>
                  <a:srgbClr val="000000"/>
                </a:solidFill>
                <a:latin typeface="Times" panose="02020603050405020304" pitchFamily="18" charset="0"/>
              </a:defRPr>
            </a:lvl2pPr>
            <a:lvl3pPr marL="1143000" indent="-228600">
              <a:spcAft>
                <a:spcPts val="775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 sz="2200">
                <a:solidFill>
                  <a:srgbClr val="000000"/>
                </a:solidFill>
                <a:latin typeface="Times" panose="02020603050405020304" pitchFamily="18" charset="0"/>
              </a:defRPr>
            </a:lvl3pPr>
            <a:lvl4pPr marL="1600200" indent="-228600">
              <a:spcAft>
                <a:spcPts val="513"/>
              </a:spcAft>
              <a:buClr>
                <a:srgbClr val="000000"/>
              </a:buClr>
              <a:buSzPct val="75000"/>
              <a:buFont typeface="StarBats" charset="0"/>
              <a:buChar char="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4pPr>
            <a:lvl5pPr marL="2057400" indent="-228600"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250"/>
              </a:spcAft>
              <a:buClr>
                <a:srgbClr val="000000"/>
              </a:buClr>
              <a:buSzPct val="45000"/>
              <a:buFont typeface="StarBats" charset="0"/>
              <a:buChar char="&quot;"/>
              <a:defRPr>
                <a:solidFill>
                  <a:srgbClr val="000000"/>
                </a:solidFill>
                <a:latin typeface="Times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4D4D4D"/>
                </a:solidFill>
                <a:latin typeface="Arial" panose="020B0604020202020204" pitchFamily="34" charset="0"/>
              </a:rPr>
              <a:t>Look at the &amp;</a:t>
            </a:r>
          </a:p>
        </p:txBody>
      </p:sp>
    </p:spTree>
    <p:extLst>
      <p:ext uri="{BB962C8B-B14F-4D97-AF65-F5344CB8AC3E}">
        <p14:creationId xmlns:p14="http://schemas.microsoft.com/office/powerpoint/2010/main" xmlns="" val="15166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String.format</a:t>
            </a:r>
            <a:r>
              <a:rPr lang="en-US" altLang="en-US" dirty="0">
                <a:ea typeface="ＭＳ Ｐゴシック" panose="020B0600070205080204" pitchFamily="34" charset="-128"/>
              </a:rPr>
              <a:t> to combine strings or values to create new strings.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Multi-dimensional matrices are arrays of arrays in any language.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2D Matrix is an array of arrays (Has an x, and y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3D Matrix is an array of arrays of arrays (Has x, y, and z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4D Matrix is an array of 3D matrices 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imaging, we call each 3D element a voxel (volumetric pixel)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995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String.format</a:t>
            </a:r>
            <a:r>
              <a:rPr lang="en-US" altLang="en-US" dirty="0">
                <a:ea typeface="ＭＳ Ｐゴシック" panose="020B0600070205080204" pitchFamily="34" charset="-128"/>
              </a:rPr>
              <a:t> to combine strings or values to create new strings.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Multi-dimensional matrices are arrays of arrays in any language.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2D Matrix is an array of arrays (Has an x, and y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3D Matrix is an array of arrays of arrays (Has x, y, and z directions)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4D Matrix is an array of 3D matrices 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 imaging, we call each 3D element a voxel (volumetric pixel)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625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Programming using only Objects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More representative of the real world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Reduces redundancy, and make your code more elegant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4498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OOP language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Platform-independent because of the JVM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Widely used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81947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03B4936-45A2-413F-AB8F-8C23C7A39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941748" y="2435023"/>
            <a:ext cx="3276289" cy="172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27FEF2F8-9EEA-48B5-B21F-E3999BCF99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5181600" y="2449654"/>
            <a:ext cx="2295363" cy="1911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  <a:ext uri="{837473B0-CC2E-450A-ABE3-18F120FF3D39}">
                <a1611:picAttrSrcUrl xmlns:a1611="http://schemas.microsoft.com/office/drawing/2016/11/main" xmlns="" r:id="rId7"/>
              </a:ext>
            </a:extLst>
          </a:blip>
          <a:stretch>
            <a:fillRect/>
          </a:stretch>
        </p:blipFill>
        <p:spPr>
          <a:xfrm>
            <a:off x="8551606" y="2449654"/>
            <a:ext cx="2802194" cy="17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9323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25372</TotalTime>
  <Words>2373</Words>
  <Application>Microsoft Office PowerPoint</Application>
  <PresentationFormat>Custom</PresentationFormat>
  <Paragraphs>472</Paragraphs>
  <Slides>42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Review of Useful Techniques</vt:lpstr>
      <vt:lpstr>Testing Your Code</vt:lpstr>
      <vt:lpstr>Basics</vt:lpstr>
      <vt:lpstr>Basics</vt:lpstr>
      <vt:lpstr>Basics</vt:lpstr>
      <vt:lpstr>Basics</vt:lpstr>
      <vt:lpstr>Object-Oriented Programming</vt:lpstr>
      <vt:lpstr>Java</vt:lpstr>
      <vt:lpstr>Object-oriented Programming</vt:lpstr>
      <vt:lpstr>Objects</vt:lpstr>
      <vt:lpstr>Objects</vt:lpstr>
      <vt:lpstr>Object Encapsulation</vt:lpstr>
      <vt:lpstr>Object Encapsulation</vt:lpstr>
      <vt:lpstr>Object Encapsulation</vt:lpstr>
      <vt:lpstr>Object Encapsulation</vt:lpstr>
      <vt:lpstr>OOP Languages</vt:lpstr>
      <vt:lpstr>Methods common to all objects</vt:lpstr>
      <vt:lpstr>OOP Languages</vt:lpstr>
      <vt:lpstr>OOP Languages</vt:lpstr>
      <vt:lpstr>OOP Languages</vt:lpstr>
      <vt:lpstr> Is-a is NOT Has-a </vt:lpstr>
      <vt:lpstr> is-a-kind-of  is NOT  is-a  either</vt:lpstr>
      <vt:lpstr>Generalization VS  Classification </vt:lpstr>
      <vt:lpstr>Abstract Classes Versus Interfaces</vt:lpstr>
      <vt:lpstr>UML, &amp; Version Control Systems</vt:lpstr>
      <vt:lpstr>UML, &amp; Version Control Systems</vt:lpstr>
      <vt:lpstr>Inner and Anonymous Classes/Methods</vt:lpstr>
      <vt:lpstr>Java Iterators (in java.util)</vt:lpstr>
      <vt:lpstr>Using an Iterator</vt:lpstr>
      <vt:lpstr>Preconditions</vt:lpstr>
      <vt:lpstr>Why use Iterators</vt:lpstr>
      <vt:lpstr>Linting (or Static Analysis)</vt:lpstr>
      <vt:lpstr>Using Linters</vt:lpstr>
      <vt:lpstr>Advantages to using Linters</vt:lpstr>
      <vt:lpstr>Key Points for Errors/Exceptions</vt:lpstr>
      <vt:lpstr>Key Points for Errors/Exceptions</vt:lpstr>
      <vt:lpstr>Key Points for Errors/Exceptions</vt:lpstr>
      <vt:lpstr>Key Points for Errors/Exceptions</vt:lpstr>
      <vt:lpstr>Generics</vt:lpstr>
      <vt:lpstr>Bounds for Type Parameters</vt:lpstr>
      <vt:lpstr>Slide 41</vt:lpstr>
      <vt:lpstr>Slide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223</cp:revision>
  <dcterms:created xsi:type="dcterms:W3CDTF">2016-10-21T00:49:29Z</dcterms:created>
  <dcterms:modified xsi:type="dcterms:W3CDTF">2024-02-24T23:09:54Z</dcterms:modified>
</cp:coreProperties>
</file>