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297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2022-03-17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Template Method Pattern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behavioural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pattern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Template method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= concrete method in abstract class that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uses calls to abstract methods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(that will be implemented in subclasses)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A template method provides common behavior regardless of the concrete class which is instantiated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saves programming effort: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code is defined at the right level of abstraction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provides a way to define high-level behavior without freezing detail implementation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- hides details from using code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pic>
        <p:nvPicPr>
          <p:cNvPr id="7" name="Picture 12" descr="templatemethodpatternSample">
            <a:extLst>
              <a:ext uri="{FF2B5EF4-FFF2-40B4-BE49-F238E27FC236}">
                <a16:creationId xmlns:a16="http://schemas.microsoft.com/office/drawing/2014/main" id="{6B5354B9-1AB5-4D15-8652-1AAB194CD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5526" y="466327"/>
            <a:ext cx="8991600" cy="560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659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UML of Template Method Pattern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pic>
        <p:nvPicPr>
          <p:cNvPr id="7" name="Picture 2" descr="templateMethod">
            <a:extLst>
              <a:ext uri="{FF2B5EF4-FFF2-40B4-BE49-F238E27FC236}">
                <a16:creationId xmlns:a16="http://schemas.microsoft.com/office/drawing/2014/main" id="{44AD0D0A-19D6-4810-BADA-F006E419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88674" y="1438670"/>
            <a:ext cx="7620000" cy="385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7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 Method example: class 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abstract class Point {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abstract float x();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abstract float y();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 distance is a template method because it is defined in terms 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//   of the abstract methods x( )  and y( )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distance(Point other) {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float dx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other.x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–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this.x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 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float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other.y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 –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this.y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();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sqrt(dx*dx + 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*</a:t>
            </a:r>
            <a:r>
              <a:rPr kumimoji="0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dy</a:t>
            </a: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);</a:t>
            </a:r>
            <a:b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0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20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 </a:t>
            </a:r>
            <a:r>
              <a:rPr lang="en-US" altLang="en-US" dirty="0" err="1"/>
              <a:t>CartesianPoint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927599"/>
          </a:xfrm>
        </p:spPr>
        <p:txBody>
          <a:bodyPr>
            <a:normAutofit lnSpcReduction="10000"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CartesianPoint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extends Point {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float _x, _y;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CartesianPoint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(float x, float y) {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_x = x;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_y = y;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endParaRPr kumimoji="0" lang="en-US" altLang="en-US" sz="2400" b="1" i="0" u="none" strike="noStrike" kern="0" cap="none" spc="0" normalizeH="0" baseline="0" noProof="0" dirty="0">
              <a:ln>
                <a:noFill/>
              </a:ln>
              <a:solidFill>
                <a:srgbClr val="02030E"/>
              </a:solidFill>
              <a:effectLst/>
              <a:uLnTx/>
              <a:uFillTx/>
              <a:latin typeface="Optimum"/>
              <a:ea typeface="ＭＳ Ｐゴシック" panose="020B0600070205080204" pitchFamily="34" charset="-128"/>
              <a:cs typeface="+mn-c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x()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_x;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float y()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_y;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7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A22DA48-482E-40A1-A3D7-AE11E65C1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9689" y="2703512"/>
            <a:ext cx="3505200" cy="9286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>
                <a:solidFill>
                  <a:srgbClr val="02030E"/>
                </a:solidFill>
              </a:rPr>
              <a:t>Subclass </a:t>
            </a:r>
            <a:r>
              <a:rPr lang="en-US" altLang="en-US" sz="1800" dirty="0" err="1">
                <a:solidFill>
                  <a:srgbClr val="02030E"/>
                </a:solidFill>
              </a:rPr>
              <a:t>CartesianPoint</a:t>
            </a:r>
            <a:r>
              <a:rPr lang="en-US" altLang="en-US" sz="1800" dirty="0">
                <a:solidFill>
                  <a:srgbClr val="02030E"/>
                </a:solidFill>
              </a:rPr>
              <a:t> gets the distance( ) method from abstract  class  Point  for free !!</a:t>
            </a:r>
          </a:p>
        </p:txBody>
      </p:sp>
    </p:spTree>
    <p:extLst>
      <p:ext uri="{BB962C8B-B14F-4D97-AF65-F5344CB8AC3E}">
        <p14:creationId xmlns:p14="http://schemas.microsoft.com/office/powerpoint/2010/main" val="182536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subclass </a:t>
            </a:r>
            <a:r>
              <a:rPr lang="en-US" altLang="en-US" dirty="0" err="1"/>
              <a:t>PolarPoint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2592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PolarPoint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extends Point {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private float _rho, _theta;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</a:t>
            </a: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PolarPoint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(float rho, float theta) {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_rho = rho;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_theta = theta;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public float x()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_rho * cos(_theta);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public float y() {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	return _rho * sin(_theta); </a:t>
            </a:r>
            <a:b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</a:b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}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DE376850-FFDE-4BC0-AE2A-F3BAE264E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0787" y="1549500"/>
            <a:ext cx="3505200" cy="928688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>
                <a:solidFill>
                  <a:srgbClr val="02030E"/>
                </a:solidFill>
              </a:rPr>
              <a:t>Subclass PolarPoint gets the distance( ) method from abstract  class  Point…   for free !!</a:t>
            </a:r>
          </a:p>
        </p:txBody>
      </p:sp>
    </p:spTree>
    <p:extLst>
      <p:ext uri="{BB962C8B-B14F-4D97-AF65-F5344CB8AC3E}">
        <p14:creationId xmlns:p14="http://schemas.microsoft.com/office/powerpoint/2010/main" val="1364115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Template in abstract class</a:t>
            </a:r>
            <a:r>
              <a:rPr lang="en-US" altLang="en-US" i="1" dirty="0"/>
              <a:t> </a:t>
            </a:r>
            <a:r>
              <a:rPr lang="en-US" altLang="en-US" i="1" dirty="0" err="1"/>
              <a:t>IntSet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914400"/>
            <a:ext cx="10515600" cy="6096000"/>
          </a:xfrm>
        </p:spPr>
        <p:txBody>
          <a:bodyPr>
            <a:normAutofit fontScale="92500" lnSpcReduction="20000"/>
          </a:bodyPr>
          <a:lstStyle/>
          <a:p>
            <a:pPr lvl="1">
              <a:buNone/>
            </a:pPr>
            <a:r>
              <a:rPr lang="en-US" altLang="en-US" dirty="0">
                <a:ea typeface="ＭＳ Ｐゴシック" panose="020B0600070205080204" pitchFamily="34" charset="-128"/>
              </a:rPr>
              <a:t>public abstract class </a:t>
            </a:r>
            <a:r>
              <a:rPr lang="en-US" altLang="en-US" dirty="0" err="1">
                <a:ea typeface="ＭＳ Ｐゴシック" panose="020B0600070205080204" pitchFamily="34" charset="-128"/>
              </a:rPr>
              <a:t>IntSet</a:t>
            </a:r>
            <a:r>
              <a:rPr lang="en-US" altLang="en-US" dirty="0">
                <a:ea typeface="ＭＳ Ｐゴシック" panose="020B0600070205080204" pitchFamily="34" charset="-128"/>
              </a:rPr>
              <a:t> {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   </a:t>
            </a:r>
            <a:r>
              <a:rPr lang="en-US" altLang="en-US" sz="1900" dirty="0">
                <a:ea typeface="ＭＳ Ｐゴシック" panose="020B0600070205080204" pitchFamily="34" charset="-128"/>
              </a:rPr>
              <a:t>protected int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; // the size</a:t>
            </a:r>
          </a:p>
          <a:p>
            <a:pPr lvl="2"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// constructors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IntSet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() {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 = 0; }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	// abstract methods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void insert (int 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void remove (int 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Iterator elements ( 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abstract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900" dirty="0">
                <a:ea typeface="ＭＳ Ｐゴシック" panose="020B0600070205080204" pitchFamily="34" charset="-128"/>
              </a:rPr>
              <a:t>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repOk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);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i="1" dirty="0">
                <a:ea typeface="ＭＳ Ｐゴシック" panose="020B0600070205080204" pitchFamily="34" charset="-128"/>
              </a:rPr>
              <a:t>	// non - abstract methods</a:t>
            </a:r>
            <a:br>
              <a:rPr lang="en-US" altLang="en-US" sz="1900" i="1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public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boolean</a:t>
            </a:r>
            <a:r>
              <a:rPr lang="en-US" altLang="en-US" sz="1900" dirty="0">
                <a:ea typeface="ＭＳ Ｐゴシック" panose="020B0600070205080204" pitchFamily="34" charset="-128"/>
              </a:rPr>
              <a:t>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isIn</a:t>
            </a:r>
            <a:r>
              <a:rPr lang="en-US" altLang="en-US" sz="1900" dirty="0">
                <a:ea typeface="ＭＳ Ｐゴシック" panose="020B0600070205080204" pitchFamily="34" charset="-128"/>
              </a:rPr>
              <a:t> (int x) {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Iterator g = </a:t>
            </a:r>
            <a:r>
              <a:rPr lang="en-US" altLang="en-US" sz="19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elements ( );</a:t>
            </a:r>
            <a:br>
              <a:rPr lang="en-US" altLang="en-US" sz="1900" dirty="0">
                <a:solidFill>
                  <a:srgbClr val="FF0000"/>
                </a:solidFill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Integer z = new Integer (x);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while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g.hasNext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))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   if (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g.next</a:t>
            </a:r>
            <a:r>
              <a:rPr lang="en-US" altLang="en-US" sz="1900" dirty="0">
                <a:ea typeface="ＭＳ Ｐゴシック" panose="020B0600070205080204" pitchFamily="34" charset="-128"/>
              </a:rPr>
              <a:t> ( ). equals (z )) return true;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return false;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}</a:t>
            </a:r>
          </a:p>
          <a:p>
            <a:pPr lvl="2">
              <a:buNone/>
            </a:pPr>
            <a:endParaRPr lang="en-US" altLang="en-US" sz="1900" dirty="0">
              <a:ea typeface="ＭＳ Ｐゴシック" panose="020B0600070205080204" pitchFamily="34" charset="-128"/>
            </a:endParaRPr>
          </a:p>
          <a:p>
            <a:pPr lvl="2">
              <a:buNone/>
            </a:pPr>
            <a:r>
              <a:rPr lang="en-US" altLang="en-US" sz="1900" dirty="0">
                <a:ea typeface="ＭＳ Ｐゴシック" panose="020B0600070205080204" pitchFamily="34" charset="-128"/>
              </a:rPr>
              <a:t>	public int size ( ) {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	return </a:t>
            </a:r>
            <a:r>
              <a:rPr lang="en-US" altLang="en-US" sz="1900" dirty="0" err="1">
                <a:ea typeface="ＭＳ Ｐゴシック" panose="020B0600070205080204" pitchFamily="34" charset="-128"/>
              </a:rPr>
              <a:t>sz</a:t>
            </a:r>
            <a:r>
              <a:rPr lang="en-US" altLang="en-US" sz="1900" dirty="0">
                <a:ea typeface="ＭＳ Ｐゴシック" panose="020B0600070205080204" pitchFamily="34" charset="-128"/>
              </a:rPr>
              <a:t>;</a:t>
            </a:r>
            <a:br>
              <a:rPr lang="en-US" altLang="en-US" sz="1900" dirty="0">
                <a:ea typeface="ＭＳ Ｐゴシック" panose="020B0600070205080204" pitchFamily="34" charset="-128"/>
              </a:rPr>
            </a:br>
            <a:r>
              <a:rPr lang="en-US" altLang="en-US" sz="1900" dirty="0">
                <a:ea typeface="ＭＳ Ｐゴシック" panose="020B0600070205080204" pitchFamily="34" charset="-128"/>
              </a:rPr>
              <a:t>}</a:t>
            </a:r>
          </a:p>
          <a:p>
            <a:pPr marL="685800" lvl="1" indent="-228600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}</a:t>
            </a:r>
            <a:endParaRPr lang="en-US" altLang="en-US" sz="2400" i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4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71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21548</TotalTime>
  <Words>605</Words>
  <Application>Microsoft Office PowerPoint</Application>
  <PresentationFormat>Widescreen</PresentationFormat>
  <Paragraphs>79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Optimum</vt:lpstr>
      <vt:lpstr>Times New Roman</vt:lpstr>
      <vt:lpstr>Office Theme</vt:lpstr>
      <vt:lpstr>Template Method Pattern</vt:lpstr>
      <vt:lpstr>Template Method</vt:lpstr>
      <vt:lpstr> </vt:lpstr>
      <vt:lpstr>UML of Template Method Pattern</vt:lpstr>
      <vt:lpstr>Template Method example: class Point</vt:lpstr>
      <vt:lpstr>subclass CartesianPoint</vt:lpstr>
      <vt:lpstr>subclass PolarPoint</vt:lpstr>
      <vt:lpstr>Template in abstract class IntSet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219</cp:revision>
  <dcterms:created xsi:type="dcterms:W3CDTF">2016-10-21T00:49:29Z</dcterms:created>
  <dcterms:modified xsi:type="dcterms:W3CDTF">2022-03-18T02:27:39Z</dcterms:modified>
</cp:coreProperties>
</file>