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commentAuthors.xml" ContentType="application/vnd.openxmlformats-officedocument.presentationml.commentAuthor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Override PartName="/ppt/tags/tag3.xml" ContentType="application/vnd.openxmlformats-officedocument.presentationml.tags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6"/>
  </p:notesMasterIdLst>
  <p:sldIdLst>
    <p:sldId id="256" r:id="rId2"/>
    <p:sldId id="259" r:id="rId3"/>
    <p:sldId id="326" r:id="rId4"/>
    <p:sldId id="328" r:id="rId5"/>
    <p:sldId id="327" r:id="rId6"/>
    <p:sldId id="329" r:id="rId7"/>
    <p:sldId id="330" r:id="rId8"/>
    <p:sldId id="260" r:id="rId9"/>
    <p:sldId id="261" r:id="rId10"/>
    <p:sldId id="262" r:id="rId11"/>
    <p:sldId id="285" r:id="rId12"/>
    <p:sldId id="263" r:id="rId13"/>
    <p:sldId id="264" r:id="rId14"/>
    <p:sldId id="265" r:id="rId15"/>
    <p:sldId id="266" r:id="rId16"/>
    <p:sldId id="267" r:id="rId17"/>
    <p:sldId id="287" r:id="rId18"/>
    <p:sldId id="288" r:id="rId19"/>
    <p:sldId id="289" r:id="rId20"/>
    <p:sldId id="290" r:id="rId21"/>
    <p:sldId id="291" r:id="rId22"/>
    <p:sldId id="292" r:id="rId23"/>
    <p:sldId id="293" r:id="rId24"/>
    <p:sldId id="294" r:id="rId25"/>
    <p:sldId id="295" r:id="rId26"/>
    <p:sldId id="296" r:id="rId27"/>
    <p:sldId id="297" r:id="rId28"/>
    <p:sldId id="298" r:id="rId29"/>
    <p:sldId id="299" r:id="rId30"/>
    <p:sldId id="300" r:id="rId31"/>
    <p:sldId id="301" r:id="rId32"/>
    <p:sldId id="302" r:id="rId33"/>
    <p:sldId id="303" r:id="rId34"/>
    <p:sldId id="304" r:id="rId35"/>
    <p:sldId id="305" r:id="rId36"/>
    <p:sldId id="306" r:id="rId37"/>
    <p:sldId id="307" r:id="rId38"/>
    <p:sldId id="308" r:id="rId39"/>
    <p:sldId id="309" r:id="rId40"/>
    <p:sldId id="310" r:id="rId41"/>
    <p:sldId id="311" r:id="rId42"/>
    <p:sldId id="312" r:id="rId43"/>
    <p:sldId id="313" r:id="rId44"/>
    <p:sldId id="322" r:id="rId45"/>
    <p:sldId id="321" r:id="rId46"/>
    <p:sldId id="320" r:id="rId47"/>
    <p:sldId id="319" r:id="rId48"/>
    <p:sldId id="318" r:id="rId49"/>
    <p:sldId id="317" r:id="rId50"/>
    <p:sldId id="316" r:id="rId51"/>
    <p:sldId id="315" r:id="rId52"/>
    <p:sldId id="323" r:id="rId53"/>
    <p:sldId id="325" r:id="rId54"/>
    <p:sldId id="314" r:id="rId5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regory" initials="G" lastIdx="1" clrIdx="0">
    <p:extLst>
      <p:ext uri="{19B8F6BF-5375-455C-9EA6-DF929625EA0E}">
        <p15:presenceInfo xmlns:p15="http://schemas.microsoft.com/office/powerpoint/2012/main" xmlns="" userId="Gregor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6430A0"/>
    <a:srgbClr val="664A97"/>
    <a:srgbClr val="6A42AE"/>
    <a:srgbClr val="6B34AE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994" autoAdjust="0"/>
    <p:restoredTop sz="85312" autoAdjust="0"/>
  </p:normalViewPr>
  <p:slideViewPr>
    <p:cSldViewPr snapToGrid="0">
      <p:cViewPr varScale="1">
        <p:scale>
          <a:sx n="87" d="100"/>
          <a:sy n="87" d="100"/>
        </p:scale>
        <p:origin x="-956" y="-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commentAuthors" Target="commentAuthors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583E9D-07AB-4C6D-BFD0-47E805C6B3D4}" type="datetimeFigureOut">
              <a:rPr lang="en-CA" smtClean="0"/>
              <a:pPr/>
              <a:t>2024-02-19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20841C-25C9-4C0C-A7FA-C4A363D14F5A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4237529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20841C-25C9-4C0C-A7FA-C4A363D14F5A}" type="slidenum">
              <a:rPr lang="en-CA" smtClean="0"/>
              <a:pPr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23403344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20841C-25C9-4C0C-A7FA-C4A363D14F5A}" type="slidenum">
              <a:rPr lang="en-CA" smtClean="0"/>
              <a:pPr/>
              <a:t>25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16794594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1900560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3722958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7162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9755979" y="6575422"/>
            <a:ext cx="1597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Fall 2016</a:t>
            </a:r>
            <a:endParaRPr lang="en-CA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387" y="6573836"/>
            <a:ext cx="29860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CA"/>
              <a:t>CS 499: Honors Dissertation</a:t>
            </a:r>
            <a:endParaRPr lang="en-CA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3800" y="6573836"/>
            <a:ext cx="7985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174927E-2439-42C0-9720-7BBCA09BF46F}" type="slidenum">
              <a:rPr lang="en-CA" smtClean="0"/>
              <a:pPr/>
              <a:t>‹#›</a:t>
            </a:fld>
            <a:r>
              <a:rPr lang="en-CA" dirty="0"/>
              <a:t> / 32</a:t>
            </a:r>
          </a:p>
        </p:txBody>
      </p:sp>
    </p:spTree>
    <p:extLst>
      <p:ext uri="{BB962C8B-B14F-4D97-AF65-F5344CB8AC3E}">
        <p14:creationId xmlns:p14="http://schemas.microsoft.com/office/powerpoint/2010/main" xmlns="" val="1822376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3411672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1093008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7162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1087924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3802387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4234091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4189422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3252977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-15557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2938" y="116998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55979" y="6575422"/>
            <a:ext cx="1597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Fall 2016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387" y="6573836"/>
            <a:ext cx="29860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CA"/>
              <a:t>CS 499: Honors Dissertation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3800" y="6573836"/>
            <a:ext cx="7985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174927E-2439-42C0-9720-7BBCA09BF46F}" type="slidenum">
              <a:rPr lang="en-CA" smtClean="0"/>
              <a:pPr/>
              <a:t>‹#›</a:t>
            </a:fld>
            <a:r>
              <a:rPr lang="en-CA" dirty="0"/>
              <a:t> / 32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158538" y="0"/>
            <a:ext cx="838200" cy="886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30061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292100" y="-254000"/>
            <a:ext cx="12601542" cy="2578949"/>
          </a:xfrm>
          <a:prstGeom prst="rect">
            <a:avLst/>
          </a:prstGeom>
          <a:solidFill>
            <a:srgbClr val="664A97"/>
          </a:solidFill>
          <a:ln w="114300">
            <a:solidFill>
              <a:srgbClr val="64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2" y="10747"/>
            <a:ext cx="9144000" cy="1916376"/>
          </a:xfrm>
        </p:spPr>
        <p:txBody>
          <a:bodyPr>
            <a:normAutofit/>
          </a:bodyPr>
          <a:lstStyle/>
          <a:p>
            <a:r>
              <a:rPr lang="en-US" altLang="en-US" sz="6000" dirty="0"/>
              <a:t>Java Generics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6512" y="1172305"/>
            <a:ext cx="9575800" cy="5659285"/>
          </a:xfrm>
        </p:spPr>
        <p:txBody>
          <a:bodyPr>
            <a:normAutofit/>
          </a:bodyPr>
          <a:lstStyle/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CS321: Advanced Programming Techniques</a:t>
            </a:r>
          </a:p>
          <a:p>
            <a:r>
              <a:rPr lang="en-CA" dirty="0"/>
              <a:t>Prof: Gregory Mierzwinski</a:t>
            </a:r>
            <a:endParaRPr lang="en-CA" baseline="30000" dirty="0"/>
          </a:p>
          <a:p>
            <a:r>
              <a:rPr lang="en-CA" dirty="0"/>
              <a:t>Date: </a:t>
            </a:r>
            <a:r>
              <a:rPr lang="en-CA" smtClean="0"/>
              <a:t>February 21, </a:t>
            </a:r>
            <a:r>
              <a:rPr lang="en-CA" dirty="0" smtClean="0"/>
              <a:t>2024</a:t>
            </a:r>
            <a:endParaRPr lang="en-CA" dirty="0"/>
          </a:p>
          <a:p>
            <a:endParaRPr lang="en-CA" dirty="0"/>
          </a:p>
        </p:txBody>
      </p:sp>
      <p:pic>
        <p:nvPicPr>
          <p:cNvPr id="13" name="Picture 8" descr="http://osiris.ubishops.ca/~alussier/images/transparentlogo_bu.png">
            <a:extLst>
              <a:ext uri="{FF2B5EF4-FFF2-40B4-BE49-F238E27FC236}">
                <a16:creationId xmlns:a16="http://schemas.microsoft.com/office/drawing/2014/main" xmlns="" id="{CCB9A035-2F1C-4B96-A5DB-70B72D6E4A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10514" y="4847458"/>
            <a:ext cx="4770403" cy="1676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1770776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 Class Definition with a Type Parameter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43997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dirty="0"/>
              <a:t> 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10</a:t>
            </a:fld>
            <a:r>
              <a:rPr lang="en-CA" dirty="0"/>
              <a:t> </a:t>
            </a:r>
          </a:p>
        </p:txBody>
      </p:sp>
      <p:pic>
        <p:nvPicPr>
          <p:cNvPr id="7" name="Picture 3" descr="C:\WINDOWS\Desktop\Oh_type\savitch_gif\c14_rev\savitch_c14d04.gif">
            <a:extLst>
              <a:ext uri="{FF2B5EF4-FFF2-40B4-BE49-F238E27FC236}">
                <a16:creationId xmlns:a16="http://schemas.microsoft.com/office/drawing/2014/main" xmlns="" id="{AB2E3E8A-2F12-4D0D-B647-C6DDEE771F8A}"/>
              </a:ext>
            </a:extLst>
          </p:cNvPr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12474" y="1602977"/>
            <a:ext cx="7772400" cy="353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435777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7162"/>
            <a:ext cx="11277600" cy="1325563"/>
          </a:xfrm>
        </p:spPr>
        <p:txBody>
          <a:bodyPr/>
          <a:lstStyle/>
          <a:p>
            <a:r>
              <a:rPr lang="en-US" altLang="en-US" dirty="0"/>
              <a:t>A Class Definition with a Type Parameter (Cont’d)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4399753"/>
          </a:xfrm>
        </p:spPr>
        <p:txBody>
          <a:bodyPr>
            <a:normAutofit/>
          </a:bodyPr>
          <a:lstStyle/>
          <a:p>
            <a:pPr marL="392113" marR="0" lvl="0" indent="-293688" algn="l" defTabSz="414338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ts val="1288"/>
              </a:spcAft>
              <a:buClr>
                <a:srgbClr val="000000"/>
              </a:buClr>
              <a:buSzPct val="45000"/>
              <a:buFont typeface="StarBats" charset="0"/>
              <a:buChar char="&quot;"/>
              <a:tabLst/>
              <a:defRPr/>
            </a:pPr>
            <a:r>
              <a:rPr kumimoji="0" lang="en-US" altLang="en-US" sz="2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/>
                <a:ea typeface="ＭＳ Ｐゴシック" panose="020B0600070205080204" pitchFamily="34" charset="-128"/>
                <a:cs typeface="+mn-cs"/>
              </a:rPr>
              <a:t>A class that is defined with a parameter for a type is called a generic class or a parameterized class</a:t>
            </a:r>
          </a:p>
          <a:p>
            <a:pPr marL="392113" marR="0" lvl="0" indent="-293688" algn="l" defTabSz="414338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ts val="1288"/>
              </a:spcAft>
              <a:buClr>
                <a:srgbClr val="000000"/>
              </a:buClr>
              <a:buSzPct val="45000"/>
              <a:buFont typeface="StarBats" charset="0"/>
              <a:buChar char="&quot;"/>
              <a:tabLst/>
              <a:defRPr/>
            </a:pPr>
            <a:endParaRPr kumimoji="0" lang="en-US" altLang="en-US" sz="2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/>
              <a:ea typeface="ＭＳ Ｐゴシック" panose="020B0600070205080204" pitchFamily="34" charset="-128"/>
              <a:cs typeface="+mn-cs"/>
            </a:endParaRPr>
          </a:p>
          <a:p>
            <a:pPr marL="782638" marR="0" lvl="1" indent="-260350" algn="l" defTabSz="414338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ts val="1025"/>
              </a:spcAft>
              <a:buClr>
                <a:srgbClr val="000000"/>
              </a:buClr>
              <a:buSzPct val="75000"/>
              <a:buFont typeface="StarBats" charset="0"/>
              <a:buChar char=""/>
              <a:tabLst/>
              <a:defRPr/>
            </a:pPr>
            <a:r>
              <a:rPr kumimoji="0" lang="en-US" altLang="en-US" sz="2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/>
                <a:ea typeface="ＭＳ Ｐゴシック" panose="020B0600070205080204" pitchFamily="34" charset="-128"/>
              </a:rPr>
              <a:t>The type parameter is included in angular brackets after the class name in the class definition heading.</a:t>
            </a:r>
          </a:p>
          <a:p>
            <a:pPr marL="782638" marR="0" lvl="1" indent="-260350" algn="l" defTabSz="414338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ts val="1025"/>
              </a:spcAft>
              <a:buClr>
                <a:srgbClr val="000000"/>
              </a:buClr>
              <a:buSzPct val="75000"/>
              <a:buFont typeface="StarBats" charset="0"/>
              <a:buChar char=""/>
              <a:tabLst/>
              <a:defRPr/>
            </a:pPr>
            <a:endParaRPr kumimoji="0" lang="en-US" altLang="en-US" sz="21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/>
              <a:ea typeface="ＭＳ Ｐゴシック" panose="020B0600070205080204" pitchFamily="34" charset="-128"/>
            </a:endParaRPr>
          </a:p>
          <a:p>
            <a:pPr marL="782638" marR="0" lvl="1" indent="-260350" algn="l" defTabSz="414338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ts val="1025"/>
              </a:spcAft>
              <a:buClr>
                <a:srgbClr val="000000"/>
              </a:buClr>
              <a:buSzPct val="75000"/>
              <a:buFont typeface="StarBats" charset="0"/>
              <a:buChar char=""/>
              <a:tabLst/>
              <a:defRPr/>
            </a:pPr>
            <a:r>
              <a:rPr kumimoji="0" lang="en-US" altLang="en-US" sz="2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/>
                <a:ea typeface="ＭＳ Ｐゴシック" panose="020B0600070205080204" pitchFamily="34" charset="-128"/>
              </a:rPr>
              <a:t>Any non-keyword identifier can be used for the type parameter, but by convention, the parameter starts with an uppercase letter.</a:t>
            </a:r>
          </a:p>
          <a:p>
            <a:pPr marL="782638" marR="0" lvl="1" indent="-260350" algn="l" defTabSz="414338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ts val="1025"/>
              </a:spcAft>
              <a:buClr>
                <a:srgbClr val="000000"/>
              </a:buClr>
              <a:buSzPct val="75000"/>
              <a:buFont typeface="StarBats" charset="0"/>
              <a:buChar char=""/>
              <a:tabLst/>
              <a:defRPr/>
            </a:pPr>
            <a:endParaRPr kumimoji="0" lang="en-US" altLang="en-US" sz="21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/>
              <a:ea typeface="ＭＳ Ｐゴシック" panose="020B0600070205080204" pitchFamily="34" charset="-128"/>
            </a:endParaRPr>
          </a:p>
          <a:p>
            <a:pPr marL="782638" marR="0" lvl="1" indent="-260350" algn="l" defTabSz="414338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ts val="1025"/>
              </a:spcAft>
              <a:buClr>
                <a:srgbClr val="000000"/>
              </a:buClr>
              <a:buSzPct val="75000"/>
              <a:buFont typeface="StarBats" charset="0"/>
              <a:buChar char=""/>
              <a:tabLst/>
              <a:defRPr/>
            </a:pPr>
            <a:r>
              <a:rPr kumimoji="0" lang="en-US" altLang="en-US" sz="2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/>
                <a:ea typeface="ＭＳ Ｐゴシック" panose="020B0600070205080204" pitchFamily="34" charset="-128"/>
              </a:rPr>
              <a:t>The type parameter can be used like other types used in the definition of a class.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11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1126931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Generic Class Definition: An Example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4399753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altLang="en-US" sz="2000" dirty="0">
                <a:ea typeface="ＭＳ Ｐゴシック" panose="020B0600070205080204" pitchFamily="34" charset="-128"/>
              </a:rPr>
              <a:t> 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12</a:t>
            </a:fld>
            <a:r>
              <a:rPr lang="en-CA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6F05ACED-AE0E-4F20-9A9D-681A7DE41D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21310" y="762000"/>
            <a:ext cx="7772400" cy="60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997206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Generic Class Definition: An Example (Cont’d)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025922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altLang="en-US" sz="2400" b="1" dirty="0"/>
              <a:t> 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13</a:t>
            </a:fld>
            <a:r>
              <a:rPr lang="en-CA" dirty="0"/>
              <a:t> </a:t>
            </a:r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xmlns="" id="{3854C3B0-6073-4038-A338-869259AF14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48478" y="742950"/>
            <a:ext cx="7724775" cy="611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364115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Generic Class Usage: An Example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0259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14</a:t>
            </a:fld>
            <a:r>
              <a:rPr lang="en-CA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5653FCD1-B482-476C-B6C8-4791DCF3EA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64529" y="714375"/>
            <a:ext cx="7791450" cy="614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831713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Generic Class Usage: An Example (Cont’d)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025922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altLang="en-US" dirty="0">
                <a:solidFill>
                  <a:srgbClr val="FFFF99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rPr>
              <a:t> 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15</a:t>
            </a:fld>
            <a:r>
              <a:rPr lang="en-CA" dirty="0"/>
              <a:t> </a:t>
            </a:r>
          </a:p>
        </p:txBody>
      </p:sp>
      <p:pic>
        <p:nvPicPr>
          <p:cNvPr id="7" name="Picture 3" descr="C:\WINDOWS\Desktop\Oh_type\savitch_gif\c14_rev\savitch_c14d06_3of3.gif">
            <a:extLst>
              <a:ext uri="{FF2B5EF4-FFF2-40B4-BE49-F238E27FC236}">
                <a16:creationId xmlns:a16="http://schemas.microsoft.com/office/drawing/2014/main" xmlns="" id="{6AA1F657-1079-4265-B6D1-2F9ED7CE6AB2}"/>
              </a:ext>
            </a:extLst>
          </p:cNvPr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83579" y="1928762"/>
            <a:ext cx="7772400" cy="279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">
            <a:extLst>
              <a:ext uri="{FF2B5EF4-FFF2-40B4-BE49-F238E27FC236}">
                <a16:creationId xmlns:a16="http://schemas.microsoft.com/office/drawing/2014/main" xmlns="" id="{A081C371-7F71-4475-AC69-7EB7299897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5379" y="1215974"/>
            <a:ext cx="3810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sz="3200" b="1" kern="0" dirty="0">
                <a:solidFill>
                  <a:schemeClr val="folHlink"/>
                </a:solidFill>
                <a:latin typeface="+mj-lt"/>
                <a:ea typeface="+mj-ea"/>
                <a:cs typeface="+mj-cs"/>
              </a:rPr>
              <a:t>Program Output:</a:t>
            </a:r>
          </a:p>
        </p:txBody>
      </p:sp>
    </p:spTree>
    <p:extLst>
      <p:ext uri="{BB962C8B-B14F-4D97-AF65-F5344CB8AC3E}">
        <p14:creationId xmlns:p14="http://schemas.microsoft.com/office/powerpoint/2010/main" xmlns="" val="3252093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7162"/>
            <a:ext cx="10884310" cy="1325563"/>
          </a:xfrm>
        </p:spPr>
        <p:txBody>
          <a:bodyPr>
            <a:normAutofit/>
          </a:bodyPr>
          <a:lstStyle/>
          <a:p>
            <a:r>
              <a:rPr lang="en-US" altLang="en-US" sz="3600" dirty="0"/>
              <a:t>A Generic Constructor Name Has No Type Parameter!!!</a:t>
            </a:r>
            <a:endParaRPr lang="en-CA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025922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en-US" sz="1900" dirty="0"/>
              <a:t>Although the class name in a parameterized class definition has a type parameter attached, the type parameter is not used in the heading of the constructor definition:</a:t>
            </a:r>
          </a:p>
          <a:p>
            <a:pPr eaLnBrk="1" hangingPunct="1">
              <a:lnSpc>
                <a:spcPct val="80000"/>
              </a:lnSpc>
            </a:pPr>
            <a:endParaRPr lang="en-US" altLang="en-US" sz="1900" dirty="0"/>
          </a:p>
          <a:p>
            <a:pPr lvl="2" algn="ctr" eaLnBrk="1" hangingPunct="1">
              <a:lnSpc>
                <a:spcPct val="80000"/>
              </a:lnSpc>
              <a:buFont typeface="StarBats" charset="0"/>
              <a:buNone/>
            </a:pPr>
            <a:r>
              <a:rPr lang="en-US" altLang="en-US" sz="18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public Pair&lt;T&gt;()</a:t>
            </a:r>
          </a:p>
          <a:p>
            <a:pPr eaLnBrk="1" hangingPunct="1">
              <a:lnSpc>
                <a:spcPct val="80000"/>
              </a:lnSpc>
            </a:pPr>
            <a:endParaRPr lang="en-US" altLang="en-US" sz="1900" dirty="0"/>
          </a:p>
          <a:p>
            <a:pPr eaLnBrk="1" hangingPunct="1">
              <a:lnSpc>
                <a:spcPct val="80000"/>
              </a:lnSpc>
            </a:pPr>
            <a:r>
              <a:rPr lang="en-US" altLang="en-US" sz="1900" dirty="0"/>
              <a:t>A constructor can use the type parameter as the type for a parameter of the constructor, but in this case, the angular brackets are not used:</a:t>
            </a:r>
          </a:p>
          <a:p>
            <a:pPr eaLnBrk="1" hangingPunct="1">
              <a:lnSpc>
                <a:spcPct val="80000"/>
              </a:lnSpc>
            </a:pPr>
            <a:endParaRPr lang="en-US" altLang="en-US" sz="1900" dirty="0"/>
          </a:p>
          <a:p>
            <a:pPr lvl="2" algn="ctr" eaLnBrk="1" hangingPunct="1">
              <a:lnSpc>
                <a:spcPct val="80000"/>
              </a:lnSpc>
              <a:buFont typeface="StarBats" charset="0"/>
              <a:buNone/>
            </a:pPr>
            <a:r>
              <a:rPr lang="en-US" altLang="en-US" sz="18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public Pair(T first, T second)</a:t>
            </a:r>
          </a:p>
          <a:p>
            <a:pPr eaLnBrk="1" hangingPunct="1">
              <a:lnSpc>
                <a:spcPct val="80000"/>
              </a:lnSpc>
            </a:pPr>
            <a:endParaRPr lang="en-US" altLang="en-US" sz="2100" dirty="0"/>
          </a:p>
          <a:p>
            <a:pPr eaLnBrk="1" hangingPunct="1">
              <a:lnSpc>
                <a:spcPct val="80000"/>
              </a:lnSpc>
            </a:pPr>
            <a:r>
              <a:rPr lang="en-US" altLang="en-US" sz="2100" dirty="0"/>
              <a:t>However, when a generic class is instantiated, the angular brackets are used:</a:t>
            </a:r>
          </a:p>
          <a:p>
            <a:pPr eaLnBrk="1" hangingPunct="1">
              <a:lnSpc>
                <a:spcPct val="80000"/>
              </a:lnSpc>
            </a:pPr>
            <a:endParaRPr lang="en-US" altLang="en-US" sz="2100" dirty="0"/>
          </a:p>
          <a:p>
            <a:pPr lvl="2" algn="ctr" eaLnBrk="1" hangingPunct="1">
              <a:lnSpc>
                <a:spcPct val="80000"/>
              </a:lnSpc>
              <a:buFont typeface="StarBats" charset="0"/>
              <a:buNone/>
            </a:pPr>
            <a:r>
              <a:rPr lang="en-US" altLang="en-US" sz="16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Pair&lt;String&gt; pair = new Pair&lt;String&gt;("Happy", "Day");</a:t>
            </a:r>
          </a:p>
          <a:p>
            <a:endParaRPr lang="en-US" alt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16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3830296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7162"/>
            <a:ext cx="11012129" cy="1325563"/>
          </a:xfrm>
        </p:spPr>
        <p:txBody>
          <a:bodyPr>
            <a:normAutofit/>
          </a:bodyPr>
          <a:lstStyle/>
          <a:p>
            <a:r>
              <a:rPr lang="en-US" altLang="en-US" sz="3200" dirty="0"/>
              <a:t>A Primitive Type Cannot be Plugged in for a Type Parameter!!!</a:t>
            </a:r>
            <a:endParaRPr lang="en-CA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025922"/>
          </a:xfrm>
        </p:spPr>
        <p:txBody>
          <a:bodyPr>
            <a:normAutofit/>
          </a:bodyPr>
          <a:lstStyle/>
          <a:p>
            <a:pPr marL="392113" marR="0" lvl="0" indent="-293688" algn="l" defTabSz="4143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288"/>
              </a:spcAft>
              <a:buClr>
                <a:srgbClr val="000000"/>
              </a:buClr>
              <a:buSzPct val="45000"/>
              <a:buFont typeface="StarBats" charset="0"/>
              <a:buChar char="&quot;"/>
              <a:tabLst/>
              <a:defRPr/>
            </a:pPr>
            <a:r>
              <a:rPr kumimoji="0" lang="en-US" altLang="en-US" sz="2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/>
                <a:ea typeface="ＭＳ Ｐゴシック" panose="020B0600070205080204" pitchFamily="34" charset="-128"/>
                <a:cs typeface="+mn-cs"/>
              </a:rPr>
              <a:t>The type plugged in for a type parameter must always be a reference type:</a:t>
            </a:r>
          </a:p>
          <a:p>
            <a:pPr marL="392113" marR="0" lvl="0" indent="-293688" algn="l" defTabSz="4143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288"/>
              </a:spcAft>
              <a:buClr>
                <a:srgbClr val="000000"/>
              </a:buClr>
              <a:buSzPct val="45000"/>
              <a:buFont typeface="StarBats" charset="0"/>
              <a:buChar char="&quot;"/>
              <a:tabLst/>
              <a:defRPr/>
            </a:pPr>
            <a:endParaRPr kumimoji="0" lang="en-US" altLang="en-US" sz="2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/>
              <a:ea typeface="ＭＳ Ｐゴシック" panose="020B0600070205080204" pitchFamily="34" charset="-128"/>
              <a:cs typeface="+mn-cs"/>
            </a:endParaRPr>
          </a:p>
          <a:p>
            <a:pPr marL="782638" marR="0" lvl="1" indent="-260350" algn="l" defTabSz="4143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25"/>
              </a:spcAft>
              <a:buClr>
                <a:srgbClr val="000000"/>
              </a:buClr>
              <a:buSzPct val="75000"/>
              <a:buFont typeface="StarBats" charset="0"/>
              <a:buChar char=""/>
              <a:tabLst/>
              <a:defRPr/>
            </a:pPr>
            <a:r>
              <a:rPr kumimoji="0" lang="en-US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/>
                <a:ea typeface="ＭＳ Ｐゴシック" panose="020B0600070205080204" pitchFamily="34" charset="-128"/>
              </a:rPr>
              <a:t>It cannot be a primitive type such as </a:t>
            </a:r>
            <a:r>
              <a:rPr kumimoji="0" lang="en-US" altLang="en-US" sz="25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int</a:t>
            </a:r>
            <a:r>
              <a:rPr kumimoji="0" lang="en-US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/>
                <a:ea typeface="ＭＳ Ｐゴシック" panose="020B0600070205080204" pitchFamily="34" charset="-128"/>
              </a:rPr>
              <a:t>, </a:t>
            </a:r>
            <a:r>
              <a:rPr kumimoji="0" lang="en-US" altLang="en-US" sz="25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double</a:t>
            </a:r>
            <a:r>
              <a:rPr kumimoji="0" lang="en-US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/>
                <a:ea typeface="ＭＳ Ｐゴシック" panose="020B0600070205080204" pitchFamily="34" charset="-128"/>
              </a:rPr>
              <a:t>, or </a:t>
            </a:r>
            <a:r>
              <a:rPr kumimoji="0" lang="en-US" altLang="en-US" sz="25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char</a:t>
            </a:r>
          </a:p>
          <a:p>
            <a:pPr marL="782638" marR="0" lvl="1" indent="-260350" algn="l" defTabSz="4143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25"/>
              </a:spcAft>
              <a:buClr>
                <a:srgbClr val="000000"/>
              </a:buClr>
              <a:buSzPct val="75000"/>
              <a:buFont typeface="StarBats" charset="0"/>
              <a:buChar char=""/>
              <a:tabLst/>
              <a:defRPr/>
            </a:pPr>
            <a:endParaRPr kumimoji="0" lang="en-US" altLang="en-US" sz="25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/>
              <a:ea typeface="ＭＳ Ｐゴシック" panose="020B0600070205080204" pitchFamily="34" charset="-128"/>
            </a:endParaRPr>
          </a:p>
          <a:p>
            <a:pPr marL="782638" marR="0" lvl="1" indent="-260350" algn="l" defTabSz="4143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25"/>
              </a:spcAft>
              <a:buClr>
                <a:srgbClr val="000000"/>
              </a:buClr>
              <a:buSzPct val="75000"/>
              <a:buFont typeface="StarBats" charset="0"/>
              <a:buChar char=""/>
              <a:tabLst/>
              <a:defRPr/>
            </a:pPr>
            <a:r>
              <a:rPr kumimoji="0" lang="en-US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/>
                <a:ea typeface="ＭＳ Ｐゴシック" panose="020B0600070205080204" pitchFamily="34" charset="-128"/>
              </a:rPr>
              <a:t>However, now that Java has automatic boxing, this is not a big restriction.</a:t>
            </a:r>
          </a:p>
          <a:p>
            <a:pPr marL="782638" marR="0" lvl="1" indent="-260350" algn="l" defTabSz="4143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25"/>
              </a:spcAft>
              <a:buClr>
                <a:srgbClr val="000000"/>
              </a:buClr>
              <a:buSzPct val="75000"/>
              <a:buFont typeface="StarBats" charset="0"/>
              <a:buChar char=""/>
              <a:tabLst/>
              <a:defRPr/>
            </a:pPr>
            <a:endParaRPr kumimoji="0" lang="en-US" altLang="en-US" sz="25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/>
              <a:ea typeface="ＭＳ Ｐゴシック" panose="020B0600070205080204" pitchFamily="34" charset="-128"/>
            </a:endParaRPr>
          </a:p>
          <a:p>
            <a:pPr marL="782638" marR="0" lvl="1" indent="-260350" algn="l" defTabSz="4143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25"/>
              </a:spcAft>
              <a:buClr>
                <a:srgbClr val="000000"/>
              </a:buClr>
              <a:buSzPct val="75000"/>
              <a:buFont typeface="StarBats" charset="0"/>
              <a:buChar char=""/>
              <a:tabLst/>
              <a:defRPr/>
            </a:pPr>
            <a:r>
              <a:rPr kumimoji="0" lang="en-US" altLang="en-US" sz="2500" b="1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/>
                <a:ea typeface="ＭＳ Ｐゴシック" panose="020B0600070205080204" pitchFamily="34" charset="-128"/>
              </a:rPr>
              <a:t>Note:</a:t>
            </a:r>
            <a:r>
              <a:rPr kumimoji="0" lang="en-US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/>
                <a:ea typeface="ＭＳ Ｐゴシック" panose="020B0600070205080204" pitchFamily="34" charset="-128"/>
              </a:rPr>
              <a:t> Reference types can include arrays.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17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2505518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7162"/>
            <a:ext cx="11012129" cy="1325563"/>
          </a:xfrm>
        </p:spPr>
        <p:txBody>
          <a:bodyPr>
            <a:normAutofit/>
          </a:bodyPr>
          <a:lstStyle/>
          <a:p>
            <a:r>
              <a:rPr lang="fr-FR" altLang="en-US" dirty="0"/>
              <a:t>Limitations on Type </a:t>
            </a:r>
            <a:r>
              <a:rPr lang="fr-FR" altLang="en-US" dirty="0" err="1"/>
              <a:t>Parameter</a:t>
            </a:r>
            <a:r>
              <a:rPr lang="fr-FR" altLang="en-US" dirty="0"/>
              <a:t> Usage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025922"/>
          </a:xfrm>
        </p:spPr>
        <p:txBody>
          <a:bodyPr>
            <a:normAutofit/>
          </a:bodyPr>
          <a:lstStyle/>
          <a:p>
            <a:pPr marL="392113" marR="0" lvl="0" indent="-293688" algn="l" defTabSz="414338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ts val="1288"/>
              </a:spcAft>
              <a:buClr>
                <a:srgbClr val="000000"/>
              </a:buClr>
              <a:buSzPct val="45000"/>
              <a:buFont typeface="StarBats" charset="0"/>
              <a:buChar char="&quot;"/>
              <a:tabLst/>
              <a:defRPr/>
            </a:pPr>
            <a:r>
              <a:rPr kumimoji="0" lang="en-US" altLang="en-US" sz="2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/>
                <a:ea typeface="ＭＳ Ｐゴシック" panose="020B0600070205080204" pitchFamily="34" charset="-128"/>
                <a:cs typeface="+mn-cs"/>
              </a:rPr>
              <a:t>Within the definition of a parameterized class definition, there are places where an ordinary class name would be allowed, but a </a:t>
            </a:r>
            <a:r>
              <a:rPr kumimoji="0" lang="en-US" altLang="en-US" sz="29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/>
                <a:ea typeface="ＭＳ Ｐゴシック" panose="020B0600070205080204" pitchFamily="34" charset="-128"/>
                <a:cs typeface="+mn-cs"/>
              </a:rPr>
              <a:t>type parameter is not allowed</a:t>
            </a:r>
            <a:r>
              <a:rPr kumimoji="0" lang="en-US" altLang="en-US" sz="2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/>
                <a:ea typeface="ＭＳ Ｐゴシック" panose="020B0600070205080204" pitchFamily="34" charset="-128"/>
                <a:cs typeface="+mn-cs"/>
              </a:rPr>
              <a:t>.</a:t>
            </a:r>
          </a:p>
          <a:p>
            <a:pPr marL="392113" marR="0" lvl="0" indent="-293688" algn="l" defTabSz="414338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ts val="1288"/>
              </a:spcAft>
              <a:buClr>
                <a:srgbClr val="000000"/>
              </a:buClr>
              <a:buSzPct val="45000"/>
              <a:buFont typeface="StarBats" charset="0"/>
              <a:buChar char="&quot;"/>
              <a:tabLst/>
              <a:defRPr/>
            </a:pPr>
            <a:endParaRPr kumimoji="0" lang="en-US" altLang="en-US" sz="2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/>
              <a:ea typeface="ＭＳ Ｐゴシック" panose="020B0600070205080204" pitchFamily="34" charset="-128"/>
              <a:cs typeface="+mn-cs"/>
            </a:endParaRPr>
          </a:p>
          <a:p>
            <a:pPr marL="392113" marR="0" lvl="0" indent="-293688" algn="l" defTabSz="414338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ts val="1288"/>
              </a:spcAft>
              <a:buClr>
                <a:srgbClr val="000000"/>
              </a:buClr>
              <a:buSzPct val="45000"/>
              <a:buFont typeface="StarBats" charset="0"/>
              <a:buChar char="&quot;"/>
              <a:tabLst/>
              <a:defRPr/>
            </a:pPr>
            <a:r>
              <a:rPr kumimoji="0" lang="en-US" altLang="en-US" sz="2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/>
                <a:ea typeface="ＭＳ Ｐゴシック" panose="020B0600070205080204" pitchFamily="34" charset="-128"/>
                <a:cs typeface="+mn-cs"/>
              </a:rPr>
              <a:t>In particular, the type parameter cannot be used in simple expressions using new to create a new object</a:t>
            </a:r>
          </a:p>
          <a:p>
            <a:pPr marL="392113" marR="0" lvl="0" indent="-293688" algn="l" defTabSz="414338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ts val="1288"/>
              </a:spcAft>
              <a:buClr>
                <a:srgbClr val="000000"/>
              </a:buClr>
              <a:buSzPct val="45000"/>
              <a:buFont typeface="StarBats" charset="0"/>
              <a:buChar char="&quot;"/>
              <a:tabLst/>
              <a:defRPr/>
            </a:pPr>
            <a:endParaRPr kumimoji="0" lang="en-US" altLang="en-US" sz="2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/>
              <a:ea typeface="ＭＳ Ｐゴシック" panose="020B0600070205080204" pitchFamily="34" charset="-128"/>
              <a:cs typeface="+mn-cs"/>
            </a:endParaRPr>
          </a:p>
          <a:p>
            <a:pPr marL="782638" marR="0" lvl="1" indent="-260350" algn="l" defTabSz="414338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ts val="1025"/>
              </a:spcAft>
              <a:buClr>
                <a:srgbClr val="000000"/>
              </a:buClr>
              <a:buSzPct val="75000"/>
              <a:buFont typeface="StarBats" charset="0"/>
              <a:buChar char=""/>
              <a:tabLst/>
              <a:defRPr/>
            </a:pPr>
            <a:r>
              <a:rPr kumimoji="0" lang="en-US" altLang="en-US" sz="2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/>
                <a:ea typeface="ＭＳ Ｐゴシック" panose="020B0600070205080204" pitchFamily="34" charset="-128"/>
              </a:rPr>
              <a:t>For instance, the type parameter cannot be used as a constructor name or like a constructor:</a:t>
            </a:r>
          </a:p>
          <a:p>
            <a:pPr marL="782638" marR="0" lvl="1" indent="-260350" algn="l" defTabSz="414338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ts val="1025"/>
              </a:spcAft>
              <a:buClr>
                <a:srgbClr val="000000"/>
              </a:buClr>
              <a:buSzPct val="75000"/>
              <a:buFont typeface="StarBats" charset="0"/>
              <a:buChar char=""/>
              <a:tabLst/>
              <a:defRPr/>
            </a:pPr>
            <a:endParaRPr kumimoji="0" lang="en-US" altLang="en-US" sz="21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/>
              <a:ea typeface="ＭＳ Ｐゴシック" panose="020B0600070205080204" pitchFamily="34" charset="-128"/>
            </a:endParaRPr>
          </a:p>
          <a:p>
            <a:pPr marL="1174750" marR="0" lvl="2" indent="-195263" algn="ctr" defTabSz="414338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ts val="775"/>
              </a:spcAft>
              <a:buClr>
                <a:srgbClr val="000000"/>
              </a:buClr>
              <a:buSzPct val="45000"/>
              <a:buFont typeface="StarBats" charset="0"/>
              <a:buNone/>
              <a:tabLst/>
              <a:defRPr/>
            </a:pPr>
            <a:r>
              <a:rPr kumimoji="0" lang="en-US" altLang="en-US" sz="2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T object = new T();</a:t>
            </a:r>
          </a:p>
          <a:p>
            <a:pPr marL="1174750" marR="0" lvl="2" indent="-195263" algn="ctr" defTabSz="414338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ts val="775"/>
              </a:spcAft>
              <a:buClr>
                <a:srgbClr val="000000"/>
              </a:buClr>
              <a:buSzPct val="45000"/>
              <a:buFont typeface="StarBats" charset="0"/>
              <a:buNone/>
              <a:tabLst/>
              <a:defRPr/>
            </a:pPr>
            <a:r>
              <a:rPr kumimoji="0" lang="en-US" altLang="en-US" sz="2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T[] a = new T[10];</a:t>
            </a:r>
            <a:endParaRPr kumimoji="0" lang="en-US" altLang="en-US" sz="2200" b="1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18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2488488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7162"/>
            <a:ext cx="11012129" cy="1325563"/>
          </a:xfrm>
        </p:spPr>
        <p:txBody>
          <a:bodyPr>
            <a:normAutofit/>
          </a:bodyPr>
          <a:lstStyle/>
          <a:p>
            <a:r>
              <a:rPr lang="en-US" altLang="en-US" dirty="0"/>
              <a:t>Limitations on Generic Class Instantiation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025922"/>
          </a:xfrm>
        </p:spPr>
        <p:txBody>
          <a:bodyPr>
            <a:normAutofit/>
          </a:bodyPr>
          <a:lstStyle/>
          <a:p>
            <a:pPr marL="392113" marR="0" lvl="0" indent="-293688" algn="l" defTabSz="4143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288"/>
              </a:spcAft>
              <a:buClr>
                <a:srgbClr val="000000"/>
              </a:buClr>
              <a:buSzPct val="45000"/>
              <a:buFont typeface="StarBats" charset="0"/>
              <a:buChar char="&quot;"/>
              <a:tabLst/>
              <a:defRPr/>
            </a:pPr>
            <a:r>
              <a:rPr kumimoji="0" lang="en-US" altLang="en-US" sz="2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/>
                <a:ea typeface="ＭＳ Ｐゴシック" panose="020B0600070205080204" pitchFamily="34" charset="-128"/>
                <a:cs typeface="+mn-cs"/>
              </a:rPr>
              <a:t>Arrays such as the following are illegal:</a:t>
            </a:r>
          </a:p>
          <a:p>
            <a:pPr marL="782638" marR="0" lvl="1" indent="-260350" algn="l" defTabSz="4143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25"/>
              </a:spcAft>
              <a:buClr>
                <a:srgbClr val="000000"/>
              </a:buClr>
              <a:buSzPct val="75000"/>
              <a:buFontTx/>
              <a:buNone/>
              <a:tabLst/>
              <a:defRPr/>
            </a:pPr>
            <a:endParaRPr kumimoji="0" lang="en-US" altLang="en-US" sz="25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marL="782638" marR="0" lvl="1" indent="-260350" algn="l" defTabSz="4143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25"/>
              </a:spcAft>
              <a:buClr>
                <a:srgbClr val="000000"/>
              </a:buClr>
              <a:buSzPct val="75000"/>
              <a:buFontTx/>
              <a:buNone/>
              <a:tabLst/>
              <a:defRPr/>
            </a:pPr>
            <a:r>
              <a:rPr kumimoji="0" lang="en-US" altLang="en-US" sz="25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Pair&lt;String&gt;[] a = </a:t>
            </a:r>
          </a:p>
          <a:p>
            <a:pPr marL="782638" marR="0" lvl="1" indent="-260350" algn="l" defTabSz="4143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25"/>
              </a:spcAft>
              <a:buClr>
                <a:srgbClr val="000000"/>
              </a:buClr>
              <a:buSzPct val="75000"/>
              <a:buFontTx/>
              <a:buNone/>
              <a:tabLst/>
              <a:defRPr/>
            </a:pPr>
            <a:r>
              <a:rPr kumimoji="0" lang="en-US" altLang="en-US" sz="25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  new Pair&lt;String&gt;[10];</a:t>
            </a:r>
          </a:p>
          <a:p>
            <a:pPr marL="782638" marR="0" lvl="1" indent="-260350" algn="l" defTabSz="4143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25"/>
              </a:spcAft>
              <a:buClr>
                <a:srgbClr val="000000"/>
              </a:buClr>
              <a:buSzPct val="75000"/>
              <a:buFontTx/>
              <a:buNone/>
              <a:tabLst/>
              <a:defRPr/>
            </a:pPr>
            <a:endParaRPr kumimoji="0" lang="en-US" altLang="en-US" sz="25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marL="392113" marR="0" lvl="0" indent="-293688" algn="l" defTabSz="4143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288"/>
              </a:spcAft>
              <a:buClr>
                <a:srgbClr val="000000"/>
              </a:buClr>
              <a:buSzPct val="45000"/>
              <a:buFont typeface="StarBats" charset="0"/>
              <a:buChar char="&quot;"/>
              <a:tabLst/>
              <a:defRPr/>
            </a:pPr>
            <a:r>
              <a:rPr kumimoji="0" lang="en-US" altLang="en-US" sz="2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/>
                <a:ea typeface="ＭＳ Ｐゴシック" panose="020B0600070205080204" pitchFamily="34" charset="-128"/>
                <a:cs typeface="+mn-cs"/>
              </a:rPr>
              <a:t>Although this is a reasonable thing to want to do, it is not allowed given the way that Java implements generic classes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19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3791051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4399753"/>
          </a:xfrm>
        </p:spPr>
        <p:txBody>
          <a:bodyPr>
            <a:normAutofit/>
          </a:bodyPr>
          <a:lstStyle/>
          <a:p>
            <a:r>
              <a:rPr lang="en-US" altLang="en-US" dirty="0"/>
              <a:t>Generic Classes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Generic Methods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Wildcard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2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512044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7162"/>
            <a:ext cx="11012129" cy="1325563"/>
          </a:xfrm>
        </p:spPr>
        <p:txBody>
          <a:bodyPr>
            <a:normAutofit/>
          </a:bodyPr>
          <a:lstStyle/>
          <a:p>
            <a:r>
              <a:rPr lang="en-US" altLang="en-US" dirty="0"/>
              <a:t>Using Generic Classes and Automatic Boxing</a:t>
            </a:r>
            <a:endParaRPr lang="en-CA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20</a:t>
            </a:fld>
            <a:r>
              <a:rPr lang="en-CA" dirty="0"/>
              <a:t>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E7A4AEDF-43A3-4FA4-801B-03525EDA6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 </a:t>
            </a:r>
          </a:p>
        </p:txBody>
      </p:sp>
      <p:pic>
        <p:nvPicPr>
          <p:cNvPr id="9" name="Picture 6">
            <a:extLst>
              <a:ext uri="{FF2B5EF4-FFF2-40B4-BE49-F238E27FC236}">
                <a16:creationId xmlns:a16="http://schemas.microsoft.com/office/drawing/2014/main" xmlns="" id="{D21EEBBC-7729-42CD-BEF1-7B0AD490B7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72455" y="733425"/>
            <a:ext cx="7791450" cy="612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804451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7162"/>
            <a:ext cx="11012129" cy="1325563"/>
          </a:xfrm>
        </p:spPr>
        <p:txBody>
          <a:bodyPr>
            <a:normAutofit/>
          </a:bodyPr>
          <a:lstStyle/>
          <a:p>
            <a:r>
              <a:rPr lang="en-US" altLang="en-US" sz="4000" dirty="0"/>
              <a:t>Using Generic Classes and Automatic Boxing (Cont’d)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025922"/>
          </a:xfrm>
        </p:spPr>
        <p:txBody>
          <a:bodyPr>
            <a:normAutofit/>
          </a:bodyPr>
          <a:lstStyle/>
          <a:p>
            <a:pPr marL="98425" marR="0" lvl="0" indent="0" algn="l" defTabSz="4143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288"/>
              </a:spcAft>
              <a:buClr>
                <a:srgbClr val="000000"/>
              </a:buClr>
              <a:buSzPct val="45000"/>
              <a:buNone/>
              <a:tabLst/>
              <a:defRPr/>
            </a:pPr>
            <a:r>
              <a:rPr kumimoji="0" lang="en-US" altLang="en-US" sz="2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/>
                <a:ea typeface="ＭＳ Ｐゴシック" panose="020B0600070205080204" pitchFamily="34" charset="-128"/>
                <a:cs typeface="+mn-cs"/>
              </a:rPr>
              <a:t> 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21</a:t>
            </a:fld>
            <a:r>
              <a:rPr lang="en-CA" dirty="0"/>
              <a:t> </a:t>
            </a:r>
          </a:p>
        </p:txBody>
      </p:sp>
      <p:pic>
        <p:nvPicPr>
          <p:cNvPr id="7" name="Picture 3" descr="C:\WINDOWS\Desktop\Oh_type\savitch_gif\c14_rev\savitch_c14d07_3of3.gif">
            <a:extLst>
              <a:ext uri="{FF2B5EF4-FFF2-40B4-BE49-F238E27FC236}">
                <a16:creationId xmlns:a16="http://schemas.microsoft.com/office/drawing/2014/main" xmlns="" id="{65FE63A7-2AAC-497C-866F-05136CB96353}"/>
              </a:ext>
            </a:extLst>
          </p:cNvPr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157514"/>
            <a:ext cx="7772400" cy="166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">
            <a:extLst>
              <a:ext uri="{FF2B5EF4-FFF2-40B4-BE49-F238E27FC236}">
                <a16:creationId xmlns:a16="http://schemas.microsoft.com/office/drawing/2014/main" xmlns="" id="{D3E5C985-71F7-4ABA-91F0-BB3341C87F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1547914"/>
            <a:ext cx="3810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sz="3200" b="1" kern="0" dirty="0">
                <a:solidFill>
                  <a:schemeClr val="folHlink"/>
                </a:solidFill>
                <a:latin typeface="+mj-lt"/>
                <a:ea typeface="+mj-ea"/>
                <a:cs typeface="+mj-cs"/>
              </a:rPr>
              <a:t>Program Output:</a:t>
            </a:r>
          </a:p>
        </p:txBody>
      </p:sp>
    </p:spTree>
    <p:extLst>
      <p:ext uri="{BB962C8B-B14F-4D97-AF65-F5344CB8AC3E}">
        <p14:creationId xmlns:p14="http://schemas.microsoft.com/office/powerpoint/2010/main" xmlns="" val="896976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7162"/>
            <a:ext cx="11012129" cy="1325563"/>
          </a:xfrm>
        </p:spPr>
        <p:txBody>
          <a:bodyPr>
            <a:normAutofit/>
          </a:bodyPr>
          <a:lstStyle/>
          <a:p>
            <a:r>
              <a:rPr lang="en-US" altLang="en-US" dirty="0"/>
              <a:t>Multiple Type Parameters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025922"/>
          </a:xfrm>
        </p:spPr>
        <p:txBody>
          <a:bodyPr>
            <a:normAutofit/>
          </a:bodyPr>
          <a:lstStyle/>
          <a:p>
            <a:pPr marL="392113" marR="0" lvl="0" indent="-293688" algn="l" defTabSz="4143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288"/>
              </a:spcAft>
              <a:buClr>
                <a:srgbClr val="000000"/>
              </a:buClr>
              <a:buSzPct val="45000"/>
              <a:buFont typeface="StarBats" charset="0"/>
              <a:buChar char="&quot;"/>
              <a:tabLst/>
              <a:defRPr/>
            </a:pPr>
            <a:r>
              <a:rPr kumimoji="0" lang="en-US" altLang="en-US" sz="2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/>
                <a:ea typeface="ＭＳ Ｐゴシック" panose="020B0600070205080204" pitchFamily="34" charset="-128"/>
                <a:cs typeface="+mn-cs"/>
              </a:rPr>
              <a:t>A generic class definition can have any number of type parameters.</a:t>
            </a:r>
          </a:p>
          <a:p>
            <a:pPr marL="392113" marR="0" lvl="0" indent="-293688" algn="l" defTabSz="4143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288"/>
              </a:spcAft>
              <a:buClr>
                <a:srgbClr val="000000"/>
              </a:buClr>
              <a:buSzPct val="45000"/>
              <a:buFont typeface="StarBats" charset="0"/>
              <a:buChar char="&quot;"/>
              <a:tabLst/>
              <a:defRPr/>
            </a:pPr>
            <a:endParaRPr kumimoji="0" lang="en-US" altLang="en-US" sz="2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/>
              <a:ea typeface="ＭＳ Ｐゴシック" panose="020B0600070205080204" pitchFamily="34" charset="-128"/>
              <a:cs typeface="+mn-cs"/>
            </a:endParaRPr>
          </a:p>
          <a:p>
            <a:pPr marL="392113" marR="0" lvl="0" indent="-293688" algn="l" defTabSz="4143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288"/>
              </a:spcAft>
              <a:buClr>
                <a:srgbClr val="000000"/>
              </a:buClr>
              <a:buSzPct val="45000"/>
              <a:buFont typeface="StarBats" charset="0"/>
              <a:buChar char="&quot;"/>
              <a:tabLst/>
              <a:defRPr/>
            </a:pPr>
            <a:r>
              <a:rPr kumimoji="0" lang="en-US" altLang="en-US" sz="2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/>
                <a:ea typeface="ＭＳ Ｐゴシック" panose="020B0600070205080204" pitchFamily="34" charset="-128"/>
                <a:cs typeface="+mn-cs"/>
              </a:rPr>
              <a:t>Multiple type parameters are listed in angular brackets just as in the single type parameter case, but are separated by commas.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22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2000495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7162"/>
            <a:ext cx="11012129" cy="1325563"/>
          </a:xfrm>
        </p:spPr>
        <p:txBody>
          <a:bodyPr>
            <a:normAutofit/>
          </a:bodyPr>
          <a:lstStyle/>
          <a:p>
            <a:r>
              <a:rPr lang="en-US" altLang="en-US" dirty="0"/>
              <a:t>Multiple Type Parameters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025922"/>
          </a:xfrm>
        </p:spPr>
        <p:txBody>
          <a:bodyPr>
            <a:normAutofit/>
          </a:bodyPr>
          <a:lstStyle/>
          <a:p>
            <a:pPr marL="98425" marR="0" lvl="0" indent="0" algn="l" defTabSz="4143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288"/>
              </a:spcAft>
              <a:buClr>
                <a:srgbClr val="000000"/>
              </a:buClr>
              <a:buSzPct val="45000"/>
              <a:buNone/>
              <a:tabLst/>
              <a:defRPr/>
            </a:pPr>
            <a:r>
              <a:rPr kumimoji="0" lang="en-US" altLang="en-US" sz="2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/>
                <a:ea typeface="ＭＳ Ｐゴシック" panose="020B0600070205080204" pitchFamily="34" charset="-128"/>
                <a:cs typeface="+mn-cs"/>
              </a:rPr>
              <a:t> 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23</a:t>
            </a:fld>
            <a:r>
              <a:rPr lang="en-CA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11B8EEF2-1A02-416A-BB08-C16CB1392C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21309" y="771523"/>
            <a:ext cx="7772400" cy="6167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596889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7162"/>
            <a:ext cx="11012129" cy="1325563"/>
          </a:xfrm>
        </p:spPr>
        <p:txBody>
          <a:bodyPr>
            <a:normAutofit/>
          </a:bodyPr>
          <a:lstStyle/>
          <a:p>
            <a:r>
              <a:rPr lang="en-US" altLang="en-US" dirty="0"/>
              <a:t>Multiple Type Parameters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025922"/>
          </a:xfrm>
        </p:spPr>
        <p:txBody>
          <a:bodyPr>
            <a:normAutofit/>
          </a:bodyPr>
          <a:lstStyle/>
          <a:p>
            <a:pPr marL="98425" marR="0" lvl="0" indent="0" algn="l" defTabSz="4143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288"/>
              </a:spcAft>
              <a:buClr>
                <a:srgbClr val="000000"/>
              </a:buClr>
              <a:buSzPct val="45000"/>
              <a:buNone/>
              <a:tabLst/>
              <a:defRPr/>
            </a:pPr>
            <a:r>
              <a:rPr kumimoji="0" lang="en-US" altLang="en-US" sz="2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/>
                <a:ea typeface="ＭＳ Ｐゴシック" panose="020B0600070205080204" pitchFamily="34" charset="-128"/>
                <a:cs typeface="+mn-cs"/>
              </a:rPr>
              <a:t> 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24</a:t>
            </a:fld>
            <a:r>
              <a:rPr lang="en-CA" dirty="0"/>
              <a:t> 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xmlns="" id="{BC086D5B-C33B-449D-8FF2-18F29FD72E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44092" y="766761"/>
            <a:ext cx="7791450" cy="617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4152613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7162"/>
            <a:ext cx="11012129" cy="1325563"/>
          </a:xfrm>
        </p:spPr>
        <p:txBody>
          <a:bodyPr>
            <a:normAutofit/>
          </a:bodyPr>
          <a:lstStyle/>
          <a:p>
            <a:r>
              <a:rPr lang="en-US" altLang="en-US" dirty="0"/>
              <a:t> Generic Classes and Exceptions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025922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It is not permitted to create a generic class with </a:t>
            </a:r>
            <a:r>
              <a:rPr lang="en-US" altLang="en-US" dirty="0">
                <a:solidFill>
                  <a:schemeClr val="tx1"/>
                </a:solidFill>
                <a:latin typeface="Courier New" panose="02070309020205020404" pitchFamily="49" charset="0"/>
              </a:rPr>
              <a:t>Exception</a:t>
            </a:r>
            <a:r>
              <a:rPr lang="en-US" altLang="en-US" dirty="0"/>
              <a:t>, </a:t>
            </a:r>
            <a:r>
              <a:rPr lang="en-US" altLang="en-US" dirty="0">
                <a:solidFill>
                  <a:schemeClr val="tx1"/>
                </a:solidFill>
                <a:latin typeface="Courier New" panose="02070309020205020404" pitchFamily="49" charset="0"/>
              </a:rPr>
              <a:t>Error</a:t>
            </a:r>
            <a:r>
              <a:rPr lang="en-US" altLang="en-US" dirty="0"/>
              <a:t>, </a:t>
            </a:r>
            <a:r>
              <a:rPr lang="en-US" altLang="en-US" dirty="0">
                <a:solidFill>
                  <a:schemeClr val="tx1"/>
                </a:solidFill>
                <a:latin typeface="Courier New" panose="02070309020205020404" pitchFamily="49" charset="0"/>
              </a:rPr>
              <a:t>Throwable</a:t>
            </a:r>
            <a:r>
              <a:rPr lang="en-US" altLang="en-US" dirty="0"/>
              <a:t>, or any descendent class of </a:t>
            </a:r>
            <a:r>
              <a:rPr lang="en-US" altLang="en-US" dirty="0">
                <a:solidFill>
                  <a:schemeClr val="tx1"/>
                </a:solidFill>
                <a:latin typeface="Courier New" panose="02070309020205020404" pitchFamily="49" charset="0"/>
              </a:rPr>
              <a:t>Throwable</a:t>
            </a:r>
          </a:p>
          <a:p>
            <a:pPr eaLnBrk="1" hangingPunct="1">
              <a:lnSpc>
                <a:spcPct val="90000"/>
              </a:lnSpc>
            </a:pPr>
            <a:endParaRPr lang="en-US" altLang="en-US" dirty="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A generic class cannot be created whose objects are throwable</a:t>
            </a:r>
          </a:p>
          <a:p>
            <a:pPr lvl="2" eaLnBrk="1" hangingPunct="1">
              <a:lnSpc>
                <a:spcPct val="90000"/>
              </a:lnSpc>
              <a:buFont typeface="StarBats" charset="0"/>
              <a:buNone/>
            </a:pPr>
            <a:endParaRPr lang="en-US" altLang="en-US" sz="2000" b="1" dirty="0">
              <a:solidFill>
                <a:schemeClr val="tx1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lvl="2" algn="ctr" eaLnBrk="1" hangingPunct="1">
              <a:lnSpc>
                <a:spcPct val="90000"/>
              </a:lnSpc>
              <a:buFont typeface="StarBats" charset="0"/>
              <a:buNone/>
            </a:pP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public class </a:t>
            </a:r>
            <a:r>
              <a:rPr lang="en-US" alt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GEx</a:t>
            </a: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&lt;T&gt; extends Exception</a:t>
            </a:r>
            <a:endParaRPr lang="en-US" altLang="en-US" sz="2000" b="1" dirty="0">
              <a:solidFill>
                <a:srgbClr val="FFFF00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lvl="1" eaLnBrk="1" hangingPunct="1">
              <a:lnSpc>
                <a:spcPct val="90000"/>
              </a:lnSpc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The above example will generate a compiler error message</a:t>
            </a:r>
          </a:p>
          <a:p>
            <a:pPr marL="98425" marR="0" lvl="0" indent="0" algn="l" defTabSz="4143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288"/>
              </a:spcAft>
              <a:buClr>
                <a:srgbClr val="000000"/>
              </a:buClr>
              <a:buSzPct val="45000"/>
              <a:buNone/>
              <a:tabLst/>
              <a:defRPr/>
            </a:pPr>
            <a:r>
              <a:rPr kumimoji="0" lang="en-US" altLang="en-US" sz="2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/>
                <a:ea typeface="ＭＳ Ｐゴシック" panose="020B0600070205080204" pitchFamily="34" charset="-128"/>
                <a:cs typeface="+mn-cs"/>
              </a:rPr>
              <a:t> 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25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3031950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7162"/>
            <a:ext cx="11012129" cy="1325563"/>
          </a:xfrm>
        </p:spPr>
        <p:txBody>
          <a:bodyPr>
            <a:normAutofit/>
          </a:bodyPr>
          <a:lstStyle/>
          <a:p>
            <a:r>
              <a:rPr lang="en-US" altLang="en-US" dirty="0"/>
              <a:t>Bounds for Type Parameters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0538" y="1168401"/>
            <a:ext cx="10515600" cy="5025922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en-US" dirty="0"/>
              <a:t>Sometimes it makes sense to restrict the possible types that can be plugged in for a type parameter </a:t>
            </a:r>
            <a:r>
              <a:rPr lang="en-US" altLang="en-US" dirty="0">
                <a:solidFill>
                  <a:schemeClr val="tx1"/>
                </a:solidFill>
                <a:latin typeface="Courier New" panose="02070309020205020404" pitchFamily="49" charset="0"/>
              </a:rPr>
              <a:t>T.</a:t>
            </a:r>
          </a:p>
          <a:p>
            <a:pPr eaLnBrk="1" hangingPunct="1">
              <a:lnSpc>
                <a:spcPct val="80000"/>
              </a:lnSpc>
            </a:pPr>
            <a:endParaRPr lang="en-US" altLang="en-US" dirty="0">
              <a:solidFill>
                <a:schemeClr val="tx1"/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en-US" sz="2100" dirty="0">
                <a:solidFill>
                  <a:schemeClr val="tx1"/>
                </a:solidFill>
                <a:ea typeface="ＭＳ Ｐゴシック" panose="020B0600070205080204" pitchFamily="34" charset="-128"/>
              </a:rPr>
              <a:t>For instance, to ensure that only classes that implement the </a:t>
            </a:r>
            <a:r>
              <a:rPr lang="en-US" altLang="en-US" sz="2100" b="1" dirty="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Comparable</a:t>
            </a:r>
            <a:r>
              <a:rPr lang="en-US" altLang="en-US" sz="2100" dirty="0">
                <a:solidFill>
                  <a:schemeClr val="tx1"/>
                </a:solidFill>
                <a:ea typeface="ＭＳ Ｐゴシック" panose="020B0600070205080204" pitchFamily="34" charset="-128"/>
              </a:rPr>
              <a:t> interface are plugged in for </a:t>
            </a:r>
            <a:r>
              <a:rPr lang="en-US" altLang="en-US" sz="2100" b="1" dirty="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T</a:t>
            </a:r>
            <a:r>
              <a:rPr lang="en-US" altLang="en-US" sz="2100" dirty="0">
                <a:solidFill>
                  <a:schemeClr val="tx1"/>
                </a:solidFill>
                <a:ea typeface="ＭＳ Ｐゴシック" panose="020B0600070205080204" pitchFamily="34" charset="-128"/>
              </a:rPr>
              <a:t>, define a class as follows:</a:t>
            </a:r>
          </a:p>
          <a:p>
            <a:pPr lvl="2" eaLnBrk="1" hangingPunct="1">
              <a:lnSpc>
                <a:spcPct val="80000"/>
              </a:lnSpc>
              <a:buFont typeface="StarBats" charset="0"/>
              <a:buNone/>
            </a:pPr>
            <a:endParaRPr lang="en-US" altLang="en-US" sz="1800" b="1" dirty="0">
              <a:solidFill>
                <a:schemeClr val="tx1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lvl="2" algn="ctr" eaLnBrk="1" hangingPunct="1">
              <a:lnSpc>
                <a:spcPct val="80000"/>
              </a:lnSpc>
              <a:buFont typeface="StarBats" charset="0"/>
              <a:buNone/>
            </a:pPr>
            <a:r>
              <a:rPr lang="en-US" altLang="en-US" sz="1800" b="1" dirty="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public class </a:t>
            </a:r>
            <a:r>
              <a:rPr lang="en-US" alt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RClass</a:t>
            </a:r>
            <a:r>
              <a:rPr lang="en-US" altLang="en-US" sz="1800" b="1" dirty="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&lt;T extends Comparable&gt;</a:t>
            </a:r>
          </a:p>
          <a:p>
            <a:pPr lvl="1" eaLnBrk="1" hangingPunct="1">
              <a:lnSpc>
                <a:spcPct val="80000"/>
              </a:lnSpc>
            </a:pPr>
            <a:endParaRPr lang="en-US" altLang="en-US" sz="1900" dirty="0">
              <a:solidFill>
                <a:schemeClr val="tx1"/>
              </a:solidFill>
              <a:ea typeface="ＭＳ Ｐゴシック" panose="020B0600070205080204" pitchFamily="34" charset="-128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en-US" sz="1900" dirty="0">
                <a:solidFill>
                  <a:schemeClr val="tx1"/>
                </a:solidFill>
                <a:ea typeface="ＭＳ Ｐゴシック" panose="020B0600070205080204" pitchFamily="34" charset="-128"/>
              </a:rPr>
              <a:t>"</a:t>
            </a:r>
            <a:r>
              <a:rPr lang="en-US" altLang="en-US" sz="1900" b="1" dirty="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extends Comparable</a:t>
            </a:r>
            <a:r>
              <a:rPr lang="en-US" altLang="en-US" sz="1900" dirty="0">
                <a:solidFill>
                  <a:schemeClr val="tx1"/>
                </a:solidFill>
                <a:ea typeface="ＭＳ Ｐゴシック" panose="020B0600070205080204" pitchFamily="34" charset="-128"/>
              </a:rPr>
              <a:t>"</a:t>
            </a:r>
            <a:r>
              <a:rPr lang="en-US" altLang="en-US" sz="1900" b="1" dirty="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</a:t>
            </a:r>
            <a:r>
              <a:rPr lang="en-US" altLang="en-US" sz="1900" dirty="0">
                <a:solidFill>
                  <a:schemeClr val="tx1"/>
                </a:solidFill>
                <a:ea typeface="ＭＳ Ｐゴシック" panose="020B0600070205080204" pitchFamily="34" charset="-128"/>
              </a:rPr>
              <a:t>serves as a </a:t>
            </a:r>
            <a:r>
              <a:rPr lang="en-US" altLang="en-US" sz="1900" i="1" dirty="0">
                <a:solidFill>
                  <a:schemeClr val="tx1"/>
                </a:solidFill>
                <a:ea typeface="ＭＳ Ｐゴシック" panose="020B0600070205080204" pitchFamily="34" charset="-128"/>
              </a:rPr>
              <a:t>bound</a:t>
            </a:r>
            <a:r>
              <a:rPr lang="en-US" altLang="en-US" sz="1900" dirty="0">
                <a:solidFill>
                  <a:schemeClr val="tx1"/>
                </a:solidFill>
                <a:ea typeface="ＭＳ Ｐゴシック" panose="020B0600070205080204" pitchFamily="34" charset="-128"/>
              </a:rPr>
              <a:t> on the type parameter </a:t>
            </a:r>
            <a:r>
              <a:rPr lang="en-US" altLang="en-US" sz="1900" b="1" dirty="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T</a:t>
            </a:r>
            <a:r>
              <a:rPr lang="en-US" altLang="en-US" sz="1900" dirty="0">
                <a:solidFill>
                  <a:schemeClr val="tx1"/>
                </a:solidFill>
                <a:ea typeface="ＭＳ Ｐゴシック" panose="020B0600070205080204" pitchFamily="34" charset="-128"/>
              </a:rPr>
              <a:t>.</a:t>
            </a:r>
            <a:endParaRPr lang="en-US" altLang="en-US" sz="1900" b="1" dirty="0">
              <a:solidFill>
                <a:schemeClr val="tx1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lvl="1" eaLnBrk="1" hangingPunct="1">
              <a:lnSpc>
                <a:spcPct val="80000"/>
              </a:lnSpc>
            </a:pPr>
            <a:endParaRPr lang="en-US" altLang="en-US" sz="1900" dirty="0">
              <a:solidFill>
                <a:schemeClr val="tx1"/>
              </a:solidFill>
              <a:ea typeface="ＭＳ Ｐゴシック" panose="020B0600070205080204" pitchFamily="34" charset="-128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en-US" sz="1900" dirty="0">
                <a:solidFill>
                  <a:schemeClr val="tx1"/>
                </a:solidFill>
                <a:ea typeface="ＭＳ Ｐゴシック" panose="020B0600070205080204" pitchFamily="34" charset="-128"/>
              </a:rPr>
              <a:t>Any attempt to plug in a type for </a:t>
            </a:r>
            <a:r>
              <a:rPr lang="en-US" altLang="en-US" sz="1900" b="1" dirty="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T</a:t>
            </a:r>
            <a:r>
              <a:rPr lang="en-US" altLang="en-US" sz="1900" dirty="0">
                <a:solidFill>
                  <a:schemeClr val="tx1"/>
                </a:solidFill>
                <a:ea typeface="ＭＳ Ｐゴシック" panose="020B0600070205080204" pitchFamily="34" charset="-128"/>
              </a:rPr>
              <a:t> which does not implement the </a:t>
            </a:r>
            <a:r>
              <a:rPr lang="en-US" altLang="en-US" sz="1900" b="1" dirty="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Comparable</a:t>
            </a:r>
            <a:r>
              <a:rPr lang="en-US" altLang="en-US" sz="1900" dirty="0">
                <a:solidFill>
                  <a:schemeClr val="tx1"/>
                </a:solidFill>
                <a:ea typeface="ＭＳ Ｐゴシック" panose="020B0600070205080204" pitchFamily="34" charset="-128"/>
              </a:rPr>
              <a:t> interface will result in a compiler error message.</a:t>
            </a:r>
            <a:endParaRPr lang="en-US" altLang="en-US" sz="1900" dirty="0">
              <a:ea typeface="ＭＳ Ｐゴシック" panose="020B0600070205080204" pitchFamily="34" charset="-128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26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84768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7162"/>
            <a:ext cx="11012129" cy="1325563"/>
          </a:xfrm>
        </p:spPr>
        <p:txBody>
          <a:bodyPr>
            <a:normAutofit/>
          </a:bodyPr>
          <a:lstStyle/>
          <a:p>
            <a:r>
              <a:rPr lang="en-US" altLang="en-US" dirty="0"/>
              <a:t>Bounds for Type Parameters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0538" y="1168401"/>
            <a:ext cx="10515600" cy="5025922"/>
          </a:xfrm>
        </p:spPr>
        <p:txBody>
          <a:bodyPr>
            <a:normAutofit lnSpcReduction="10000"/>
          </a:bodyPr>
          <a:lstStyle/>
          <a:p>
            <a:pPr marL="392113" marR="0" lvl="0" indent="-293688" algn="l" defTabSz="4143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288"/>
              </a:spcAft>
              <a:buClr>
                <a:srgbClr val="000000"/>
              </a:buClr>
              <a:buSzPct val="45000"/>
              <a:buFont typeface="StarBats" charset="0"/>
              <a:buChar char="&quot;"/>
              <a:tabLst/>
              <a:defRPr/>
            </a:pPr>
            <a:r>
              <a:rPr kumimoji="0" lang="en-US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/>
                <a:ea typeface="ＭＳ Ｐゴシック" panose="020B0600070205080204" pitchFamily="34" charset="-128"/>
                <a:cs typeface="+mn-cs"/>
              </a:rPr>
              <a:t>A bound on a type may be a class name (rather than an interface name)</a:t>
            </a:r>
          </a:p>
          <a:p>
            <a:pPr marL="782638" marR="0" lvl="1" indent="-260350" algn="l" defTabSz="4143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25"/>
              </a:spcAft>
              <a:buClr>
                <a:srgbClr val="000000"/>
              </a:buClr>
              <a:buSzPct val="75000"/>
              <a:buFont typeface="StarBats" charset="0"/>
              <a:buChar char=""/>
              <a:tabLst/>
              <a:defRPr/>
            </a:pPr>
            <a:r>
              <a:rPr kumimoji="0" lang="en-US" altLang="en-US" sz="1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/>
                <a:ea typeface="ＭＳ Ｐゴシック" panose="020B0600070205080204" pitchFamily="34" charset="-128"/>
              </a:rPr>
              <a:t>Then only descendent classes of the bounding class may be plugged in for the type parameters:</a:t>
            </a:r>
          </a:p>
          <a:p>
            <a:pPr marL="782638" marR="0" lvl="1" indent="-260350" algn="l" defTabSz="4143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25"/>
              </a:spcAft>
              <a:buClr>
                <a:srgbClr val="000000"/>
              </a:buClr>
              <a:buSzPct val="75000"/>
              <a:buFont typeface="StarBats" charset="0"/>
              <a:buChar char=""/>
              <a:tabLst/>
              <a:defRPr/>
            </a:pPr>
            <a:endParaRPr kumimoji="0" lang="en-US" altLang="en-US" sz="1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/>
              <a:ea typeface="ＭＳ Ｐゴシック" panose="020B0600070205080204" pitchFamily="34" charset="-128"/>
            </a:endParaRPr>
          </a:p>
          <a:p>
            <a:pPr marL="782638" marR="0" lvl="1" indent="-260350" algn="ctr" defTabSz="4143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25"/>
              </a:spcAft>
              <a:buClr>
                <a:srgbClr val="000000"/>
              </a:buClr>
              <a:buSzPct val="75000"/>
              <a:buFontTx/>
              <a:buNone/>
              <a:tabLst/>
              <a:defRPr/>
            </a:pPr>
            <a:r>
              <a:rPr kumimoji="0" lang="en-US" altLang="en-US" sz="19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public class </a:t>
            </a:r>
            <a:r>
              <a:rPr kumimoji="0" lang="en-US" altLang="en-US" sz="19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ExClass</a:t>
            </a:r>
            <a:r>
              <a:rPr kumimoji="0" lang="en-US" altLang="en-US" sz="19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&lt;T extends Class1&gt;</a:t>
            </a:r>
          </a:p>
          <a:p>
            <a:pPr marL="392113" marR="0" lvl="0" indent="-293688" algn="l" defTabSz="4143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288"/>
              </a:spcAft>
              <a:buClr>
                <a:srgbClr val="000000"/>
              </a:buClr>
              <a:buSzPct val="45000"/>
              <a:buFont typeface="StarBats" charset="0"/>
              <a:buChar char="&quot;"/>
              <a:tabLst/>
              <a:defRPr/>
            </a:pPr>
            <a:r>
              <a:rPr kumimoji="0" lang="en-US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/>
                <a:ea typeface="ＭＳ Ｐゴシック" panose="020B0600070205080204" pitchFamily="34" charset="-128"/>
                <a:cs typeface="+mn-cs"/>
              </a:rPr>
              <a:t>A bounds expression may contain multiple interfaces and up to one class.</a:t>
            </a:r>
          </a:p>
          <a:p>
            <a:pPr marL="392113" marR="0" lvl="0" indent="-293688" algn="l" defTabSz="4143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288"/>
              </a:spcAft>
              <a:buClr>
                <a:srgbClr val="000000"/>
              </a:buClr>
              <a:buSzPct val="45000"/>
              <a:buFont typeface="StarBats" charset="0"/>
              <a:buChar char="&quot;"/>
              <a:tabLst/>
              <a:defRPr/>
            </a:pPr>
            <a:endParaRPr kumimoji="0" lang="en-US" altLang="en-US" sz="25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/>
              <a:ea typeface="ＭＳ Ｐゴシック" panose="020B0600070205080204" pitchFamily="34" charset="-128"/>
              <a:cs typeface="+mn-cs"/>
            </a:endParaRPr>
          </a:p>
          <a:p>
            <a:pPr marL="392113" marR="0" lvl="0" indent="-293688" algn="l" defTabSz="4143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288"/>
              </a:spcAft>
              <a:buClr>
                <a:srgbClr val="000000"/>
              </a:buClr>
              <a:buSzPct val="45000"/>
              <a:buFont typeface="StarBats" charset="0"/>
              <a:buChar char="&quot;"/>
              <a:tabLst/>
              <a:defRPr/>
            </a:pPr>
            <a:r>
              <a:rPr kumimoji="0" lang="en-US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/>
                <a:ea typeface="ＭＳ Ｐゴシック" panose="020B0600070205080204" pitchFamily="34" charset="-128"/>
                <a:cs typeface="+mn-cs"/>
              </a:rPr>
              <a:t>If there is more than one type parameter, the syntax is as follows:</a:t>
            </a:r>
          </a:p>
          <a:p>
            <a:pPr marL="782638" marR="0" lvl="1" indent="-260350" algn="l" defTabSz="4143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25"/>
              </a:spcAft>
              <a:buClr>
                <a:srgbClr val="000000"/>
              </a:buClr>
              <a:buSzPct val="75000"/>
              <a:buFontTx/>
              <a:buNone/>
              <a:tabLst/>
              <a:defRPr/>
            </a:pPr>
            <a:endParaRPr kumimoji="0" lang="en-US" altLang="en-US" sz="19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marL="782638" marR="0" lvl="1" indent="-260350" algn="l" defTabSz="4143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25"/>
              </a:spcAft>
              <a:buClr>
                <a:srgbClr val="000000"/>
              </a:buClr>
              <a:buSzPct val="75000"/>
              <a:buFontTx/>
              <a:buNone/>
              <a:tabLst/>
              <a:defRPr/>
            </a:pPr>
            <a:r>
              <a:rPr kumimoji="0" lang="en-US" altLang="en-US" sz="19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public class Two&lt;T1 extends Class1, T2 extends Class2 &amp; Comparable&gt;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27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2928778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7162"/>
            <a:ext cx="11012129" cy="1325563"/>
          </a:xfrm>
        </p:spPr>
        <p:txBody>
          <a:bodyPr>
            <a:normAutofit/>
          </a:bodyPr>
          <a:lstStyle/>
          <a:p>
            <a:r>
              <a:rPr lang="en-US" altLang="en-US" dirty="0"/>
              <a:t>Bounds for Type Parameters</a:t>
            </a:r>
            <a:endParaRPr lang="en-CA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28</a:t>
            </a:fld>
            <a:r>
              <a:rPr lang="en-CA" dirty="0"/>
              <a:t>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FE7034CF-8F1A-4BA2-B084-0A07E37C42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 </a:t>
            </a:r>
          </a:p>
        </p:txBody>
      </p:sp>
      <p:pic>
        <p:nvPicPr>
          <p:cNvPr id="9" name="Picture 3" descr="C:\WINDOWS\Desktop\Oh_type\savitch_gif\c14_rev\savitch_c14d10.gif">
            <a:extLst>
              <a:ext uri="{FF2B5EF4-FFF2-40B4-BE49-F238E27FC236}">
                <a16:creationId xmlns:a16="http://schemas.microsoft.com/office/drawing/2014/main" xmlns="" id="{F4E9F7C1-BF1D-4925-AE87-7B3448CDA22A}"/>
              </a:ext>
            </a:extLst>
          </p:cNvPr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12474" y="1168401"/>
            <a:ext cx="7772400" cy="4192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260431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7162"/>
            <a:ext cx="11012129" cy="1325563"/>
          </a:xfrm>
        </p:spPr>
        <p:txBody>
          <a:bodyPr>
            <a:normAutofit/>
          </a:bodyPr>
          <a:lstStyle/>
          <a:p>
            <a:r>
              <a:rPr lang="en-US" altLang="en-US" dirty="0"/>
              <a:t>Generic Interfaces</a:t>
            </a:r>
            <a:endParaRPr lang="en-CA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29</a:t>
            </a:fld>
            <a:r>
              <a:rPr lang="en-CA" dirty="0"/>
              <a:t>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FE7034CF-8F1A-4BA2-B084-0A07E37C42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An interface can have one or more type parameters.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The details and notation are the same as they are for classes with type parameters.</a:t>
            </a:r>
          </a:p>
          <a:p>
            <a:pPr marL="0" indent="0">
              <a:buNone/>
            </a:pPr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3211316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Points for Errors/Exceptions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4966928"/>
          </a:xfrm>
        </p:spPr>
        <p:txBody>
          <a:bodyPr>
            <a:normAutofit/>
          </a:bodyPr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Errors are internal, exceptions are external</a:t>
            </a:r>
          </a:p>
          <a:p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dirty="0">
                <a:ea typeface="ＭＳ Ｐゴシック" panose="020B0600070205080204" pitchFamily="34" charset="-128"/>
              </a:rPr>
              <a:t>Check and sanitize input before doing anything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Setup default values if needed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Raise exceptions when you can’t set a default value.</a:t>
            </a:r>
          </a:p>
          <a:p>
            <a:pPr lvl="1"/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dirty="0">
                <a:ea typeface="ＭＳ Ｐゴシック" panose="020B0600070205080204" pitchFamily="34" charset="-128"/>
              </a:rPr>
              <a:t>Put try/catch around crucial pieces of code that can potentially crash your program, not everything.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These are areas that you have less control over (e.g. making a network request, file manipulations, using source-code from dependencies, running external programs).</a:t>
            </a:r>
          </a:p>
          <a:p>
            <a:endParaRPr lang="en-US" altLang="en-US" dirty="0">
              <a:ea typeface="ＭＳ Ｐゴシック" panose="020B0600070205080204" pitchFamily="34" charset="-128"/>
            </a:endParaRPr>
          </a:p>
          <a:p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3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8392014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7162"/>
            <a:ext cx="11012129" cy="1325563"/>
          </a:xfrm>
        </p:spPr>
        <p:txBody>
          <a:bodyPr>
            <a:normAutofit/>
          </a:bodyPr>
          <a:lstStyle/>
          <a:p>
            <a:r>
              <a:rPr lang="en-US" altLang="en-US" dirty="0"/>
              <a:t>Generic Methods</a:t>
            </a:r>
            <a:endParaRPr lang="en-CA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30</a:t>
            </a:fld>
            <a:r>
              <a:rPr lang="en-CA" dirty="0"/>
              <a:t>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FE7034CF-8F1A-4BA2-B084-0A07E37C42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92113" marR="0" lvl="0" indent="-293688" algn="l" defTabSz="414338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ts val="1288"/>
              </a:spcAft>
              <a:buClr>
                <a:srgbClr val="000000"/>
              </a:buClr>
              <a:buSzPct val="45000"/>
              <a:buFont typeface="StarBats" charset="0"/>
              <a:buChar char="&quot;"/>
              <a:tabLst/>
              <a:defRPr/>
            </a:pPr>
            <a:r>
              <a:rPr kumimoji="0" lang="en-US" altLang="en-US" sz="2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/>
                <a:ea typeface="ＭＳ Ｐゴシック" panose="020B0600070205080204" pitchFamily="34" charset="-128"/>
                <a:cs typeface="+mn-cs"/>
              </a:rPr>
              <a:t>When a generic class is defined, the type parameter can be used in the definitions of the methods for that generic class.</a:t>
            </a:r>
          </a:p>
          <a:p>
            <a:pPr marL="392113" marR="0" lvl="0" indent="-293688" algn="l" defTabSz="414338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ts val="1288"/>
              </a:spcAft>
              <a:buClr>
                <a:srgbClr val="000000"/>
              </a:buClr>
              <a:buSzPct val="45000"/>
              <a:buFont typeface="StarBats" charset="0"/>
              <a:buChar char="&quot;"/>
              <a:tabLst/>
              <a:defRPr/>
            </a:pPr>
            <a:endParaRPr kumimoji="0" lang="en-US" altLang="en-US" sz="2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/>
              <a:ea typeface="ＭＳ Ｐゴシック" panose="020B0600070205080204" pitchFamily="34" charset="-128"/>
              <a:cs typeface="+mn-cs"/>
            </a:endParaRPr>
          </a:p>
          <a:p>
            <a:pPr marL="392113" marR="0" lvl="0" indent="-293688" algn="l" defTabSz="414338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ts val="1288"/>
              </a:spcAft>
              <a:buClr>
                <a:srgbClr val="000000"/>
              </a:buClr>
              <a:buSzPct val="45000"/>
              <a:buFont typeface="StarBats" charset="0"/>
              <a:buChar char="&quot;"/>
              <a:tabLst/>
              <a:defRPr/>
            </a:pPr>
            <a:r>
              <a:rPr kumimoji="0" lang="en-US" altLang="en-US" sz="2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/>
                <a:ea typeface="ＭＳ Ｐゴシック" panose="020B0600070205080204" pitchFamily="34" charset="-128"/>
                <a:cs typeface="+mn-cs"/>
              </a:rPr>
              <a:t>In addition, a generic method can be defined that has its own type parameter that is not the type parameter of any class</a:t>
            </a:r>
          </a:p>
          <a:p>
            <a:pPr marL="392113" marR="0" lvl="0" indent="-293688" algn="l" defTabSz="414338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ts val="1288"/>
              </a:spcAft>
              <a:buClr>
                <a:srgbClr val="000000"/>
              </a:buClr>
              <a:buSzPct val="45000"/>
              <a:buFont typeface="StarBats" charset="0"/>
              <a:buChar char="&quot;"/>
              <a:tabLst/>
              <a:defRPr/>
            </a:pPr>
            <a:endParaRPr kumimoji="0" lang="en-US" altLang="en-US" sz="2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/>
              <a:ea typeface="ＭＳ Ｐゴシック" panose="020B0600070205080204" pitchFamily="34" charset="-128"/>
              <a:cs typeface="+mn-cs"/>
            </a:endParaRPr>
          </a:p>
          <a:p>
            <a:pPr marL="782638" marR="0" lvl="1" indent="-260350" algn="l" defTabSz="414338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ts val="1025"/>
              </a:spcAft>
              <a:buClr>
                <a:srgbClr val="000000"/>
              </a:buClr>
              <a:buSzPct val="75000"/>
              <a:buFont typeface="StarBats" charset="0"/>
              <a:buChar char=""/>
              <a:tabLst/>
              <a:defRPr/>
            </a:pPr>
            <a:r>
              <a:rPr kumimoji="0" lang="en-US" altLang="en-US" sz="2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/>
                <a:ea typeface="ＭＳ Ｐゴシック" panose="020B0600070205080204" pitchFamily="34" charset="-128"/>
              </a:rPr>
              <a:t>A generic method can be a member of an ordinary class or a member of a generic class that has some other type parameter.</a:t>
            </a:r>
          </a:p>
          <a:p>
            <a:pPr marL="782638" marR="0" lvl="1" indent="-260350" algn="l" defTabSz="414338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ts val="1025"/>
              </a:spcAft>
              <a:buClr>
                <a:srgbClr val="000000"/>
              </a:buClr>
              <a:buSzPct val="75000"/>
              <a:buFont typeface="StarBats" charset="0"/>
              <a:buChar char=""/>
              <a:tabLst/>
              <a:defRPr/>
            </a:pPr>
            <a:endParaRPr kumimoji="0" lang="en-US" altLang="en-US" sz="21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/>
              <a:ea typeface="ＭＳ Ｐゴシック" panose="020B0600070205080204" pitchFamily="34" charset="-128"/>
            </a:endParaRPr>
          </a:p>
          <a:p>
            <a:pPr marL="782638" marR="0" lvl="1" indent="-260350" algn="l" defTabSz="414338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ts val="1025"/>
              </a:spcAft>
              <a:buClr>
                <a:srgbClr val="000000"/>
              </a:buClr>
              <a:buSzPct val="75000"/>
              <a:buFont typeface="StarBats" charset="0"/>
              <a:buChar char=""/>
              <a:tabLst/>
              <a:defRPr/>
            </a:pPr>
            <a:r>
              <a:rPr kumimoji="0" lang="en-US" altLang="en-US" sz="2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/>
                <a:ea typeface="ＭＳ Ｐゴシック" panose="020B0600070205080204" pitchFamily="34" charset="-128"/>
              </a:rPr>
              <a:t>The type parameter of a generic method is local to that method, not to the class.</a:t>
            </a:r>
          </a:p>
        </p:txBody>
      </p:sp>
    </p:spTree>
    <p:extLst>
      <p:ext uri="{BB962C8B-B14F-4D97-AF65-F5344CB8AC3E}">
        <p14:creationId xmlns:p14="http://schemas.microsoft.com/office/powerpoint/2010/main" xmlns="" val="3532897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7162"/>
            <a:ext cx="11012129" cy="1325563"/>
          </a:xfrm>
        </p:spPr>
        <p:txBody>
          <a:bodyPr>
            <a:normAutofit/>
          </a:bodyPr>
          <a:lstStyle/>
          <a:p>
            <a:r>
              <a:rPr lang="en-US" altLang="en-US" dirty="0"/>
              <a:t>Generic Methods</a:t>
            </a:r>
            <a:endParaRPr lang="en-CA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31</a:t>
            </a:fld>
            <a:r>
              <a:rPr lang="en-CA" dirty="0"/>
              <a:t>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FE7034CF-8F1A-4BA2-B084-0A07E37C42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92113" marR="0" lvl="0" indent="-293688" algn="l" defTabSz="4143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288"/>
              </a:spcAft>
              <a:buClr>
                <a:srgbClr val="000000"/>
              </a:buClr>
              <a:buSzPct val="45000"/>
              <a:buFont typeface="StarBats" charset="0"/>
              <a:buChar char="&quot;"/>
              <a:tabLst/>
              <a:defRPr/>
            </a:pPr>
            <a:r>
              <a:rPr kumimoji="0" lang="en-US" altLang="en-US" sz="2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/>
                <a:ea typeface="ＭＳ Ｐゴシック" panose="020B0600070205080204" pitchFamily="34" charset="-128"/>
                <a:cs typeface="+mn-cs"/>
              </a:rPr>
              <a:t>The type parameter must be placed (in angular brackets) after all the modifiers, and before the returned type:</a:t>
            </a:r>
          </a:p>
          <a:p>
            <a:pPr marL="392113" marR="0" lvl="0" indent="-293688" algn="l" defTabSz="4143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288"/>
              </a:spcAft>
              <a:buClr>
                <a:srgbClr val="000000"/>
              </a:buClr>
              <a:buSzPct val="45000"/>
              <a:buFont typeface="StarBats" charset="0"/>
              <a:buChar char="&quot;"/>
              <a:tabLst/>
              <a:defRPr/>
            </a:pPr>
            <a:endParaRPr kumimoji="0" lang="en-US" altLang="en-US" sz="2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/>
              <a:ea typeface="ＭＳ Ｐゴシック" panose="020B0600070205080204" pitchFamily="34" charset="-128"/>
              <a:cs typeface="+mn-cs"/>
            </a:endParaRPr>
          </a:p>
          <a:p>
            <a:pPr marL="782638" marR="0" lvl="1" indent="-260350" algn="ctr" defTabSz="4143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25"/>
              </a:spcAft>
              <a:buClr>
                <a:srgbClr val="000000"/>
              </a:buClr>
              <a:buSzPct val="75000"/>
              <a:buFontTx/>
              <a:buNone/>
              <a:tabLst/>
              <a:defRPr/>
            </a:pPr>
            <a:r>
              <a:rPr kumimoji="0" lang="en-US" altLang="en-US" sz="2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public static </a:t>
            </a:r>
            <a:r>
              <a:rPr kumimoji="0" lang="en-US" altLang="en-US" sz="2100" b="1" i="0" u="none" strike="noStrike" kern="0" cap="none" spc="0" normalizeH="0" baseline="0" noProof="0" dirty="0">
                <a:ln>
                  <a:noFill/>
                </a:ln>
                <a:solidFill>
                  <a:srgbClr val="DF0601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&lt;T&gt;</a:t>
            </a:r>
            <a:r>
              <a:rPr kumimoji="0" lang="en-US" altLang="en-US" sz="2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 T </a:t>
            </a:r>
            <a:r>
              <a:rPr kumimoji="0" lang="en-US" altLang="en-US" sz="21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genMethod</a:t>
            </a:r>
            <a:r>
              <a:rPr kumimoji="0" lang="en-US" altLang="en-US" sz="2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(T[] a)</a:t>
            </a:r>
          </a:p>
          <a:p>
            <a:pPr marL="392113" marR="0" lvl="0" indent="-293688" algn="l" defTabSz="4143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288"/>
              </a:spcAft>
              <a:buClr>
                <a:srgbClr val="000000"/>
              </a:buClr>
              <a:buSzPct val="45000"/>
              <a:buFont typeface="StarBats" charset="0"/>
              <a:buChar char="&quot;"/>
              <a:tabLst/>
              <a:defRPr/>
            </a:pPr>
            <a:endParaRPr kumimoji="0" lang="en-US" altLang="en-US" sz="2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/>
              <a:ea typeface="ＭＳ Ｐゴシック" panose="020B0600070205080204" pitchFamily="34" charset="-128"/>
              <a:cs typeface="+mn-cs"/>
            </a:endParaRPr>
          </a:p>
          <a:p>
            <a:pPr marL="392113" marR="0" lvl="0" indent="-293688" algn="l" defTabSz="4143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288"/>
              </a:spcAft>
              <a:buClr>
                <a:srgbClr val="000000"/>
              </a:buClr>
              <a:buSzPct val="45000"/>
              <a:buFont typeface="StarBats" charset="0"/>
              <a:buChar char="&quot;"/>
              <a:tabLst/>
              <a:defRPr/>
            </a:pPr>
            <a:endParaRPr kumimoji="0" lang="en-US" altLang="en-US" sz="25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16912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7162"/>
            <a:ext cx="11012129" cy="1325563"/>
          </a:xfrm>
        </p:spPr>
        <p:txBody>
          <a:bodyPr>
            <a:normAutofit/>
          </a:bodyPr>
          <a:lstStyle/>
          <a:p>
            <a:r>
              <a:rPr lang="en-US" altLang="en-US" dirty="0"/>
              <a:t>Inheritance with Generic Classes</a:t>
            </a:r>
            <a:endParaRPr lang="en-CA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32</a:t>
            </a:fld>
            <a:r>
              <a:rPr lang="en-CA" dirty="0"/>
              <a:t>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FE7034CF-8F1A-4BA2-B084-0A07E37C42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92113" marR="0" lvl="0" indent="-293688" algn="l" defTabSz="414338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ts val="1288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en-US" sz="2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/>
                <a:ea typeface="ＭＳ Ｐゴシック" panose="020B0600070205080204" pitchFamily="34" charset="-128"/>
                <a:cs typeface="+mn-cs"/>
              </a:rPr>
              <a:t>A generic class can be defined as a derived class of an ordinary class or of another generic class</a:t>
            </a:r>
          </a:p>
          <a:p>
            <a:pPr marL="392113" marR="0" lvl="0" indent="-293688" algn="l" defTabSz="414338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ts val="1288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§"/>
              <a:tabLst/>
              <a:defRPr/>
            </a:pPr>
            <a:endParaRPr kumimoji="0" lang="en-US" altLang="en-US" sz="2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/>
              <a:ea typeface="ＭＳ Ｐゴシック" panose="020B0600070205080204" pitchFamily="34" charset="-128"/>
              <a:cs typeface="+mn-cs"/>
            </a:endParaRPr>
          </a:p>
          <a:p>
            <a:pPr marL="782638" marR="0" lvl="1" indent="-260350" algn="l" defTabSz="414338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ts val="1025"/>
              </a:spcAft>
              <a:buClr>
                <a:srgbClr val="000000"/>
              </a:buClr>
              <a:buSzPct val="7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en-US" sz="2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/>
                <a:ea typeface="ＭＳ Ｐゴシック" panose="020B0600070205080204" pitchFamily="34" charset="-128"/>
              </a:rPr>
              <a:t>As in ordinary classes, an object of the subclass type would also be of the superclass type</a:t>
            </a:r>
          </a:p>
          <a:p>
            <a:pPr marL="782638" marR="0" lvl="1" indent="-260350" algn="l" defTabSz="414338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ts val="1025"/>
              </a:spcAft>
              <a:buClr>
                <a:srgbClr val="000000"/>
              </a:buClr>
              <a:buSzPct val="75000"/>
              <a:buFont typeface="Wingdings" panose="05000000000000000000" pitchFamily="2" charset="2"/>
              <a:buChar char="§"/>
              <a:tabLst/>
              <a:defRPr/>
            </a:pPr>
            <a:endParaRPr kumimoji="0" lang="en-US" altLang="en-US" sz="21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/>
              <a:ea typeface="ＭＳ Ｐゴシック" panose="020B0600070205080204" pitchFamily="34" charset="-128"/>
            </a:endParaRPr>
          </a:p>
          <a:p>
            <a:pPr marL="392113" marR="0" lvl="0" indent="-293688" algn="l" defTabSz="414338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ts val="1288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en-US" sz="2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/>
                <a:ea typeface="ＭＳ Ｐゴシック" panose="020B0600070205080204" pitchFamily="34" charset="-128"/>
                <a:cs typeface="+mn-cs"/>
              </a:rPr>
              <a:t>Given two classes: </a:t>
            </a:r>
            <a:r>
              <a:rPr kumimoji="0" lang="en-US" altLang="en-US" sz="2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A</a:t>
            </a:r>
            <a:r>
              <a:rPr kumimoji="0" lang="en-US" altLang="en-US" sz="2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/>
                <a:ea typeface="ＭＳ Ｐゴシック" panose="020B0600070205080204" pitchFamily="34" charset="-128"/>
                <a:cs typeface="+mn-cs"/>
              </a:rPr>
              <a:t> and </a:t>
            </a:r>
            <a:r>
              <a:rPr kumimoji="0" lang="en-US" altLang="en-US" sz="2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B</a:t>
            </a:r>
            <a:r>
              <a:rPr kumimoji="0" lang="en-US" altLang="en-US" sz="2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/>
                <a:ea typeface="ＭＳ Ｐゴシック" panose="020B0600070205080204" pitchFamily="34" charset="-128"/>
                <a:cs typeface="+mn-cs"/>
              </a:rPr>
              <a:t>, and given G: a generic class, there is no relationship between </a:t>
            </a:r>
            <a:r>
              <a:rPr kumimoji="0" lang="en-US" altLang="en-US" sz="2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G&lt;A&gt;</a:t>
            </a:r>
            <a:r>
              <a:rPr kumimoji="0" lang="en-US" altLang="en-US" sz="2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/>
                <a:ea typeface="ＭＳ Ｐゴシック" panose="020B0600070205080204" pitchFamily="34" charset="-128"/>
                <a:cs typeface="+mn-cs"/>
              </a:rPr>
              <a:t> and </a:t>
            </a:r>
            <a:r>
              <a:rPr kumimoji="0" lang="en-US" altLang="en-US" sz="2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G&lt;B&gt;</a:t>
            </a:r>
          </a:p>
          <a:p>
            <a:pPr marL="782638" marR="0" lvl="1" indent="-260350" algn="l" defTabSz="414338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ts val="1025"/>
              </a:spcAft>
              <a:buClr>
                <a:srgbClr val="000000"/>
              </a:buClr>
              <a:buSzPct val="7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en-US" sz="2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/>
                <a:ea typeface="ＭＳ Ｐゴシック" panose="020B0600070205080204" pitchFamily="34" charset="-128"/>
              </a:rPr>
              <a:t>This is true regardless of the relationship between class </a:t>
            </a:r>
            <a:r>
              <a:rPr kumimoji="0" lang="en-US" altLang="en-US" sz="2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A</a:t>
            </a:r>
            <a:r>
              <a:rPr kumimoji="0" lang="en-US" altLang="en-US" sz="2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/>
                <a:ea typeface="ＭＳ Ｐゴシック" panose="020B0600070205080204" pitchFamily="34" charset="-128"/>
              </a:rPr>
              <a:t> and </a:t>
            </a:r>
            <a:r>
              <a:rPr kumimoji="0" lang="en-US" altLang="en-US" sz="2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B</a:t>
            </a:r>
            <a:r>
              <a:rPr kumimoji="0" lang="en-US" altLang="en-US" sz="2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/>
                <a:ea typeface="ＭＳ Ｐゴシック" panose="020B0600070205080204" pitchFamily="34" charset="-128"/>
              </a:rPr>
              <a:t>, e.g., if class </a:t>
            </a:r>
            <a:r>
              <a:rPr kumimoji="0" lang="en-US" altLang="en-US" sz="2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B</a:t>
            </a:r>
            <a:r>
              <a:rPr kumimoji="0" lang="en-US" altLang="en-US" sz="2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/>
                <a:ea typeface="ＭＳ Ｐゴシック" panose="020B0600070205080204" pitchFamily="34" charset="-128"/>
              </a:rPr>
              <a:t> is a subclass of class </a:t>
            </a:r>
            <a:r>
              <a:rPr kumimoji="0" lang="en-US" altLang="en-US" sz="2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xmlns="" val="4232667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7162"/>
            <a:ext cx="11012129" cy="1325563"/>
          </a:xfrm>
        </p:spPr>
        <p:txBody>
          <a:bodyPr>
            <a:normAutofit/>
          </a:bodyPr>
          <a:lstStyle/>
          <a:p>
            <a:r>
              <a:rPr lang="en-US" altLang="en-US" sz="4400" dirty="0"/>
              <a:t>A Derived Generic Class: An Example</a:t>
            </a:r>
            <a:endParaRPr lang="en-CA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33</a:t>
            </a:fld>
            <a:r>
              <a:rPr lang="en-CA" dirty="0"/>
              <a:t>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FE7034CF-8F1A-4BA2-B084-0A07E37C42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8425" marR="0" lvl="0" indent="0" algn="l" defTabSz="414338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ts val="1288"/>
              </a:spcAft>
              <a:buClr>
                <a:srgbClr val="000000"/>
              </a:buClr>
              <a:buSzPct val="45000"/>
              <a:buNone/>
              <a:tabLst/>
              <a:defRPr/>
            </a:pPr>
            <a:r>
              <a:rPr kumimoji="0" lang="en-US" altLang="en-US" sz="2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FBC3D47F-E1C5-4FF8-A531-1AD0E5B9A0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64222" y="914400"/>
            <a:ext cx="7781925" cy="594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312438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7162"/>
            <a:ext cx="11012129" cy="1325563"/>
          </a:xfrm>
        </p:spPr>
        <p:txBody>
          <a:bodyPr>
            <a:normAutofit/>
          </a:bodyPr>
          <a:lstStyle/>
          <a:p>
            <a:r>
              <a:rPr lang="en-US" altLang="en-US" dirty="0"/>
              <a:t>A Derived Generic Class: An Example (Cont’d)</a:t>
            </a:r>
            <a:endParaRPr lang="en-CA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34</a:t>
            </a:fld>
            <a:r>
              <a:rPr lang="en-CA" dirty="0"/>
              <a:t>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FE7034CF-8F1A-4BA2-B084-0A07E37C42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8425" marR="0" lvl="0" indent="0" algn="l" defTabSz="414338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ts val="1288"/>
              </a:spcAft>
              <a:buClr>
                <a:srgbClr val="000000"/>
              </a:buClr>
              <a:buSzPct val="45000"/>
              <a:buNone/>
              <a:tabLst/>
              <a:defRPr/>
            </a:pPr>
            <a:r>
              <a:rPr lang="en-US" altLang="en-US" sz="2900" kern="0" dirty="0">
                <a:solidFill>
                  <a:srgbClr val="000000"/>
                </a:solidFill>
                <a:latin typeface="Times"/>
                <a:ea typeface="ＭＳ Ｐゴシック" panose="020B0600070205080204" pitchFamily="34" charset="-128"/>
              </a:rPr>
              <a:t> </a:t>
            </a:r>
            <a:endParaRPr kumimoji="0" lang="en-US" altLang="en-US" sz="21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</p:txBody>
      </p:sp>
      <p:pic>
        <p:nvPicPr>
          <p:cNvPr id="9" name="Picture 6">
            <a:extLst>
              <a:ext uri="{FF2B5EF4-FFF2-40B4-BE49-F238E27FC236}">
                <a16:creationId xmlns:a16="http://schemas.microsoft.com/office/drawing/2014/main" xmlns="" id="{D9E5E789-B318-493D-ACFE-E889B720E2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40874" y="1574799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7">
            <a:extLst>
              <a:ext uri="{FF2B5EF4-FFF2-40B4-BE49-F238E27FC236}">
                <a16:creationId xmlns:a16="http://schemas.microsoft.com/office/drawing/2014/main" xmlns="" id="{930405EE-9EE6-417B-8D22-F3974781B8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866355" y="2493964"/>
            <a:ext cx="4000500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991828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7162"/>
            <a:ext cx="11012129" cy="1325563"/>
          </a:xfrm>
        </p:spPr>
        <p:txBody>
          <a:bodyPr>
            <a:normAutofit/>
          </a:bodyPr>
          <a:lstStyle/>
          <a:p>
            <a:r>
              <a:rPr lang="en-US" altLang="en-US" dirty="0"/>
              <a:t>Erasure</a:t>
            </a:r>
            <a:endParaRPr lang="en-CA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35</a:t>
            </a:fld>
            <a:r>
              <a:rPr lang="en-CA" dirty="0"/>
              <a:t>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FE7034CF-8F1A-4BA2-B084-0A07E37C42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92113" marR="0" lvl="0" indent="-293688" algn="l" defTabSz="414338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ts val="1288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en-US" sz="2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/>
                <a:ea typeface="ＭＳ Ｐゴシック" panose="020B0600070205080204" pitchFamily="34" charset="-128"/>
                <a:cs typeface="+mn-cs"/>
              </a:rPr>
              <a:t>There is no real copy for each parameterized type</a:t>
            </a:r>
            <a:br>
              <a:rPr kumimoji="0" lang="en-US" altLang="en-US" sz="2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2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/>
                <a:ea typeface="ＭＳ Ｐゴシック" panose="020B0600070205080204" pitchFamily="34" charset="-128"/>
                <a:cs typeface="+mn-cs"/>
              </a:rPr>
              <a:t>(Unlike Templates in C++)</a:t>
            </a:r>
          </a:p>
          <a:p>
            <a:pPr marL="392113" marR="0" lvl="0" indent="-293688" algn="l" defTabSz="414338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ts val="1288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§"/>
              <a:tabLst/>
              <a:defRPr/>
            </a:pPr>
            <a:endParaRPr kumimoji="0" lang="en-US" altLang="en-US" sz="2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/>
              <a:ea typeface="ＭＳ Ｐゴシック" panose="020B0600070205080204" pitchFamily="34" charset="-128"/>
              <a:cs typeface="+mn-cs"/>
            </a:endParaRPr>
          </a:p>
          <a:p>
            <a:pPr marL="392113" marR="0" lvl="0" indent="-293688" algn="l" defTabSz="414338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ts val="1288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en-US" sz="2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/>
                <a:ea typeface="ＭＳ Ｐゴシック" panose="020B0600070205080204" pitchFamily="34" charset="-128"/>
                <a:cs typeface="+mn-cs"/>
              </a:rPr>
              <a:t>What is being done?</a:t>
            </a:r>
          </a:p>
          <a:p>
            <a:pPr marL="849313" lvl="1" indent="-293688" defTabSz="414338" fontAlgn="base">
              <a:lnSpc>
                <a:spcPct val="80000"/>
              </a:lnSpc>
              <a:spcBef>
                <a:spcPct val="0"/>
              </a:spcBef>
              <a:spcAft>
                <a:spcPts val="1288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§"/>
              <a:defRPr/>
            </a:pPr>
            <a:r>
              <a:rPr kumimoji="0" lang="en-US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/>
                <a:ea typeface="ＭＳ Ｐゴシック" panose="020B0600070205080204" pitchFamily="34" charset="-128"/>
                <a:cs typeface="+mn-cs"/>
              </a:rPr>
              <a:t>Compile time check (e.g. List&lt;Integer&gt; adds only Integers)</a:t>
            </a:r>
          </a:p>
          <a:p>
            <a:pPr marL="849313" lvl="1" indent="-293688" defTabSz="414338" fontAlgn="base">
              <a:lnSpc>
                <a:spcPct val="80000"/>
              </a:lnSpc>
              <a:spcBef>
                <a:spcPct val="0"/>
              </a:spcBef>
              <a:spcAft>
                <a:spcPts val="1288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§"/>
              <a:defRPr/>
            </a:pPr>
            <a:r>
              <a:rPr kumimoji="0" lang="en-US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/>
                <a:ea typeface="ＭＳ Ｐゴシック" panose="020B0600070205080204" pitchFamily="34" charset="-128"/>
                <a:cs typeface="+mn-cs"/>
              </a:rPr>
              <a:t>Compiler adds run-time casting (e.g. pulling item from List&lt;Integer&gt; goes through run-time casting to Integer)</a:t>
            </a:r>
          </a:p>
          <a:p>
            <a:pPr marL="849313" lvl="1" indent="-293688" defTabSz="414338" fontAlgn="base">
              <a:lnSpc>
                <a:spcPct val="80000"/>
              </a:lnSpc>
              <a:spcBef>
                <a:spcPct val="0"/>
              </a:spcBef>
              <a:spcAft>
                <a:spcPts val="1288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§"/>
              <a:defRPr/>
            </a:pPr>
            <a:r>
              <a:rPr kumimoji="0" lang="en-US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/>
                <a:ea typeface="ＭＳ Ｐゴシック" panose="020B0600070205080204" pitchFamily="34" charset="-128"/>
                <a:cs typeface="+mn-cs"/>
              </a:rPr>
              <a:t>At run-time, the parameterized types (e.g. &lt;T&gt;) are Erased – this technique is called Erasure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xmlns="" id="{E515DCDF-CE39-48B8-9EE5-DED9368A1F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5627" y="5519739"/>
            <a:ext cx="8569325" cy="6127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>
            <a:lvl1pPr>
              <a:spcAft>
                <a:spcPts val="1288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900">
                <a:solidFill>
                  <a:srgbClr val="000000"/>
                </a:solidFill>
                <a:latin typeface="Times" panose="02020603050405020304" pitchFamily="18" charset="0"/>
              </a:defRPr>
            </a:lvl1pPr>
            <a:lvl2pPr marL="742950" indent="-285750">
              <a:spcAft>
                <a:spcPts val="1025"/>
              </a:spcAft>
              <a:buClr>
                <a:srgbClr val="000000"/>
              </a:buClr>
              <a:buSzPct val="75000"/>
              <a:buFont typeface="StarBats" charset="0"/>
              <a:buChar char=""/>
              <a:defRPr sz="2500">
                <a:solidFill>
                  <a:srgbClr val="000000"/>
                </a:solidFill>
                <a:latin typeface="Times" panose="02020603050405020304" pitchFamily="18" charset="0"/>
              </a:defRPr>
            </a:lvl2pPr>
            <a:lvl3pPr marL="1143000" indent="-228600">
              <a:spcAft>
                <a:spcPts val="775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200">
                <a:solidFill>
                  <a:srgbClr val="000000"/>
                </a:solidFill>
                <a:latin typeface="Times" panose="02020603050405020304" pitchFamily="18" charset="0"/>
              </a:defRPr>
            </a:lvl3pPr>
            <a:lvl4pPr marL="1600200" indent="-228600">
              <a:spcAft>
                <a:spcPts val="513"/>
              </a:spcAft>
              <a:buClr>
                <a:srgbClr val="000000"/>
              </a:buClr>
              <a:buSzPct val="75000"/>
              <a:buFont typeface="StarBats" charset="0"/>
              <a:buChar char="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4pPr>
            <a:lvl5pPr marL="2057400" indent="-228600"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800" b="1" dirty="0">
                <a:solidFill>
                  <a:schemeClr val="tx1"/>
                </a:solidFill>
                <a:latin typeface="Arial" panose="020B0604020202020204" pitchFamily="34" charset="0"/>
              </a:rPr>
              <a:t>At run-time, List&lt;Integer&gt; is just a List !</a:t>
            </a:r>
          </a:p>
        </p:txBody>
      </p:sp>
    </p:spTree>
    <p:extLst>
      <p:ext uri="{BB962C8B-B14F-4D97-AF65-F5344CB8AC3E}">
        <p14:creationId xmlns:p14="http://schemas.microsoft.com/office/powerpoint/2010/main" xmlns="" val="732759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7162"/>
            <a:ext cx="11012129" cy="1325563"/>
          </a:xfrm>
        </p:spPr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36</a:t>
            </a:fld>
            <a:r>
              <a:rPr lang="en-CA" dirty="0"/>
              <a:t>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FE7034CF-8F1A-4BA2-B084-0A07E37C42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8425" marR="0" lvl="0" indent="0" algn="l" defTabSz="414338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ts val="1288"/>
              </a:spcAft>
              <a:buClr>
                <a:srgbClr val="000000"/>
              </a:buClr>
              <a:buSzPct val="45000"/>
              <a:buNone/>
              <a:tabLst/>
              <a:defRPr/>
            </a:pPr>
            <a:r>
              <a:rPr kumimoji="0" lang="en-US" altLang="en-US" sz="2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 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xmlns="" id="{B56FA984-C80A-4EE3-9759-4E74F50FB8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3750" y="1960563"/>
            <a:ext cx="7885112" cy="253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Aft>
                <a:spcPts val="1288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900">
                <a:solidFill>
                  <a:srgbClr val="000000"/>
                </a:solidFill>
                <a:latin typeface="Times" panose="02020603050405020304" pitchFamily="18" charset="0"/>
              </a:defRPr>
            </a:lvl1pPr>
            <a:lvl2pPr marL="742950" indent="-285750">
              <a:spcAft>
                <a:spcPts val="1025"/>
              </a:spcAft>
              <a:buClr>
                <a:srgbClr val="000000"/>
              </a:buClr>
              <a:buSzPct val="75000"/>
              <a:buFont typeface="StarBats" charset="0"/>
              <a:buChar char=""/>
              <a:defRPr sz="2500">
                <a:solidFill>
                  <a:srgbClr val="000000"/>
                </a:solidFill>
                <a:latin typeface="Times" panose="02020603050405020304" pitchFamily="18" charset="0"/>
              </a:defRPr>
            </a:lvl2pPr>
            <a:lvl3pPr marL="1143000" indent="-228600">
              <a:spcAft>
                <a:spcPts val="775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200">
                <a:solidFill>
                  <a:srgbClr val="000000"/>
                </a:solidFill>
                <a:latin typeface="Times" panose="02020603050405020304" pitchFamily="18" charset="0"/>
              </a:defRPr>
            </a:lvl3pPr>
            <a:lvl4pPr>
              <a:spcAft>
                <a:spcPts val="513"/>
              </a:spcAft>
              <a:buClr>
                <a:srgbClr val="000000"/>
              </a:buClr>
              <a:buSzPct val="75000"/>
              <a:buFont typeface="StarBats" charset="0"/>
              <a:buChar char="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4pPr>
            <a:lvl5pPr marL="2057400" indent="-228600"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altLang="en-US" sz="1800" b="1" dirty="0">
                <a:latin typeface="Courier New" panose="02070309020205020404" pitchFamily="49" charset="0"/>
              </a:rPr>
              <a:t> </a:t>
            </a:r>
            <a:r>
              <a:rPr lang="en-US" altLang="en-US" sz="1800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altLang="en-US" sz="1800" b="1" dirty="0">
                <a:latin typeface="Courier New" panose="02070309020205020404" pitchFamily="49" charset="0"/>
              </a:rPr>
              <a:t>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GenericClass</a:t>
            </a:r>
            <a:r>
              <a:rPr lang="en-US" altLang="en-US" sz="1800" b="1" dirty="0">
                <a:latin typeface="Courier New" panose="02070309020205020404" pitchFamily="49" charset="0"/>
              </a:rPr>
              <a:t>&lt;T&gt; {</a:t>
            </a:r>
            <a:endParaRPr lang="en-US" altLang="en-US" sz="1800" b="1" dirty="0">
              <a:solidFill>
                <a:srgbClr val="3F7F5F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 dirty="0">
                <a:solidFill>
                  <a:srgbClr val="7F0055"/>
                </a:solidFill>
                <a:latin typeface="Courier New" panose="02070309020205020404" pitchFamily="49" charset="0"/>
              </a:rPr>
              <a:t>	private</a:t>
            </a:r>
            <a:r>
              <a:rPr lang="en-US" altLang="en-US" sz="1800" b="1" dirty="0">
                <a:latin typeface="Courier New" panose="02070309020205020404" pitchFamily="49" charset="0"/>
              </a:rPr>
              <a:t> T </a:t>
            </a:r>
            <a:r>
              <a:rPr lang="en-US" altLang="en-US" sz="1800" b="1" dirty="0">
                <a:solidFill>
                  <a:srgbClr val="0000C0"/>
                </a:solidFill>
                <a:latin typeface="Courier New" panose="02070309020205020404" pitchFamily="49" charset="0"/>
              </a:rPr>
              <a:t>obj</a:t>
            </a:r>
            <a:r>
              <a:rPr lang="en-US" altLang="en-US" sz="1800" b="1" dirty="0">
                <a:latin typeface="Courier New" panose="02070309020205020404" pitchFamily="49" charset="0"/>
              </a:rPr>
              <a:t>;</a:t>
            </a:r>
            <a:endParaRPr lang="en-US" altLang="en-US" sz="1800" b="1" dirty="0">
              <a:solidFill>
                <a:srgbClr val="3F7F5F"/>
              </a:solidFill>
              <a:latin typeface="Courier New" panose="02070309020205020404" pitchFamily="49" charset="0"/>
            </a:endParaRPr>
          </a:p>
          <a:p>
            <a:pPr>
              <a:lnSpc>
                <a:spcPct val="3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400" b="1" dirty="0">
                <a:latin typeface="Arial" panose="020B0604020202020204" pitchFamily="34" charset="0"/>
              </a:rPr>
              <a:t>	...</a:t>
            </a:r>
            <a:endParaRPr lang="en-US" altLang="en-US" sz="1800" b="1" dirty="0">
              <a:solidFill>
                <a:srgbClr val="7F0055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 dirty="0">
                <a:solidFill>
                  <a:srgbClr val="7F0055"/>
                </a:solidFill>
                <a:latin typeface="Courier New" panose="02070309020205020404" pitchFamily="49" charset="0"/>
              </a:rPr>
              <a:t>	public</a:t>
            </a:r>
            <a:r>
              <a:rPr lang="en-US" altLang="en-US" sz="1800" b="1" dirty="0">
                <a:latin typeface="Courier New" panose="02070309020205020404" pitchFamily="49" charset="0"/>
              </a:rPr>
              <a:t> </a:t>
            </a:r>
            <a:r>
              <a:rPr lang="en-US" altLang="en-US" sz="1800" b="1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altLang="en-US" sz="1800" b="1" dirty="0">
                <a:latin typeface="Courier New" panose="02070309020205020404" pitchFamily="49" charset="0"/>
              </a:rPr>
              <a:t> print() {</a:t>
            </a:r>
          </a:p>
          <a:p>
            <a:pPr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		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System.</a:t>
            </a:r>
            <a:r>
              <a:rPr lang="en-US" altLang="en-US" sz="1800" b="1" i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.println</a:t>
            </a:r>
            <a:r>
              <a:rPr lang="en-US" altLang="en-US" sz="1800" b="1" dirty="0">
                <a:latin typeface="Courier New" panose="02070309020205020404" pitchFamily="49" charset="0"/>
              </a:rPr>
              <a:t>(</a:t>
            </a:r>
            <a:r>
              <a:rPr lang="en-US" altLang="en-US" sz="1800" b="1" dirty="0">
                <a:solidFill>
                  <a:srgbClr val="2A00FF"/>
                </a:solidFill>
                <a:latin typeface="Courier New" panose="02070309020205020404" pitchFamily="49" charset="0"/>
              </a:rPr>
              <a:t>"obj type: "</a:t>
            </a:r>
            <a:r>
              <a:rPr lang="en-US" altLang="en-US" sz="1800" b="1" dirty="0">
                <a:latin typeface="Courier New" panose="02070309020205020404" pitchFamily="49" charset="0"/>
              </a:rPr>
              <a:t> + 				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T.</a:t>
            </a:r>
            <a:r>
              <a:rPr lang="en-US" altLang="en-US" sz="18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.getName</a:t>
            </a:r>
            <a:r>
              <a:rPr lang="en-US" altLang="en-US" sz="1800" b="1" dirty="0">
                <a:latin typeface="Courier New" panose="02070309020205020404" pitchFamily="49" charset="0"/>
              </a:rPr>
              <a:t>());</a:t>
            </a:r>
            <a:endParaRPr lang="en-US" altLang="en-US" sz="1800" b="1" dirty="0">
              <a:solidFill>
                <a:srgbClr val="3F7F5F"/>
              </a:solidFill>
              <a:latin typeface="Courier New" panose="02070309020205020404" pitchFamily="49" charset="0"/>
            </a:endParaRPr>
          </a:p>
          <a:p>
            <a:pPr lvl="3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	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System.</a:t>
            </a:r>
            <a:r>
              <a:rPr lang="en-US" altLang="en-US" sz="1800" b="1" i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.println</a:t>
            </a:r>
            <a:r>
              <a:rPr lang="en-US" altLang="en-US" sz="1800" b="1" dirty="0">
                <a:latin typeface="Courier New" panose="02070309020205020404" pitchFamily="49" charset="0"/>
              </a:rPr>
              <a:t>(</a:t>
            </a:r>
            <a:r>
              <a:rPr lang="en-US" altLang="en-US" sz="1800" b="1" dirty="0">
                <a:solidFill>
                  <a:srgbClr val="0000C0"/>
                </a:solidFill>
                <a:latin typeface="Courier New" panose="02070309020205020404" pitchFamily="49" charset="0"/>
              </a:rPr>
              <a:t>obj</a:t>
            </a:r>
            <a:r>
              <a:rPr lang="en-US" altLang="en-US" sz="1800" b="1" dirty="0">
                <a:latin typeface="Courier New" panose="02070309020205020404" pitchFamily="49" charset="0"/>
              </a:rPr>
              <a:t>);</a:t>
            </a:r>
            <a:endParaRPr lang="en-US" altLang="en-US" sz="1800" b="1" dirty="0">
              <a:solidFill>
                <a:srgbClr val="3F7F5F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	}</a:t>
            </a:r>
          </a:p>
          <a:p>
            <a:pPr>
              <a:lnSpc>
                <a:spcPct val="9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xmlns="" id="{6E12A618-6361-4E13-BBEE-99E48DF972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1337" y="1168401"/>
            <a:ext cx="8569325" cy="6127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>
            <a:lvl1pPr>
              <a:spcAft>
                <a:spcPts val="1288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900">
                <a:solidFill>
                  <a:srgbClr val="000000"/>
                </a:solidFill>
                <a:latin typeface="Times" panose="02020603050405020304" pitchFamily="18" charset="0"/>
              </a:defRPr>
            </a:lvl1pPr>
            <a:lvl2pPr marL="742950" indent="-285750">
              <a:spcAft>
                <a:spcPts val="1025"/>
              </a:spcAft>
              <a:buClr>
                <a:srgbClr val="000000"/>
              </a:buClr>
              <a:buSzPct val="75000"/>
              <a:buFont typeface="StarBats" charset="0"/>
              <a:buChar char=""/>
              <a:defRPr sz="2500">
                <a:solidFill>
                  <a:srgbClr val="000000"/>
                </a:solidFill>
                <a:latin typeface="Times" panose="02020603050405020304" pitchFamily="18" charset="0"/>
              </a:defRPr>
            </a:lvl2pPr>
            <a:lvl3pPr marL="1143000" indent="-228600">
              <a:spcAft>
                <a:spcPts val="775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200">
                <a:solidFill>
                  <a:srgbClr val="000000"/>
                </a:solidFill>
                <a:latin typeface="Times" panose="02020603050405020304" pitchFamily="18" charset="0"/>
              </a:defRPr>
            </a:lvl3pPr>
            <a:lvl4pPr marL="1600200" indent="-228600">
              <a:spcAft>
                <a:spcPts val="513"/>
              </a:spcAft>
              <a:buClr>
                <a:srgbClr val="000000"/>
              </a:buClr>
              <a:buSzPct val="75000"/>
              <a:buFont typeface="StarBats" charset="0"/>
              <a:buChar char="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4pPr>
            <a:lvl5pPr marL="2057400" indent="-228600"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800" b="1" dirty="0">
                <a:solidFill>
                  <a:schemeClr val="tx1"/>
                </a:solidFill>
                <a:latin typeface="Arial" panose="020B0604020202020204" pitchFamily="34" charset="0"/>
              </a:rPr>
              <a:t>Is the following possible?</a:t>
            </a: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xmlns="" id="{109EDB9A-D288-4E8D-B53E-764561A67A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1337" y="4624388"/>
            <a:ext cx="8569325" cy="6127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>
            <a:lvl1pPr>
              <a:spcAft>
                <a:spcPts val="1288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900">
                <a:solidFill>
                  <a:srgbClr val="000000"/>
                </a:solidFill>
                <a:latin typeface="Times" panose="02020603050405020304" pitchFamily="18" charset="0"/>
              </a:defRPr>
            </a:lvl1pPr>
            <a:lvl2pPr marL="742950" indent="-285750">
              <a:spcAft>
                <a:spcPts val="1025"/>
              </a:spcAft>
              <a:buClr>
                <a:srgbClr val="000000"/>
              </a:buClr>
              <a:buSzPct val="75000"/>
              <a:buFont typeface="StarBats" charset="0"/>
              <a:buChar char=""/>
              <a:defRPr sz="2500">
                <a:solidFill>
                  <a:srgbClr val="000000"/>
                </a:solidFill>
                <a:latin typeface="Times" panose="02020603050405020304" pitchFamily="18" charset="0"/>
              </a:defRPr>
            </a:lvl2pPr>
            <a:lvl3pPr marL="1143000" indent="-228600">
              <a:spcAft>
                <a:spcPts val="775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200">
                <a:solidFill>
                  <a:srgbClr val="000000"/>
                </a:solidFill>
                <a:latin typeface="Times" panose="02020603050405020304" pitchFamily="18" charset="0"/>
              </a:defRPr>
            </a:lvl3pPr>
            <a:lvl4pPr marL="1600200" indent="-228600">
              <a:spcAft>
                <a:spcPts val="513"/>
              </a:spcAft>
              <a:buClr>
                <a:srgbClr val="000000"/>
              </a:buClr>
              <a:buSzPct val="75000"/>
              <a:buFont typeface="StarBats" charset="0"/>
              <a:buChar char="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4pPr>
            <a:lvl5pPr marL="2057400" indent="-228600"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800" b="1">
                <a:solidFill>
                  <a:schemeClr val="tx1"/>
                </a:solidFill>
                <a:latin typeface="Arial" panose="020B0604020202020204" pitchFamily="34" charset="0"/>
              </a:rPr>
              <a:t>Answer is: </a:t>
            </a:r>
            <a:r>
              <a:rPr lang="en-US" altLang="en-US" sz="3200" b="1">
                <a:solidFill>
                  <a:schemeClr val="tx1"/>
                </a:solidFill>
                <a:latin typeface="Arial" panose="020B0604020202020204" pitchFamily="34" charset="0"/>
              </a:rPr>
              <a:t>NO   </a:t>
            </a:r>
            <a:r>
              <a:rPr lang="en-US" altLang="en-US" sz="2000" b="1">
                <a:solidFill>
                  <a:schemeClr val="tx1"/>
                </a:solidFill>
                <a:latin typeface="Arial" panose="020B0604020202020204" pitchFamily="34" charset="0"/>
              </a:rPr>
              <a:t>(compilation error on: </a:t>
            </a:r>
            <a:r>
              <a:rPr lang="en-US" altLang="en-US" sz="1800" b="1">
                <a:latin typeface="Courier New" panose="02070309020205020404" pitchFamily="49" charset="0"/>
              </a:rPr>
              <a:t>T.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altLang="en-US" sz="2000" b="1">
                <a:solidFill>
                  <a:schemeClr val="tx1"/>
                </a:solidFill>
                <a:latin typeface="Arial" panose="020B0604020202020204" pitchFamily="34" charset="0"/>
              </a:rPr>
              <a:t>)</a:t>
            </a: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xmlns="" id="{9E7884C3-A5E6-4B25-9490-0A9D5DE6F8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1337" y="5453063"/>
            <a:ext cx="8569325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Aft>
                <a:spcPts val="1288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900">
                <a:solidFill>
                  <a:srgbClr val="000000"/>
                </a:solidFill>
                <a:latin typeface="Times" panose="02020603050405020304" pitchFamily="18" charset="0"/>
              </a:defRPr>
            </a:lvl1pPr>
            <a:lvl2pPr marL="742950" indent="-285750">
              <a:spcAft>
                <a:spcPts val="1025"/>
              </a:spcAft>
              <a:buClr>
                <a:srgbClr val="000000"/>
              </a:buClr>
              <a:buSzPct val="75000"/>
              <a:buFont typeface="StarBats" charset="0"/>
              <a:buChar char=""/>
              <a:defRPr sz="2500">
                <a:solidFill>
                  <a:srgbClr val="000000"/>
                </a:solidFill>
                <a:latin typeface="Times" panose="02020603050405020304" pitchFamily="18" charset="0"/>
              </a:defRPr>
            </a:lvl2pPr>
            <a:lvl3pPr marL="1143000" indent="-228600">
              <a:spcAft>
                <a:spcPts val="775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200">
                <a:solidFill>
                  <a:srgbClr val="000000"/>
                </a:solidFill>
                <a:latin typeface="Times" panose="02020603050405020304" pitchFamily="18" charset="0"/>
              </a:defRPr>
            </a:lvl3pPr>
            <a:lvl4pPr marL="1600200" indent="-228600">
              <a:spcAft>
                <a:spcPts val="513"/>
              </a:spcAft>
              <a:buClr>
                <a:srgbClr val="000000"/>
              </a:buClr>
              <a:buSzPct val="75000"/>
              <a:buFont typeface="StarBats" charset="0"/>
              <a:buChar char="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4pPr>
            <a:lvl5pPr marL="2057400" indent="-228600"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 dirty="0">
                <a:latin typeface="Arial" panose="020B0604020202020204" pitchFamily="34" charset="0"/>
              </a:rPr>
              <a:t>But, the following, however, is possible:</a:t>
            </a:r>
          </a:p>
          <a:p>
            <a:pPr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 dirty="0" err="1">
                <a:latin typeface="Courier New" panose="02070309020205020404" pitchFamily="49" charset="0"/>
              </a:rPr>
              <a:t>System.</a:t>
            </a:r>
            <a:r>
              <a:rPr lang="en-US" altLang="en-US" sz="1800" b="1" i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.println</a:t>
            </a:r>
            <a:r>
              <a:rPr lang="en-US" altLang="en-US" sz="1800" b="1" dirty="0">
                <a:latin typeface="Courier New" panose="02070309020205020404" pitchFamily="49" charset="0"/>
              </a:rPr>
              <a:t>(</a:t>
            </a:r>
            <a:r>
              <a:rPr lang="en-US" altLang="en-US" sz="1800" b="1" dirty="0">
                <a:solidFill>
                  <a:srgbClr val="2A00FF"/>
                </a:solidFill>
                <a:latin typeface="Courier New" panose="02070309020205020404" pitchFamily="49" charset="0"/>
              </a:rPr>
              <a:t>"obj type: "</a:t>
            </a:r>
            <a:r>
              <a:rPr lang="en-US" altLang="en-US" sz="1800" b="1" dirty="0">
                <a:latin typeface="Courier New" panose="02070309020205020404" pitchFamily="49" charset="0"/>
              </a:rPr>
              <a:t> + </a:t>
            </a:r>
            <a:r>
              <a:rPr lang="en-US" altLang="en-US" sz="1800" b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obj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.getClass</a:t>
            </a:r>
            <a:r>
              <a:rPr lang="en-US" altLang="en-US" sz="1800" b="1" dirty="0">
                <a:latin typeface="Courier New" panose="02070309020205020404" pitchFamily="49" charset="0"/>
              </a:rPr>
              <a:t>().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getName</a:t>
            </a:r>
            <a:r>
              <a:rPr lang="en-US" altLang="en-US" sz="1800" b="1" dirty="0">
                <a:latin typeface="Courier New" panose="02070309020205020404" pitchFamily="49" charset="0"/>
              </a:rPr>
              <a:t>());</a:t>
            </a:r>
          </a:p>
          <a:p>
            <a:pPr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800" b="1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87337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7162"/>
            <a:ext cx="11012129" cy="1325563"/>
          </a:xfrm>
        </p:spPr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37</a:t>
            </a:fld>
            <a:r>
              <a:rPr lang="en-CA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FC13A4C-B4DF-404A-9E75-24F1F98FA2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 </a:t>
            </a: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xmlns="" id="{52634FD4-F0F4-4537-BC56-70AC037D36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9214" y="2130423"/>
            <a:ext cx="7885112" cy="176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Aft>
                <a:spcPts val="1288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900">
                <a:solidFill>
                  <a:srgbClr val="000000"/>
                </a:solidFill>
                <a:latin typeface="Times" panose="02020603050405020304" pitchFamily="18" charset="0"/>
              </a:defRPr>
            </a:lvl1pPr>
            <a:lvl2pPr marL="742950" indent="-285750">
              <a:spcAft>
                <a:spcPts val="1025"/>
              </a:spcAft>
              <a:buClr>
                <a:srgbClr val="000000"/>
              </a:buClr>
              <a:buSzPct val="75000"/>
              <a:buFont typeface="StarBats" charset="0"/>
              <a:buChar char=""/>
              <a:defRPr sz="2500">
                <a:solidFill>
                  <a:srgbClr val="000000"/>
                </a:solidFill>
                <a:latin typeface="Times" panose="02020603050405020304" pitchFamily="18" charset="0"/>
              </a:defRPr>
            </a:lvl2pPr>
            <a:lvl3pPr marL="1143000" indent="-228600">
              <a:spcAft>
                <a:spcPts val="775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200">
                <a:solidFill>
                  <a:srgbClr val="000000"/>
                </a:solidFill>
                <a:latin typeface="Times" panose="02020603050405020304" pitchFamily="18" charset="0"/>
              </a:defRPr>
            </a:lvl3pPr>
            <a:lvl4pPr marL="1600200" indent="-228600">
              <a:spcAft>
                <a:spcPts val="513"/>
              </a:spcAft>
              <a:buClr>
                <a:srgbClr val="000000"/>
              </a:buClr>
              <a:buSzPct val="75000"/>
              <a:buFont typeface="StarBats" charset="0"/>
              <a:buChar char="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4pPr>
            <a:lvl5pPr marL="2057400" indent="-228600"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altLang="en-US" sz="1800" b="1">
                <a:latin typeface="Courier New" panose="02070309020205020404" pitchFamily="49" charset="0"/>
              </a:rPr>
              <a:t> 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altLang="en-US" sz="1800" b="1">
                <a:latin typeface="Courier New" panose="02070309020205020404" pitchFamily="49" charset="0"/>
              </a:rPr>
              <a:t> GenericClass&lt;T&gt; {</a:t>
            </a:r>
            <a:endParaRPr lang="en-US" altLang="en-US" sz="1800" b="1">
              <a:solidFill>
                <a:srgbClr val="3F7F5F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	private</a:t>
            </a:r>
            <a:r>
              <a:rPr lang="en-US" altLang="en-US" sz="1800" b="1">
                <a:latin typeface="Courier New" panose="02070309020205020404" pitchFamily="49" charset="0"/>
              </a:rPr>
              <a:t> T </a:t>
            </a:r>
            <a:r>
              <a:rPr lang="en-US" altLang="en-US" sz="1800" b="1">
                <a:solidFill>
                  <a:srgbClr val="0000C0"/>
                </a:solidFill>
                <a:latin typeface="Courier New" panose="02070309020205020404" pitchFamily="49" charset="0"/>
              </a:rPr>
              <a:t>obj</a:t>
            </a:r>
            <a:r>
              <a:rPr lang="en-US" altLang="en-US" sz="1800" b="1">
                <a:latin typeface="Courier New" panose="02070309020205020404" pitchFamily="49" charset="0"/>
              </a:rPr>
              <a:t>;</a:t>
            </a:r>
            <a:endParaRPr lang="en-US" altLang="en-US" sz="1800" b="1">
              <a:solidFill>
                <a:srgbClr val="3F7F5F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	public</a:t>
            </a:r>
            <a:r>
              <a:rPr lang="en-US" altLang="en-US" sz="1800" b="1">
                <a:latin typeface="Courier New" panose="02070309020205020404" pitchFamily="49" charset="0"/>
              </a:rPr>
              <a:t> </a:t>
            </a: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GenericClass</a:t>
            </a:r>
            <a:r>
              <a:rPr lang="en-US" altLang="en-US" sz="1800" b="1">
                <a:latin typeface="Courier New" panose="02070309020205020404" pitchFamily="49" charset="0"/>
              </a:rPr>
              <a:t>() {</a:t>
            </a: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</a:pPr>
            <a:r>
              <a:rPr lang="en-US" altLang="en-US" sz="1800" b="1">
                <a:solidFill>
                  <a:srgbClr val="000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obj </a:t>
            </a: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altLang="en-US" sz="1800" b="1">
                <a:solidFill>
                  <a:srgbClr val="4D4D4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T();</a:t>
            </a:r>
          </a:p>
          <a:p>
            <a:pPr>
              <a:lnSpc>
                <a:spcPct val="9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	}</a:t>
            </a:r>
          </a:p>
          <a:p>
            <a:pPr>
              <a:lnSpc>
                <a:spcPct val="9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xmlns="" id="{40079641-A190-4752-B39D-75412D04E2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6801" y="1338261"/>
            <a:ext cx="8569325" cy="6127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>
            <a:lvl1pPr>
              <a:spcAft>
                <a:spcPts val="1288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900">
                <a:solidFill>
                  <a:srgbClr val="000000"/>
                </a:solidFill>
                <a:latin typeface="Times" panose="02020603050405020304" pitchFamily="18" charset="0"/>
              </a:defRPr>
            </a:lvl1pPr>
            <a:lvl2pPr marL="742950" indent="-285750">
              <a:spcAft>
                <a:spcPts val="1025"/>
              </a:spcAft>
              <a:buClr>
                <a:srgbClr val="000000"/>
              </a:buClr>
              <a:buSzPct val="75000"/>
              <a:buFont typeface="StarBats" charset="0"/>
              <a:buChar char=""/>
              <a:defRPr sz="2500">
                <a:solidFill>
                  <a:srgbClr val="000000"/>
                </a:solidFill>
                <a:latin typeface="Times" panose="02020603050405020304" pitchFamily="18" charset="0"/>
              </a:defRPr>
            </a:lvl2pPr>
            <a:lvl3pPr marL="1143000" indent="-228600">
              <a:spcAft>
                <a:spcPts val="775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200">
                <a:solidFill>
                  <a:srgbClr val="000000"/>
                </a:solidFill>
                <a:latin typeface="Times" panose="02020603050405020304" pitchFamily="18" charset="0"/>
              </a:defRPr>
            </a:lvl3pPr>
            <a:lvl4pPr marL="1600200" indent="-228600">
              <a:spcAft>
                <a:spcPts val="513"/>
              </a:spcAft>
              <a:buClr>
                <a:srgbClr val="000000"/>
              </a:buClr>
              <a:buSzPct val="75000"/>
              <a:buFont typeface="StarBats" charset="0"/>
              <a:buChar char="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4pPr>
            <a:lvl5pPr marL="2057400" indent="-228600"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800" b="1">
                <a:solidFill>
                  <a:schemeClr val="tx1"/>
                </a:solidFill>
                <a:latin typeface="Arial" panose="020B0604020202020204" pitchFamily="34" charset="0"/>
              </a:rPr>
              <a:t>Is the following possible?</a:t>
            </a:r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xmlns="" id="{EA39EDF5-4CF4-4601-92C3-16B1537143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6801" y="4003673"/>
            <a:ext cx="8569325" cy="6127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>
            <a:lvl1pPr>
              <a:spcAft>
                <a:spcPts val="1288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900">
                <a:solidFill>
                  <a:srgbClr val="000000"/>
                </a:solidFill>
                <a:latin typeface="Times" panose="02020603050405020304" pitchFamily="18" charset="0"/>
              </a:defRPr>
            </a:lvl1pPr>
            <a:lvl2pPr marL="742950" indent="-285750">
              <a:spcAft>
                <a:spcPts val="1025"/>
              </a:spcAft>
              <a:buClr>
                <a:srgbClr val="000000"/>
              </a:buClr>
              <a:buSzPct val="75000"/>
              <a:buFont typeface="StarBats" charset="0"/>
              <a:buChar char=""/>
              <a:defRPr sz="2500">
                <a:solidFill>
                  <a:srgbClr val="000000"/>
                </a:solidFill>
                <a:latin typeface="Times" panose="02020603050405020304" pitchFamily="18" charset="0"/>
              </a:defRPr>
            </a:lvl2pPr>
            <a:lvl3pPr marL="1143000" indent="-228600">
              <a:spcAft>
                <a:spcPts val="775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200">
                <a:solidFill>
                  <a:srgbClr val="000000"/>
                </a:solidFill>
                <a:latin typeface="Times" panose="02020603050405020304" pitchFamily="18" charset="0"/>
              </a:defRPr>
            </a:lvl3pPr>
            <a:lvl4pPr marL="1600200" indent="-228600">
              <a:spcAft>
                <a:spcPts val="513"/>
              </a:spcAft>
              <a:buClr>
                <a:srgbClr val="000000"/>
              </a:buClr>
              <a:buSzPct val="75000"/>
              <a:buFont typeface="StarBats" charset="0"/>
              <a:buChar char="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4pPr>
            <a:lvl5pPr marL="2057400" indent="-228600"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800" b="1">
                <a:solidFill>
                  <a:schemeClr val="tx1"/>
                </a:solidFill>
                <a:latin typeface="Arial" panose="020B0604020202020204" pitchFamily="34" charset="0"/>
              </a:rPr>
              <a:t>Answer is: </a:t>
            </a:r>
            <a:r>
              <a:rPr lang="en-US" altLang="en-US" sz="3200" b="1">
                <a:solidFill>
                  <a:schemeClr val="tx1"/>
                </a:solidFill>
                <a:latin typeface="Arial" panose="020B0604020202020204" pitchFamily="34" charset="0"/>
              </a:rPr>
              <a:t>NO </a:t>
            </a:r>
            <a:r>
              <a:rPr lang="en-US" altLang="en-US" sz="2000" b="1">
                <a:solidFill>
                  <a:schemeClr val="tx1"/>
                </a:solidFill>
                <a:latin typeface="Arial" panose="020B0604020202020204" pitchFamily="34" charset="0"/>
              </a:rPr>
              <a:t>(compilation error on: 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T();</a:t>
            </a:r>
            <a:r>
              <a:rPr lang="en-US" altLang="en-US" sz="2000" b="1">
                <a:solidFill>
                  <a:schemeClr val="tx1"/>
                </a:solidFill>
                <a:latin typeface="Arial" panose="020B0604020202020204" pitchFamily="34" charset="0"/>
              </a:rPr>
              <a:t>)</a:t>
            </a:r>
          </a:p>
        </p:txBody>
      </p:sp>
      <p:sp>
        <p:nvSpPr>
          <p:cNvPr id="16" name="Rectangle 6">
            <a:extLst>
              <a:ext uri="{FF2B5EF4-FFF2-40B4-BE49-F238E27FC236}">
                <a16:creationId xmlns:a16="http://schemas.microsoft.com/office/drawing/2014/main" xmlns="" id="{62A57DD1-286D-43E0-AB06-876DBA3BDD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6801" y="4759323"/>
            <a:ext cx="8569325" cy="140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Aft>
                <a:spcPts val="1288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900">
                <a:solidFill>
                  <a:srgbClr val="000000"/>
                </a:solidFill>
                <a:latin typeface="Times" panose="02020603050405020304" pitchFamily="18" charset="0"/>
              </a:defRPr>
            </a:lvl1pPr>
            <a:lvl2pPr marL="742950" indent="-285750">
              <a:spcAft>
                <a:spcPts val="1025"/>
              </a:spcAft>
              <a:buClr>
                <a:srgbClr val="000000"/>
              </a:buClr>
              <a:buSzPct val="75000"/>
              <a:buFont typeface="StarBats" charset="0"/>
              <a:buChar char=""/>
              <a:defRPr sz="2500">
                <a:solidFill>
                  <a:srgbClr val="000000"/>
                </a:solidFill>
                <a:latin typeface="Times" panose="02020603050405020304" pitchFamily="18" charset="0"/>
              </a:defRPr>
            </a:lvl2pPr>
            <a:lvl3pPr marL="1143000" indent="-228600">
              <a:spcAft>
                <a:spcPts val="775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200">
                <a:solidFill>
                  <a:srgbClr val="000000"/>
                </a:solidFill>
                <a:latin typeface="Times" panose="02020603050405020304" pitchFamily="18" charset="0"/>
              </a:defRPr>
            </a:lvl3pPr>
            <a:lvl4pPr marL="1600200" indent="-228600">
              <a:spcAft>
                <a:spcPts val="513"/>
              </a:spcAft>
              <a:buClr>
                <a:srgbClr val="000000"/>
              </a:buClr>
              <a:buSzPct val="75000"/>
              <a:buFont typeface="StarBats" charset="0"/>
              <a:buChar char="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4pPr>
            <a:lvl5pPr marL="2057400" indent="-228600"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One should either send an instantiated object or go back to reflection and send the class:</a:t>
            </a:r>
          </a:p>
          <a:p>
            <a:pPr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900" b="1"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 GenericClass(Class&lt;T&gt; klass) {</a:t>
            </a:r>
          </a:p>
          <a:p>
            <a:pPr>
              <a:lnSpc>
                <a:spcPct val="9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>
                <a:solidFill>
                  <a:srgbClr val="000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obj </a:t>
            </a: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= klass.newInstance(); </a:t>
            </a:r>
            <a:r>
              <a:rPr lang="en-US" altLang="en-US" sz="1800" b="1">
                <a:solidFill>
                  <a:srgbClr val="3F7F5F"/>
                </a:solidFill>
                <a:latin typeface="Courier New" panose="02070309020205020404" pitchFamily="49" charset="0"/>
              </a:rPr>
              <a:t>// handle exceptions..</a:t>
            </a:r>
            <a:endParaRPr lang="en-US" altLang="en-US" sz="18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7" name="Rectangle 7">
            <a:extLst>
              <a:ext uri="{FF2B5EF4-FFF2-40B4-BE49-F238E27FC236}">
                <a16:creationId xmlns:a16="http://schemas.microsoft.com/office/drawing/2014/main" xmlns="" id="{70383741-C167-418E-8622-E95EA4D0AB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6089" y="3067048"/>
            <a:ext cx="6804025" cy="323850"/>
          </a:xfrm>
          <a:prstGeom prst="rect">
            <a:avLst/>
          </a:prstGeom>
          <a:solidFill>
            <a:srgbClr val="D4E9F4">
              <a:alpha val="10196"/>
            </a:srgbClr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="ctr"/>
          <a:lstStyle>
            <a:lvl1pPr>
              <a:spcAft>
                <a:spcPts val="1288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900">
                <a:solidFill>
                  <a:srgbClr val="000000"/>
                </a:solidFill>
                <a:latin typeface="Times" panose="02020603050405020304" pitchFamily="18" charset="0"/>
              </a:defRPr>
            </a:lvl1pPr>
            <a:lvl2pPr marL="742950" indent="-285750">
              <a:spcAft>
                <a:spcPts val="1025"/>
              </a:spcAft>
              <a:buClr>
                <a:srgbClr val="000000"/>
              </a:buClr>
              <a:buSzPct val="75000"/>
              <a:buFont typeface="StarBats" charset="0"/>
              <a:buChar char=""/>
              <a:defRPr sz="2500">
                <a:solidFill>
                  <a:srgbClr val="000000"/>
                </a:solidFill>
                <a:latin typeface="Times" panose="02020603050405020304" pitchFamily="18" charset="0"/>
              </a:defRPr>
            </a:lvl2pPr>
            <a:lvl3pPr marL="1143000" indent="-228600">
              <a:spcAft>
                <a:spcPts val="775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200">
                <a:solidFill>
                  <a:srgbClr val="000000"/>
                </a:solidFill>
                <a:latin typeface="Times" panose="02020603050405020304" pitchFamily="18" charset="0"/>
              </a:defRPr>
            </a:lvl3pPr>
            <a:lvl4pPr marL="1600200" indent="-228600">
              <a:spcAft>
                <a:spcPts val="513"/>
              </a:spcAft>
              <a:buClr>
                <a:srgbClr val="000000"/>
              </a:buClr>
              <a:buSzPct val="75000"/>
              <a:buFont typeface="StarBats" charset="0"/>
              <a:buChar char="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4pPr>
            <a:lvl5pPr marL="2057400" indent="-228600"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None/>
            </a:pPr>
            <a:endParaRPr lang="he-IL" altLang="en-US" sz="2400">
              <a:solidFill>
                <a:srgbClr val="4D4D4D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53335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7162"/>
            <a:ext cx="11012129" cy="1325563"/>
          </a:xfrm>
        </p:spPr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38</a:t>
            </a:fld>
            <a:r>
              <a:rPr lang="en-CA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FC13A4C-B4DF-404A-9E75-24F1F98FA2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 </a:t>
            </a:r>
          </a:p>
        </p:txBody>
      </p:sp>
      <p:sp>
        <p:nvSpPr>
          <p:cNvPr id="18" name="Rectangle 3">
            <a:extLst>
              <a:ext uri="{FF2B5EF4-FFF2-40B4-BE49-F238E27FC236}">
                <a16:creationId xmlns:a16="http://schemas.microsoft.com/office/drawing/2014/main" xmlns="" id="{DC2B7F7B-2B0E-4A16-A41A-965742A6B3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3750" y="2130423"/>
            <a:ext cx="7885112" cy="2090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Aft>
                <a:spcPts val="1288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900">
                <a:solidFill>
                  <a:srgbClr val="000000"/>
                </a:solidFill>
                <a:latin typeface="Times" panose="02020603050405020304" pitchFamily="18" charset="0"/>
              </a:defRPr>
            </a:lvl1pPr>
            <a:lvl2pPr marL="742950" indent="-285750">
              <a:spcAft>
                <a:spcPts val="1025"/>
              </a:spcAft>
              <a:buClr>
                <a:srgbClr val="000000"/>
              </a:buClr>
              <a:buSzPct val="75000"/>
              <a:buFont typeface="StarBats" charset="0"/>
              <a:buChar char=""/>
              <a:defRPr sz="2500">
                <a:solidFill>
                  <a:srgbClr val="000000"/>
                </a:solidFill>
                <a:latin typeface="Times" panose="02020603050405020304" pitchFamily="18" charset="0"/>
              </a:defRPr>
            </a:lvl2pPr>
            <a:lvl3pPr marL="1143000" indent="-228600">
              <a:spcAft>
                <a:spcPts val="775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200">
                <a:solidFill>
                  <a:srgbClr val="000000"/>
                </a:solidFill>
                <a:latin typeface="Times" panose="02020603050405020304" pitchFamily="18" charset="0"/>
              </a:defRPr>
            </a:lvl3pPr>
            <a:lvl4pPr marL="1600200" indent="-228600">
              <a:spcAft>
                <a:spcPts val="513"/>
              </a:spcAft>
              <a:buClr>
                <a:srgbClr val="000000"/>
              </a:buClr>
              <a:buSzPct val="75000"/>
              <a:buFont typeface="StarBats" charset="0"/>
              <a:buChar char="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4pPr>
            <a:lvl5pPr marL="2057400" indent="-228600"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if</a:t>
            </a:r>
            <a:r>
              <a:rPr lang="en-US" altLang="en-US" sz="1800" b="1">
                <a:latin typeface="Courier New" panose="02070309020205020404" pitchFamily="49" charset="0"/>
              </a:rPr>
              <a:t>(obj 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instanceof</a:t>
            </a:r>
            <a:r>
              <a:rPr lang="en-US" altLang="en-US" sz="1800" b="1">
                <a:latin typeface="Courier New" panose="02070309020205020404" pitchFamily="49" charset="0"/>
              </a:rPr>
              <a:t> T) {</a:t>
            </a:r>
            <a:endParaRPr lang="en-US" altLang="en-US" sz="1800" b="1">
              <a:solidFill>
                <a:srgbClr val="7F0055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...</a:t>
            </a:r>
            <a:endParaRPr lang="en-US" altLang="en-US" sz="1800" b="1">
              <a:solidFill>
                <a:srgbClr val="7F0055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}</a:t>
            </a:r>
            <a:endParaRPr lang="en-US" altLang="en-US" sz="1800" b="1">
              <a:solidFill>
                <a:srgbClr val="7F0055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Aft>
                <a:spcPct val="0"/>
              </a:spcAft>
              <a:buClrTx/>
              <a:buSzTx/>
              <a:buFontTx/>
              <a:buNone/>
            </a:pPr>
            <a:endParaRPr lang="en-US" altLang="en-US" sz="1200" b="1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tx1"/>
                </a:solidFill>
                <a:latin typeface="Arial" panose="020B0604020202020204" pitchFamily="34" charset="0"/>
              </a:rPr>
              <a:t>Or:</a:t>
            </a:r>
          </a:p>
          <a:p>
            <a:pPr>
              <a:lnSpc>
                <a:spcPct val="90000"/>
              </a:lnSpc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 b="1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if</a:t>
            </a:r>
            <a:r>
              <a:rPr lang="en-US" altLang="en-US" sz="1800" b="1">
                <a:latin typeface="Courier New" panose="02070309020205020404" pitchFamily="49" charset="0"/>
              </a:rPr>
              <a:t>(someClass == T.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altLang="en-US" sz="1800" b="1">
                <a:latin typeface="Courier New" panose="02070309020205020404" pitchFamily="49" charset="0"/>
              </a:rPr>
              <a:t>) {</a:t>
            </a:r>
            <a:endParaRPr lang="en-US" altLang="en-US" sz="1800" b="1">
              <a:solidFill>
                <a:srgbClr val="3F7F5F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...</a:t>
            </a:r>
            <a:endParaRPr lang="en-US" altLang="en-US" sz="1800" b="1">
              <a:solidFill>
                <a:srgbClr val="3F7F5F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9" name="Rectangle 4">
            <a:extLst>
              <a:ext uri="{FF2B5EF4-FFF2-40B4-BE49-F238E27FC236}">
                <a16:creationId xmlns:a16="http://schemas.microsoft.com/office/drawing/2014/main" xmlns="" id="{1A43083F-DDB4-4056-AE20-16022D4688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1337" y="1338261"/>
            <a:ext cx="8569325" cy="6127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>
            <a:lvl1pPr>
              <a:spcAft>
                <a:spcPts val="1288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900">
                <a:solidFill>
                  <a:srgbClr val="000000"/>
                </a:solidFill>
                <a:latin typeface="Times" panose="02020603050405020304" pitchFamily="18" charset="0"/>
              </a:defRPr>
            </a:lvl1pPr>
            <a:lvl2pPr marL="742950" indent="-285750">
              <a:spcAft>
                <a:spcPts val="1025"/>
              </a:spcAft>
              <a:buClr>
                <a:srgbClr val="000000"/>
              </a:buClr>
              <a:buSzPct val="75000"/>
              <a:buFont typeface="StarBats" charset="0"/>
              <a:buChar char=""/>
              <a:defRPr sz="2500">
                <a:solidFill>
                  <a:srgbClr val="000000"/>
                </a:solidFill>
                <a:latin typeface="Times" panose="02020603050405020304" pitchFamily="18" charset="0"/>
              </a:defRPr>
            </a:lvl2pPr>
            <a:lvl3pPr marL="1143000" indent="-228600">
              <a:spcAft>
                <a:spcPts val="775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200">
                <a:solidFill>
                  <a:srgbClr val="000000"/>
                </a:solidFill>
                <a:latin typeface="Times" panose="02020603050405020304" pitchFamily="18" charset="0"/>
              </a:defRPr>
            </a:lvl3pPr>
            <a:lvl4pPr marL="1600200" indent="-228600">
              <a:spcAft>
                <a:spcPts val="513"/>
              </a:spcAft>
              <a:buClr>
                <a:srgbClr val="000000"/>
              </a:buClr>
              <a:buSzPct val="75000"/>
              <a:buFont typeface="StarBats" charset="0"/>
              <a:buChar char="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4pPr>
            <a:lvl5pPr marL="2057400" indent="-228600"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800" b="1">
                <a:solidFill>
                  <a:schemeClr val="tx1"/>
                </a:solidFill>
                <a:latin typeface="Arial" panose="020B0604020202020204" pitchFamily="34" charset="0"/>
              </a:rPr>
              <a:t>Is the following possible?</a:t>
            </a:r>
          </a:p>
        </p:txBody>
      </p:sp>
      <p:sp>
        <p:nvSpPr>
          <p:cNvPr id="20" name="Rectangle 5">
            <a:extLst>
              <a:ext uri="{FF2B5EF4-FFF2-40B4-BE49-F238E27FC236}">
                <a16:creationId xmlns:a16="http://schemas.microsoft.com/office/drawing/2014/main" xmlns="" id="{E2935592-3ABE-46EA-A3D3-DB871AE276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1337" y="4398961"/>
            <a:ext cx="8569325" cy="6127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>
            <a:lvl1pPr>
              <a:spcAft>
                <a:spcPts val="1288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900">
                <a:solidFill>
                  <a:srgbClr val="000000"/>
                </a:solidFill>
                <a:latin typeface="Times" panose="02020603050405020304" pitchFamily="18" charset="0"/>
              </a:defRPr>
            </a:lvl1pPr>
            <a:lvl2pPr marL="742950" indent="-285750">
              <a:spcAft>
                <a:spcPts val="1025"/>
              </a:spcAft>
              <a:buClr>
                <a:srgbClr val="000000"/>
              </a:buClr>
              <a:buSzPct val="75000"/>
              <a:buFont typeface="StarBats" charset="0"/>
              <a:buChar char=""/>
              <a:defRPr sz="2500">
                <a:solidFill>
                  <a:srgbClr val="000000"/>
                </a:solidFill>
                <a:latin typeface="Times" panose="02020603050405020304" pitchFamily="18" charset="0"/>
              </a:defRPr>
            </a:lvl2pPr>
            <a:lvl3pPr marL="1143000" indent="-228600">
              <a:spcAft>
                <a:spcPts val="775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200">
                <a:solidFill>
                  <a:srgbClr val="000000"/>
                </a:solidFill>
                <a:latin typeface="Times" panose="02020603050405020304" pitchFamily="18" charset="0"/>
              </a:defRPr>
            </a:lvl3pPr>
            <a:lvl4pPr marL="1600200" indent="-228600">
              <a:spcAft>
                <a:spcPts val="513"/>
              </a:spcAft>
              <a:buClr>
                <a:srgbClr val="000000"/>
              </a:buClr>
              <a:buSzPct val="75000"/>
              <a:buFont typeface="StarBats" charset="0"/>
              <a:buChar char="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4pPr>
            <a:lvl5pPr marL="2057400" indent="-228600"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800" b="1">
                <a:solidFill>
                  <a:schemeClr val="tx1"/>
                </a:solidFill>
                <a:latin typeface="Arial" panose="020B0604020202020204" pitchFamily="34" charset="0"/>
              </a:rPr>
              <a:t>Answer is: </a:t>
            </a:r>
            <a:r>
              <a:rPr lang="en-US" altLang="en-US" sz="3200" b="1">
                <a:solidFill>
                  <a:schemeClr val="tx1"/>
                </a:solidFill>
                <a:latin typeface="Arial" panose="020B0604020202020204" pitchFamily="34" charset="0"/>
              </a:rPr>
              <a:t>NO </a:t>
            </a:r>
            <a:r>
              <a:rPr lang="en-US" altLang="en-US" sz="1800" b="1">
                <a:solidFill>
                  <a:schemeClr val="tx1"/>
                </a:solidFill>
                <a:latin typeface="Arial" panose="020B0604020202020204" pitchFamily="34" charset="0"/>
              </a:rPr>
              <a:t>(compilation error, </a:t>
            </a:r>
            <a:r>
              <a:rPr lang="en-US" altLang="en-US" sz="2400" b="1">
                <a:latin typeface="Courier New" panose="02070309020205020404" pitchFamily="49" charset="0"/>
              </a:rPr>
              <a:t>T</a:t>
            </a:r>
            <a:r>
              <a:rPr lang="en-US" altLang="en-US" sz="1800" b="1">
                <a:solidFill>
                  <a:schemeClr val="tx1"/>
                </a:solidFill>
                <a:latin typeface="Arial" panose="020B0604020202020204" pitchFamily="34" charset="0"/>
              </a:rPr>
              <a:t> is erased)</a:t>
            </a:r>
          </a:p>
        </p:txBody>
      </p:sp>
      <p:sp>
        <p:nvSpPr>
          <p:cNvPr id="21" name="Rectangle 6">
            <a:extLst>
              <a:ext uri="{FF2B5EF4-FFF2-40B4-BE49-F238E27FC236}">
                <a16:creationId xmlns:a16="http://schemas.microsoft.com/office/drawing/2014/main" xmlns="" id="{7E8D9A47-1FC7-4587-A252-981D87874F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1337" y="5191123"/>
            <a:ext cx="8569325" cy="115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Aft>
                <a:spcPts val="1288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900">
                <a:solidFill>
                  <a:srgbClr val="000000"/>
                </a:solidFill>
                <a:latin typeface="Times" panose="02020603050405020304" pitchFamily="18" charset="0"/>
              </a:defRPr>
            </a:lvl1pPr>
            <a:lvl2pPr marL="742950" indent="-285750">
              <a:spcAft>
                <a:spcPts val="1025"/>
              </a:spcAft>
              <a:buClr>
                <a:srgbClr val="000000"/>
              </a:buClr>
              <a:buSzPct val="75000"/>
              <a:buFont typeface="StarBats" charset="0"/>
              <a:buChar char=""/>
              <a:defRPr sz="2500">
                <a:solidFill>
                  <a:srgbClr val="000000"/>
                </a:solidFill>
                <a:latin typeface="Times" panose="02020603050405020304" pitchFamily="18" charset="0"/>
              </a:defRPr>
            </a:lvl2pPr>
            <a:lvl3pPr marL="1143000" indent="-228600">
              <a:spcAft>
                <a:spcPts val="775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200">
                <a:solidFill>
                  <a:srgbClr val="000000"/>
                </a:solidFill>
                <a:latin typeface="Times" panose="02020603050405020304" pitchFamily="18" charset="0"/>
              </a:defRPr>
            </a:lvl3pPr>
            <a:lvl4pPr marL="1600200" indent="-228600">
              <a:spcAft>
                <a:spcPts val="513"/>
              </a:spcAft>
              <a:buClr>
                <a:srgbClr val="000000"/>
              </a:buClr>
              <a:buSzPct val="75000"/>
              <a:buFont typeface="StarBats" charset="0"/>
              <a:buChar char="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4pPr>
            <a:lvl5pPr marL="2057400" indent="-228600"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>
                <a:solidFill>
                  <a:srgbClr val="DF0601"/>
                </a:solidFill>
                <a:latin typeface="Arial" panose="020B0604020202020204" pitchFamily="34" charset="0"/>
              </a:rPr>
              <a:t>T is not a known type during run-time</a:t>
            </a:r>
            <a:r>
              <a:rPr lang="en-US" altLang="en-US" sz="1800" b="1">
                <a:latin typeface="Arial" panose="020B0604020202020204" pitchFamily="34" charset="0"/>
              </a:rPr>
              <a:t>.</a:t>
            </a:r>
          </a:p>
          <a:p>
            <a:pPr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To enforce a parameter of type T we will have to use compile time checking</a:t>
            </a:r>
            <a:br>
              <a:rPr lang="en-US" altLang="en-US" sz="1800" b="1">
                <a:latin typeface="Arial" panose="020B0604020202020204" pitchFamily="34" charset="0"/>
              </a:rPr>
            </a:br>
            <a:r>
              <a:rPr lang="en-US" altLang="en-US" sz="1800" b="1">
                <a:latin typeface="Arial" panose="020B0604020202020204" pitchFamily="34" charset="0"/>
              </a:rPr>
              <a:t>(e.g. function signature)</a:t>
            </a:r>
          </a:p>
          <a:p>
            <a:pPr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800" b="1">
              <a:latin typeface="Courier New" panose="02070309020205020404" pitchFamily="49" charset="0"/>
            </a:endParaRPr>
          </a:p>
        </p:txBody>
      </p:sp>
      <p:sp>
        <p:nvSpPr>
          <p:cNvPr id="22" name="Rectangle 7">
            <a:extLst>
              <a:ext uri="{FF2B5EF4-FFF2-40B4-BE49-F238E27FC236}">
                <a16:creationId xmlns:a16="http://schemas.microsoft.com/office/drawing/2014/main" xmlns="" id="{8FC26330-778B-4159-9776-6E02E6FA0F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0875" y="3390898"/>
            <a:ext cx="6804025" cy="395288"/>
          </a:xfrm>
          <a:prstGeom prst="rect">
            <a:avLst/>
          </a:prstGeom>
          <a:solidFill>
            <a:srgbClr val="D4E9F4">
              <a:alpha val="10196"/>
            </a:srgbClr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="ctr"/>
          <a:lstStyle>
            <a:lvl1pPr>
              <a:spcAft>
                <a:spcPts val="1288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900">
                <a:solidFill>
                  <a:srgbClr val="000000"/>
                </a:solidFill>
                <a:latin typeface="Times" panose="02020603050405020304" pitchFamily="18" charset="0"/>
              </a:defRPr>
            </a:lvl1pPr>
            <a:lvl2pPr marL="742950" indent="-285750">
              <a:spcAft>
                <a:spcPts val="1025"/>
              </a:spcAft>
              <a:buClr>
                <a:srgbClr val="000000"/>
              </a:buClr>
              <a:buSzPct val="75000"/>
              <a:buFont typeface="StarBats" charset="0"/>
              <a:buChar char=""/>
              <a:defRPr sz="2500">
                <a:solidFill>
                  <a:srgbClr val="000000"/>
                </a:solidFill>
                <a:latin typeface="Times" panose="02020603050405020304" pitchFamily="18" charset="0"/>
              </a:defRPr>
            </a:lvl2pPr>
            <a:lvl3pPr marL="1143000" indent="-228600">
              <a:spcAft>
                <a:spcPts val="775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200">
                <a:solidFill>
                  <a:srgbClr val="000000"/>
                </a:solidFill>
                <a:latin typeface="Times" panose="02020603050405020304" pitchFamily="18" charset="0"/>
              </a:defRPr>
            </a:lvl3pPr>
            <a:lvl4pPr marL="1600200" indent="-228600">
              <a:spcAft>
                <a:spcPts val="513"/>
              </a:spcAft>
              <a:buClr>
                <a:srgbClr val="000000"/>
              </a:buClr>
              <a:buSzPct val="75000"/>
              <a:buFont typeface="StarBats" charset="0"/>
              <a:buChar char="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4pPr>
            <a:lvl5pPr marL="2057400" indent="-228600"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None/>
            </a:pPr>
            <a:endParaRPr lang="he-IL" altLang="en-US" sz="2400">
              <a:solidFill>
                <a:srgbClr val="4D4D4D"/>
              </a:solidFill>
              <a:latin typeface="Arial" panose="020B0604020202020204" pitchFamily="34" charset="0"/>
            </a:endParaRPr>
          </a:p>
        </p:txBody>
      </p:sp>
      <p:sp>
        <p:nvSpPr>
          <p:cNvPr id="23" name="Rectangle 8">
            <a:extLst>
              <a:ext uri="{FF2B5EF4-FFF2-40B4-BE49-F238E27FC236}">
                <a16:creationId xmlns:a16="http://schemas.microsoft.com/office/drawing/2014/main" xmlns="" id="{9BDE3627-5935-4328-B387-9B5C97B879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1825" y="2058986"/>
            <a:ext cx="6804025" cy="396875"/>
          </a:xfrm>
          <a:prstGeom prst="rect">
            <a:avLst/>
          </a:prstGeom>
          <a:solidFill>
            <a:srgbClr val="D4E9F4">
              <a:alpha val="10196"/>
            </a:srgbClr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="ctr"/>
          <a:lstStyle>
            <a:lvl1pPr>
              <a:spcAft>
                <a:spcPts val="1288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900">
                <a:solidFill>
                  <a:srgbClr val="000000"/>
                </a:solidFill>
                <a:latin typeface="Times" panose="02020603050405020304" pitchFamily="18" charset="0"/>
              </a:defRPr>
            </a:lvl1pPr>
            <a:lvl2pPr marL="742950" indent="-285750">
              <a:spcAft>
                <a:spcPts val="1025"/>
              </a:spcAft>
              <a:buClr>
                <a:srgbClr val="000000"/>
              </a:buClr>
              <a:buSzPct val="75000"/>
              <a:buFont typeface="StarBats" charset="0"/>
              <a:buChar char=""/>
              <a:defRPr sz="2500">
                <a:solidFill>
                  <a:srgbClr val="000000"/>
                </a:solidFill>
                <a:latin typeface="Times" panose="02020603050405020304" pitchFamily="18" charset="0"/>
              </a:defRPr>
            </a:lvl2pPr>
            <a:lvl3pPr marL="1143000" indent="-228600">
              <a:spcAft>
                <a:spcPts val="775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200">
                <a:solidFill>
                  <a:srgbClr val="000000"/>
                </a:solidFill>
                <a:latin typeface="Times" panose="02020603050405020304" pitchFamily="18" charset="0"/>
              </a:defRPr>
            </a:lvl3pPr>
            <a:lvl4pPr marL="1600200" indent="-228600">
              <a:spcAft>
                <a:spcPts val="513"/>
              </a:spcAft>
              <a:buClr>
                <a:srgbClr val="000000"/>
              </a:buClr>
              <a:buSzPct val="75000"/>
              <a:buFont typeface="StarBats" charset="0"/>
              <a:buChar char="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4pPr>
            <a:lvl5pPr marL="2057400" indent="-228600"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None/>
            </a:pPr>
            <a:endParaRPr lang="he-IL" altLang="en-US" sz="2400">
              <a:solidFill>
                <a:srgbClr val="4D4D4D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16187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7162"/>
            <a:ext cx="11012129" cy="1325563"/>
          </a:xfrm>
        </p:spPr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39</a:t>
            </a:fld>
            <a:r>
              <a:rPr lang="en-CA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FC13A4C-B4DF-404A-9E75-24F1F98FA2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 </a:t>
            </a: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xmlns="" id="{33AF4465-99B3-453E-96EB-BF0AC57A5D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9382" y="2051049"/>
            <a:ext cx="7885112" cy="2090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Aft>
                <a:spcPts val="1288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900">
                <a:solidFill>
                  <a:srgbClr val="000000"/>
                </a:solidFill>
                <a:latin typeface="Times" panose="02020603050405020304" pitchFamily="18" charset="0"/>
              </a:defRPr>
            </a:lvl1pPr>
            <a:lvl2pPr marL="742950" indent="-285750">
              <a:spcAft>
                <a:spcPts val="1025"/>
              </a:spcAft>
              <a:buClr>
                <a:srgbClr val="000000"/>
              </a:buClr>
              <a:buSzPct val="75000"/>
              <a:buFont typeface="StarBats" charset="0"/>
              <a:buChar char=""/>
              <a:defRPr sz="2500">
                <a:solidFill>
                  <a:srgbClr val="000000"/>
                </a:solidFill>
                <a:latin typeface="Times" panose="02020603050405020304" pitchFamily="18" charset="0"/>
              </a:defRPr>
            </a:lvl2pPr>
            <a:lvl3pPr marL="1143000" indent="-228600">
              <a:spcAft>
                <a:spcPts val="775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200">
                <a:solidFill>
                  <a:srgbClr val="000000"/>
                </a:solidFill>
                <a:latin typeface="Times" panose="02020603050405020304" pitchFamily="18" charset="0"/>
              </a:defRPr>
            </a:lvl3pPr>
            <a:lvl4pPr marL="1600200" indent="-228600">
              <a:spcAft>
                <a:spcPts val="513"/>
              </a:spcAft>
              <a:buClr>
                <a:srgbClr val="000000"/>
              </a:buClr>
              <a:buSzPct val="75000"/>
              <a:buFont typeface="StarBats" charset="0"/>
              <a:buChar char="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4pPr>
            <a:lvl5pPr marL="2057400" indent="-228600"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if</a:t>
            </a:r>
            <a:r>
              <a:rPr lang="en-US" altLang="en-US" sz="1800" b="1">
                <a:latin typeface="Courier New" panose="02070309020205020404" pitchFamily="49" charset="0"/>
              </a:rPr>
              <a:t>(obj 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instanceof</a:t>
            </a:r>
            <a:r>
              <a:rPr lang="en-US" altLang="en-US" sz="1800" b="1">
                <a:latin typeface="Courier New" panose="02070309020205020404" pitchFamily="49" charset="0"/>
              </a:rPr>
              <a:t> List&lt;Integer&gt;) {</a:t>
            </a:r>
            <a:endParaRPr lang="en-US" altLang="en-US" sz="1800" b="1">
              <a:solidFill>
                <a:srgbClr val="7F0055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...</a:t>
            </a:r>
            <a:endParaRPr lang="en-US" altLang="en-US" sz="1800" b="1">
              <a:solidFill>
                <a:srgbClr val="7F0055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}</a:t>
            </a:r>
            <a:endParaRPr lang="en-US" altLang="en-US" sz="1800" b="1">
              <a:solidFill>
                <a:srgbClr val="7F0055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Aft>
                <a:spcPct val="0"/>
              </a:spcAft>
              <a:buClrTx/>
              <a:buSzTx/>
              <a:buFontTx/>
              <a:buNone/>
            </a:pPr>
            <a:endParaRPr lang="en-US" altLang="en-US" sz="1200" b="1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tx1"/>
                </a:solidFill>
                <a:latin typeface="Arial" panose="020B0604020202020204" pitchFamily="34" charset="0"/>
              </a:rPr>
              <a:t>Or:</a:t>
            </a:r>
          </a:p>
          <a:p>
            <a:pPr>
              <a:lnSpc>
                <a:spcPct val="90000"/>
              </a:lnSpc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 b="1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if</a:t>
            </a:r>
            <a:r>
              <a:rPr lang="en-US" altLang="en-US" sz="1800" b="1">
                <a:latin typeface="Courier New" panose="02070309020205020404" pitchFamily="49" charset="0"/>
              </a:rPr>
              <a:t>(someClass == List&lt;Integer&gt;.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altLang="en-US" sz="1800" b="1">
                <a:latin typeface="Courier New" panose="02070309020205020404" pitchFamily="49" charset="0"/>
              </a:rPr>
              <a:t>) {</a:t>
            </a:r>
            <a:endParaRPr lang="en-US" altLang="en-US" sz="1800" b="1">
              <a:solidFill>
                <a:srgbClr val="3F7F5F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...</a:t>
            </a:r>
            <a:endParaRPr lang="en-US" altLang="en-US" sz="1800" b="1">
              <a:solidFill>
                <a:srgbClr val="3F7F5F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xmlns="" id="{C5B4CE12-16F2-46D2-911E-A337A1944A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6969" y="1258887"/>
            <a:ext cx="8569325" cy="6127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>
            <a:lvl1pPr>
              <a:spcAft>
                <a:spcPts val="1288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900">
                <a:solidFill>
                  <a:srgbClr val="000000"/>
                </a:solidFill>
                <a:latin typeface="Times" panose="02020603050405020304" pitchFamily="18" charset="0"/>
              </a:defRPr>
            </a:lvl1pPr>
            <a:lvl2pPr marL="742950" indent="-285750">
              <a:spcAft>
                <a:spcPts val="1025"/>
              </a:spcAft>
              <a:buClr>
                <a:srgbClr val="000000"/>
              </a:buClr>
              <a:buSzPct val="75000"/>
              <a:buFont typeface="StarBats" charset="0"/>
              <a:buChar char=""/>
              <a:defRPr sz="2500">
                <a:solidFill>
                  <a:srgbClr val="000000"/>
                </a:solidFill>
                <a:latin typeface="Times" panose="02020603050405020304" pitchFamily="18" charset="0"/>
              </a:defRPr>
            </a:lvl2pPr>
            <a:lvl3pPr marL="1143000" indent="-228600">
              <a:spcAft>
                <a:spcPts val="775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200">
                <a:solidFill>
                  <a:srgbClr val="000000"/>
                </a:solidFill>
                <a:latin typeface="Times" panose="02020603050405020304" pitchFamily="18" charset="0"/>
              </a:defRPr>
            </a:lvl3pPr>
            <a:lvl4pPr marL="1600200" indent="-228600">
              <a:spcAft>
                <a:spcPts val="513"/>
              </a:spcAft>
              <a:buClr>
                <a:srgbClr val="000000"/>
              </a:buClr>
              <a:buSzPct val="75000"/>
              <a:buFont typeface="StarBats" charset="0"/>
              <a:buChar char="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4pPr>
            <a:lvl5pPr marL="2057400" indent="-228600"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800" b="1">
                <a:solidFill>
                  <a:schemeClr val="tx1"/>
                </a:solidFill>
                <a:latin typeface="Arial" panose="020B0604020202020204" pitchFamily="34" charset="0"/>
              </a:rPr>
              <a:t>Is the following possible?</a:t>
            </a:r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xmlns="" id="{C17DE709-E1C5-4468-A42A-6AB120246E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6969" y="4319587"/>
            <a:ext cx="8569325" cy="6127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>
            <a:lvl1pPr>
              <a:spcAft>
                <a:spcPts val="1288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900">
                <a:solidFill>
                  <a:srgbClr val="000000"/>
                </a:solidFill>
                <a:latin typeface="Times" panose="02020603050405020304" pitchFamily="18" charset="0"/>
              </a:defRPr>
            </a:lvl1pPr>
            <a:lvl2pPr marL="742950" indent="-285750">
              <a:spcAft>
                <a:spcPts val="1025"/>
              </a:spcAft>
              <a:buClr>
                <a:srgbClr val="000000"/>
              </a:buClr>
              <a:buSzPct val="75000"/>
              <a:buFont typeface="StarBats" charset="0"/>
              <a:buChar char=""/>
              <a:defRPr sz="2500">
                <a:solidFill>
                  <a:srgbClr val="000000"/>
                </a:solidFill>
                <a:latin typeface="Times" panose="02020603050405020304" pitchFamily="18" charset="0"/>
              </a:defRPr>
            </a:lvl2pPr>
            <a:lvl3pPr marL="1143000" indent="-228600">
              <a:spcAft>
                <a:spcPts val="775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200">
                <a:solidFill>
                  <a:srgbClr val="000000"/>
                </a:solidFill>
                <a:latin typeface="Times" panose="02020603050405020304" pitchFamily="18" charset="0"/>
              </a:defRPr>
            </a:lvl3pPr>
            <a:lvl4pPr marL="1600200" indent="-228600">
              <a:spcAft>
                <a:spcPts val="513"/>
              </a:spcAft>
              <a:buClr>
                <a:srgbClr val="000000"/>
              </a:buClr>
              <a:buSzPct val="75000"/>
              <a:buFont typeface="StarBats" charset="0"/>
              <a:buChar char="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4pPr>
            <a:lvl5pPr marL="2057400" indent="-228600"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800" b="1">
                <a:solidFill>
                  <a:schemeClr val="tx1"/>
                </a:solidFill>
                <a:latin typeface="Arial" panose="020B0604020202020204" pitchFamily="34" charset="0"/>
              </a:rPr>
              <a:t>Answer is: </a:t>
            </a:r>
            <a:r>
              <a:rPr lang="en-US" altLang="en-US" sz="3200" b="1">
                <a:solidFill>
                  <a:schemeClr val="tx1"/>
                </a:solidFill>
                <a:latin typeface="Arial" panose="020B0604020202020204" pitchFamily="34" charset="0"/>
              </a:rPr>
              <a:t>NO </a:t>
            </a:r>
            <a:r>
              <a:rPr lang="en-US" altLang="en-US" sz="1800" b="1">
                <a:solidFill>
                  <a:schemeClr val="tx1"/>
                </a:solidFill>
                <a:latin typeface="Arial" panose="020B0604020202020204" pitchFamily="34" charset="0"/>
              </a:rPr>
              <a:t>(compilation error, </a:t>
            </a:r>
            <a:r>
              <a:rPr lang="en-US" altLang="en-US" sz="1600" b="1">
                <a:latin typeface="Courier New" panose="02070309020205020404" pitchFamily="49" charset="0"/>
              </a:rPr>
              <a:t>List&lt;Integer&gt;</a:t>
            </a:r>
            <a:r>
              <a:rPr lang="en-US" altLang="en-US" sz="1800" b="1">
                <a:solidFill>
                  <a:schemeClr val="tx1"/>
                </a:solidFill>
                <a:latin typeface="Arial" panose="020B0604020202020204" pitchFamily="34" charset="0"/>
              </a:rPr>
              <a:t> isn’t a class)</a:t>
            </a:r>
          </a:p>
        </p:txBody>
      </p:sp>
      <p:sp>
        <p:nvSpPr>
          <p:cNvPr id="16" name="Rectangle 6">
            <a:extLst>
              <a:ext uri="{FF2B5EF4-FFF2-40B4-BE49-F238E27FC236}">
                <a16:creationId xmlns:a16="http://schemas.microsoft.com/office/drawing/2014/main" xmlns="" id="{2EAA81F9-6E7F-4890-9446-E6DAB8C8B2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6969" y="5111749"/>
            <a:ext cx="8569325" cy="115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Aft>
                <a:spcPts val="1288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900">
                <a:solidFill>
                  <a:srgbClr val="000000"/>
                </a:solidFill>
                <a:latin typeface="Times" panose="02020603050405020304" pitchFamily="18" charset="0"/>
              </a:defRPr>
            </a:lvl1pPr>
            <a:lvl2pPr marL="742950" indent="-285750">
              <a:spcAft>
                <a:spcPts val="1025"/>
              </a:spcAft>
              <a:buClr>
                <a:srgbClr val="000000"/>
              </a:buClr>
              <a:buSzPct val="75000"/>
              <a:buFont typeface="StarBats" charset="0"/>
              <a:buChar char=""/>
              <a:defRPr sz="2500">
                <a:solidFill>
                  <a:srgbClr val="000000"/>
                </a:solidFill>
                <a:latin typeface="Times" panose="02020603050405020304" pitchFamily="18" charset="0"/>
              </a:defRPr>
            </a:lvl2pPr>
            <a:lvl3pPr marL="1143000" indent="-228600">
              <a:spcAft>
                <a:spcPts val="775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200">
                <a:solidFill>
                  <a:srgbClr val="000000"/>
                </a:solidFill>
                <a:latin typeface="Times" panose="02020603050405020304" pitchFamily="18" charset="0"/>
              </a:defRPr>
            </a:lvl3pPr>
            <a:lvl4pPr marL="1600200" indent="-228600">
              <a:spcAft>
                <a:spcPts val="513"/>
              </a:spcAft>
              <a:buClr>
                <a:srgbClr val="000000"/>
              </a:buClr>
              <a:buSzPct val="75000"/>
              <a:buFont typeface="StarBats" charset="0"/>
              <a:buChar char="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4pPr>
            <a:lvl5pPr marL="2057400" indent="-228600"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>
                <a:solidFill>
                  <a:srgbClr val="DF0601"/>
                </a:solidFill>
                <a:latin typeface="Arial" panose="020B0604020202020204" pitchFamily="34" charset="0"/>
              </a:rPr>
              <a:t>List&lt;Integer&gt; is not a known type during run-time.</a:t>
            </a:r>
            <a:endParaRPr lang="en-US" altLang="en-US" sz="1800" b="1"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To enforce List&lt;Integer&gt; we will have to use compile time checking</a:t>
            </a:r>
            <a:br>
              <a:rPr lang="en-US" altLang="en-US" sz="1800" b="1">
                <a:latin typeface="Arial" panose="020B0604020202020204" pitchFamily="34" charset="0"/>
              </a:rPr>
            </a:br>
            <a:r>
              <a:rPr lang="en-US" altLang="en-US" sz="1800" b="1">
                <a:latin typeface="Arial" panose="020B0604020202020204" pitchFamily="34" charset="0"/>
              </a:rPr>
              <a:t>(e.g. function signature)</a:t>
            </a:r>
          </a:p>
          <a:p>
            <a:pPr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800" b="1">
              <a:latin typeface="Courier New" panose="02070309020205020404" pitchFamily="49" charset="0"/>
            </a:endParaRPr>
          </a:p>
        </p:txBody>
      </p:sp>
      <p:sp>
        <p:nvSpPr>
          <p:cNvPr id="17" name="Rectangle 7">
            <a:extLst>
              <a:ext uri="{FF2B5EF4-FFF2-40B4-BE49-F238E27FC236}">
                <a16:creationId xmlns:a16="http://schemas.microsoft.com/office/drawing/2014/main" xmlns="" id="{134E97FD-4D73-44CD-A945-491C57868B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6507" y="3311524"/>
            <a:ext cx="6804025" cy="395288"/>
          </a:xfrm>
          <a:prstGeom prst="rect">
            <a:avLst/>
          </a:prstGeom>
          <a:solidFill>
            <a:srgbClr val="D4E9F4">
              <a:alpha val="10196"/>
            </a:srgbClr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="ctr"/>
          <a:lstStyle>
            <a:lvl1pPr>
              <a:spcAft>
                <a:spcPts val="1288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900">
                <a:solidFill>
                  <a:srgbClr val="000000"/>
                </a:solidFill>
                <a:latin typeface="Times" panose="02020603050405020304" pitchFamily="18" charset="0"/>
              </a:defRPr>
            </a:lvl1pPr>
            <a:lvl2pPr marL="742950" indent="-285750">
              <a:spcAft>
                <a:spcPts val="1025"/>
              </a:spcAft>
              <a:buClr>
                <a:srgbClr val="000000"/>
              </a:buClr>
              <a:buSzPct val="75000"/>
              <a:buFont typeface="StarBats" charset="0"/>
              <a:buChar char=""/>
              <a:defRPr sz="2500">
                <a:solidFill>
                  <a:srgbClr val="000000"/>
                </a:solidFill>
                <a:latin typeface="Times" panose="02020603050405020304" pitchFamily="18" charset="0"/>
              </a:defRPr>
            </a:lvl2pPr>
            <a:lvl3pPr marL="1143000" indent="-228600">
              <a:spcAft>
                <a:spcPts val="775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200">
                <a:solidFill>
                  <a:srgbClr val="000000"/>
                </a:solidFill>
                <a:latin typeface="Times" panose="02020603050405020304" pitchFamily="18" charset="0"/>
              </a:defRPr>
            </a:lvl3pPr>
            <a:lvl4pPr marL="1600200" indent="-228600">
              <a:spcAft>
                <a:spcPts val="513"/>
              </a:spcAft>
              <a:buClr>
                <a:srgbClr val="000000"/>
              </a:buClr>
              <a:buSzPct val="75000"/>
              <a:buFont typeface="StarBats" charset="0"/>
              <a:buChar char="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4pPr>
            <a:lvl5pPr marL="2057400" indent="-228600"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None/>
            </a:pPr>
            <a:endParaRPr lang="he-IL" altLang="en-US" sz="2400">
              <a:solidFill>
                <a:srgbClr val="4D4D4D"/>
              </a:solidFill>
              <a:latin typeface="Arial" panose="020B0604020202020204" pitchFamily="34" charset="0"/>
            </a:endParaRPr>
          </a:p>
        </p:txBody>
      </p:sp>
      <p:sp>
        <p:nvSpPr>
          <p:cNvPr id="24" name="Rectangle 8">
            <a:extLst>
              <a:ext uri="{FF2B5EF4-FFF2-40B4-BE49-F238E27FC236}">
                <a16:creationId xmlns:a16="http://schemas.microsoft.com/office/drawing/2014/main" xmlns="" id="{A6862FE3-F512-4E52-8A02-35CBED38CE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7457" y="1979612"/>
            <a:ext cx="6804025" cy="396875"/>
          </a:xfrm>
          <a:prstGeom prst="rect">
            <a:avLst/>
          </a:prstGeom>
          <a:solidFill>
            <a:srgbClr val="D4E9F4">
              <a:alpha val="10196"/>
            </a:srgbClr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="ctr"/>
          <a:lstStyle>
            <a:lvl1pPr>
              <a:spcAft>
                <a:spcPts val="1288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900">
                <a:solidFill>
                  <a:srgbClr val="000000"/>
                </a:solidFill>
                <a:latin typeface="Times" panose="02020603050405020304" pitchFamily="18" charset="0"/>
              </a:defRPr>
            </a:lvl1pPr>
            <a:lvl2pPr marL="742950" indent="-285750">
              <a:spcAft>
                <a:spcPts val="1025"/>
              </a:spcAft>
              <a:buClr>
                <a:srgbClr val="000000"/>
              </a:buClr>
              <a:buSzPct val="75000"/>
              <a:buFont typeface="StarBats" charset="0"/>
              <a:buChar char=""/>
              <a:defRPr sz="2500">
                <a:solidFill>
                  <a:srgbClr val="000000"/>
                </a:solidFill>
                <a:latin typeface="Times" panose="02020603050405020304" pitchFamily="18" charset="0"/>
              </a:defRPr>
            </a:lvl2pPr>
            <a:lvl3pPr marL="1143000" indent="-228600">
              <a:spcAft>
                <a:spcPts val="775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200">
                <a:solidFill>
                  <a:srgbClr val="000000"/>
                </a:solidFill>
                <a:latin typeface="Times" panose="02020603050405020304" pitchFamily="18" charset="0"/>
              </a:defRPr>
            </a:lvl3pPr>
            <a:lvl4pPr marL="1600200" indent="-228600">
              <a:spcAft>
                <a:spcPts val="513"/>
              </a:spcAft>
              <a:buClr>
                <a:srgbClr val="000000"/>
              </a:buClr>
              <a:buSzPct val="75000"/>
              <a:buFont typeface="StarBats" charset="0"/>
              <a:buChar char="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4pPr>
            <a:lvl5pPr marL="2057400" indent="-228600"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None/>
            </a:pPr>
            <a:endParaRPr lang="he-IL" altLang="en-US" sz="2400">
              <a:solidFill>
                <a:srgbClr val="4D4D4D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56100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Points for Errors/Exceptions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4966928"/>
          </a:xfrm>
        </p:spPr>
        <p:txBody>
          <a:bodyPr>
            <a:normAutofit/>
          </a:bodyPr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When building large programs, remember where you generate and catch exceptions. Sometimes you maybe duplicating code and some catch code becomes unreachable as you always catch an exception earlier.</a:t>
            </a:r>
          </a:p>
          <a:p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dirty="0">
                <a:ea typeface="ＭＳ Ｐゴシック" panose="020B0600070205080204" pitchFamily="34" charset="-128"/>
              </a:rPr>
              <a:t>Logging is incredibly important for debugging errors!</a:t>
            </a:r>
          </a:p>
          <a:p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4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233625010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7162"/>
            <a:ext cx="11012129" cy="1325563"/>
          </a:xfrm>
        </p:spPr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40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37F23BEF-DC86-48BE-A6C7-A0A9A939E9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      </a:t>
            </a:r>
          </a:p>
        </p:txBody>
      </p:sp>
      <p:sp>
        <p:nvSpPr>
          <p:cNvPr id="18" name="Rectangle 2">
            <a:extLst>
              <a:ext uri="{FF2B5EF4-FFF2-40B4-BE49-F238E27FC236}">
                <a16:creationId xmlns:a16="http://schemas.microsoft.com/office/drawing/2014/main" xmlns="" id="{4F3C8F9F-8186-48F6-9E74-99BAE96B96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3739" y="5607845"/>
            <a:ext cx="6588125" cy="61118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="ctr"/>
          <a:lstStyle>
            <a:lvl1pPr>
              <a:spcAft>
                <a:spcPts val="1288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900">
                <a:solidFill>
                  <a:srgbClr val="000000"/>
                </a:solidFill>
                <a:latin typeface="Times" panose="02020603050405020304" pitchFamily="18" charset="0"/>
              </a:defRPr>
            </a:lvl1pPr>
            <a:lvl2pPr marL="742950" indent="-285750">
              <a:spcAft>
                <a:spcPts val="1025"/>
              </a:spcAft>
              <a:buClr>
                <a:srgbClr val="000000"/>
              </a:buClr>
              <a:buSzPct val="75000"/>
              <a:buFont typeface="StarBats" charset="0"/>
              <a:buChar char=""/>
              <a:defRPr sz="2500">
                <a:solidFill>
                  <a:srgbClr val="000000"/>
                </a:solidFill>
                <a:latin typeface="Times" panose="02020603050405020304" pitchFamily="18" charset="0"/>
              </a:defRPr>
            </a:lvl2pPr>
            <a:lvl3pPr marL="1143000" indent="-228600">
              <a:spcAft>
                <a:spcPts val="775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200">
                <a:solidFill>
                  <a:srgbClr val="000000"/>
                </a:solidFill>
                <a:latin typeface="Times" panose="02020603050405020304" pitchFamily="18" charset="0"/>
              </a:defRPr>
            </a:lvl3pPr>
            <a:lvl4pPr marL="1600200" indent="-228600">
              <a:spcAft>
                <a:spcPts val="513"/>
              </a:spcAft>
              <a:buClr>
                <a:srgbClr val="000000"/>
              </a:buClr>
              <a:buSzPct val="75000"/>
              <a:buFont typeface="StarBats" charset="0"/>
              <a:buChar char="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4pPr>
            <a:lvl5pPr marL="2057400" indent="-228600"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None/>
            </a:pPr>
            <a:endParaRPr lang="he-IL" altLang="en-US" sz="2400">
              <a:solidFill>
                <a:srgbClr val="4D4D4D"/>
              </a:solidFill>
              <a:latin typeface="Arial" panose="020B0604020202020204" pitchFamily="34" charset="0"/>
            </a:endParaRPr>
          </a:p>
        </p:txBody>
      </p:sp>
      <p:sp>
        <p:nvSpPr>
          <p:cNvPr id="19" name="Rectangle 4">
            <a:extLst>
              <a:ext uri="{FF2B5EF4-FFF2-40B4-BE49-F238E27FC236}">
                <a16:creationId xmlns:a16="http://schemas.microsoft.com/office/drawing/2014/main" xmlns="" id="{8DEF13DD-E064-4CBB-8954-98CCEE2266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8039" y="1960563"/>
            <a:ext cx="7885112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Aft>
                <a:spcPts val="1288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900">
                <a:solidFill>
                  <a:srgbClr val="000000"/>
                </a:solidFill>
                <a:latin typeface="Times" panose="02020603050405020304" pitchFamily="18" charset="0"/>
              </a:defRPr>
            </a:lvl1pPr>
            <a:lvl2pPr marL="742950" indent="-285750">
              <a:spcAft>
                <a:spcPts val="1025"/>
              </a:spcAft>
              <a:buClr>
                <a:srgbClr val="000000"/>
              </a:buClr>
              <a:buSzPct val="75000"/>
              <a:buFont typeface="StarBats" charset="0"/>
              <a:buChar char=""/>
              <a:defRPr sz="2500">
                <a:solidFill>
                  <a:srgbClr val="000000"/>
                </a:solidFill>
                <a:latin typeface="Times" panose="02020603050405020304" pitchFamily="18" charset="0"/>
              </a:defRPr>
            </a:lvl2pPr>
            <a:lvl3pPr marL="1143000" indent="-228600">
              <a:spcAft>
                <a:spcPts val="775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200">
                <a:solidFill>
                  <a:srgbClr val="000000"/>
                </a:solidFill>
                <a:latin typeface="Times" panose="02020603050405020304" pitchFamily="18" charset="0"/>
              </a:defRPr>
            </a:lvl3pPr>
            <a:lvl4pPr marL="1600200" indent="-228600">
              <a:spcAft>
                <a:spcPts val="513"/>
              </a:spcAft>
              <a:buClr>
                <a:srgbClr val="000000"/>
              </a:buClr>
              <a:buSzPct val="75000"/>
              <a:buFont typeface="StarBats" charset="0"/>
              <a:buChar char="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4pPr>
            <a:lvl5pPr marL="2057400" indent="-228600"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9pPr>
          </a:lstStyle>
          <a:p>
            <a:pPr>
              <a:lnSpc>
                <a:spcPct val="125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List myRawList;</a:t>
            </a:r>
          </a:p>
          <a:p>
            <a:pPr>
              <a:lnSpc>
                <a:spcPct val="125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List&lt;Integer&gt; myIntList = 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US" altLang="en-US" sz="1800" b="1">
                <a:latin typeface="Courier New" panose="02070309020205020404" pitchFamily="49" charset="0"/>
              </a:rPr>
              <a:t> LinkedList&lt;Integer&gt;();</a:t>
            </a:r>
          </a:p>
          <a:p>
            <a:pPr>
              <a:lnSpc>
                <a:spcPct val="125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myRawList = myIntList;</a:t>
            </a:r>
          </a:p>
        </p:txBody>
      </p:sp>
      <p:sp>
        <p:nvSpPr>
          <p:cNvPr id="20" name="Rectangle 5">
            <a:extLst>
              <a:ext uri="{FF2B5EF4-FFF2-40B4-BE49-F238E27FC236}">
                <a16:creationId xmlns:a16="http://schemas.microsoft.com/office/drawing/2014/main" xmlns="" id="{4C727663-6781-4BB2-A072-57D5449A46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5626" y="1168401"/>
            <a:ext cx="8569325" cy="6127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>
            <a:lvl1pPr>
              <a:spcAft>
                <a:spcPts val="1288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900">
                <a:solidFill>
                  <a:srgbClr val="000000"/>
                </a:solidFill>
                <a:latin typeface="Times" panose="02020603050405020304" pitchFamily="18" charset="0"/>
              </a:defRPr>
            </a:lvl1pPr>
            <a:lvl2pPr marL="742950" indent="-285750">
              <a:spcAft>
                <a:spcPts val="1025"/>
              </a:spcAft>
              <a:buClr>
                <a:srgbClr val="000000"/>
              </a:buClr>
              <a:buSzPct val="75000"/>
              <a:buFont typeface="StarBats" charset="0"/>
              <a:buChar char=""/>
              <a:defRPr sz="2500">
                <a:solidFill>
                  <a:srgbClr val="000000"/>
                </a:solidFill>
                <a:latin typeface="Times" panose="02020603050405020304" pitchFamily="18" charset="0"/>
              </a:defRPr>
            </a:lvl2pPr>
            <a:lvl3pPr marL="1143000" indent="-228600">
              <a:spcAft>
                <a:spcPts val="775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200">
                <a:solidFill>
                  <a:srgbClr val="000000"/>
                </a:solidFill>
                <a:latin typeface="Times" panose="02020603050405020304" pitchFamily="18" charset="0"/>
              </a:defRPr>
            </a:lvl3pPr>
            <a:lvl4pPr marL="1600200" indent="-228600">
              <a:spcAft>
                <a:spcPts val="513"/>
              </a:spcAft>
              <a:buClr>
                <a:srgbClr val="000000"/>
              </a:buClr>
              <a:buSzPct val="75000"/>
              <a:buFont typeface="StarBats" charset="0"/>
              <a:buChar char="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4pPr>
            <a:lvl5pPr marL="2057400" indent="-228600"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800" b="1">
                <a:solidFill>
                  <a:schemeClr val="tx1"/>
                </a:solidFill>
                <a:latin typeface="Arial" panose="020B0604020202020204" pitchFamily="34" charset="0"/>
              </a:rPr>
              <a:t>Is the following possible?</a:t>
            </a:r>
          </a:p>
        </p:txBody>
      </p:sp>
      <p:sp>
        <p:nvSpPr>
          <p:cNvPr id="21" name="Rectangle 6">
            <a:extLst>
              <a:ext uri="{FF2B5EF4-FFF2-40B4-BE49-F238E27FC236}">
                <a16:creationId xmlns:a16="http://schemas.microsoft.com/office/drawing/2014/main" xmlns="" id="{CE79B4B2-ACAC-417E-A8A6-92DF00CE40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5626" y="3292476"/>
            <a:ext cx="8569325" cy="6127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>
            <a:lvl1pPr>
              <a:spcAft>
                <a:spcPts val="1288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900">
                <a:solidFill>
                  <a:srgbClr val="000000"/>
                </a:solidFill>
                <a:latin typeface="Times" panose="02020603050405020304" pitchFamily="18" charset="0"/>
              </a:defRPr>
            </a:lvl1pPr>
            <a:lvl2pPr marL="742950" indent="-285750">
              <a:spcAft>
                <a:spcPts val="1025"/>
              </a:spcAft>
              <a:buClr>
                <a:srgbClr val="000000"/>
              </a:buClr>
              <a:buSzPct val="75000"/>
              <a:buFont typeface="StarBats" charset="0"/>
              <a:buChar char=""/>
              <a:defRPr sz="2500">
                <a:solidFill>
                  <a:srgbClr val="000000"/>
                </a:solidFill>
                <a:latin typeface="Times" panose="02020603050405020304" pitchFamily="18" charset="0"/>
              </a:defRPr>
            </a:lvl2pPr>
            <a:lvl3pPr marL="1143000" indent="-228600">
              <a:spcAft>
                <a:spcPts val="775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200">
                <a:solidFill>
                  <a:srgbClr val="000000"/>
                </a:solidFill>
                <a:latin typeface="Times" panose="02020603050405020304" pitchFamily="18" charset="0"/>
              </a:defRPr>
            </a:lvl3pPr>
            <a:lvl4pPr marL="1600200" indent="-228600">
              <a:spcAft>
                <a:spcPts val="513"/>
              </a:spcAft>
              <a:buClr>
                <a:srgbClr val="000000"/>
              </a:buClr>
              <a:buSzPct val="75000"/>
              <a:buFont typeface="StarBats" charset="0"/>
              <a:buChar char="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4pPr>
            <a:lvl5pPr marL="2057400" indent="-228600"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800" b="1">
                <a:solidFill>
                  <a:schemeClr val="tx1"/>
                </a:solidFill>
                <a:latin typeface="Arial" panose="020B0604020202020204" pitchFamily="34" charset="0"/>
              </a:rPr>
              <a:t>Answer is: </a:t>
            </a:r>
            <a:r>
              <a:rPr lang="en-US" altLang="en-US" sz="3200" b="1">
                <a:solidFill>
                  <a:schemeClr val="tx1"/>
                </a:solidFill>
                <a:latin typeface="Arial" panose="020B0604020202020204" pitchFamily="34" charset="0"/>
              </a:rPr>
              <a:t>Yes </a:t>
            </a:r>
            <a:r>
              <a:rPr lang="en-US" altLang="en-US" sz="1800" b="1">
                <a:solidFill>
                  <a:schemeClr val="tx1"/>
                </a:solidFill>
                <a:latin typeface="Arial" panose="020B0604020202020204" pitchFamily="34" charset="0"/>
              </a:rPr>
              <a:t>(</a:t>
            </a:r>
            <a:r>
              <a:rPr lang="en-US" altLang="en-US" sz="1800" b="1">
                <a:latin typeface="Courier New" panose="02070309020205020404" pitchFamily="49" charset="0"/>
              </a:rPr>
              <a:t>List&lt;Integer&gt;</a:t>
            </a:r>
            <a:r>
              <a:rPr lang="en-US" altLang="en-US" sz="1800" b="1">
                <a:solidFill>
                  <a:schemeClr val="tx1"/>
                </a:solidFill>
                <a:latin typeface="Arial" panose="020B0604020202020204" pitchFamily="34" charset="0"/>
              </a:rPr>
              <a:t> is in fact a</a:t>
            </a:r>
            <a:r>
              <a:rPr lang="en-US" altLang="en-US" sz="18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altLang="en-US" sz="1800" b="1">
                <a:solidFill>
                  <a:schemeClr val="tx1"/>
                </a:solidFill>
                <a:latin typeface="Arial" panose="020B0604020202020204" pitchFamily="34" charset="0"/>
              </a:rPr>
              <a:t>)</a:t>
            </a:r>
          </a:p>
        </p:txBody>
      </p:sp>
      <p:sp>
        <p:nvSpPr>
          <p:cNvPr id="22" name="Rectangle 7">
            <a:extLst>
              <a:ext uri="{FF2B5EF4-FFF2-40B4-BE49-F238E27FC236}">
                <a16:creationId xmlns:a16="http://schemas.microsoft.com/office/drawing/2014/main" xmlns="" id="{EC92C322-CCA6-42A9-9795-1EA6273709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5626" y="4084638"/>
            <a:ext cx="8569325" cy="201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Aft>
                <a:spcPts val="1288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900">
                <a:solidFill>
                  <a:srgbClr val="000000"/>
                </a:solidFill>
                <a:latin typeface="Times" panose="02020603050405020304" pitchFamily="18" charset="0"/>
              </a:defRPr>
            </a:lvl1pPr>
            <a:lvl2pPr marL="742950" indent="-285750">
              <a:spcAft>
                <a:spcPts val="1025"/>
              </a:spcAft>
              <a:buClr>
                <a:srgbClr val="000000"/>
              </a:buClr>
              <a:buSzPct val="75000"/>
              <a:buFont typeface="StarBats" charset="0"/>
              <a:buChar char=""/>
              <a:defRPr sz="2500">
                <a:solidFill>
                  <a:srgbClr val="000000"/>
                </a:solidFill>
                <a:latin typeface="Times" panose="02020603050405020304" pitchFamily="18" charset="0"/>
              </a:defRPr>
            </a:lvl2pPr>
            <a:lvl3pPr marL="1143000" indent="-228600">
              <a:spcAft>
                <a:spcPts val="775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200">
                <a:solidFill>
                  <a:srgbClr val="000000"/>
                </a:solidFill>
                <a:latin typeface="Times" panose="02020603050405020304" pitchFamily="18" charset="0"/>
              </a:defRPr>
            </a:lvl3pPr>
            <a:lvl4pPr marL="1600200" indent="-228600">
              <a:spcAft>
                <a:spcPts val="513"/>
              </a:spcAft>
              <a:buClr>
                <a:srgbClr val="000000"/>
              </a:buClr>
              <a:buSzPct val="75000"/>
              <a:buFont typeface="StarBats" charset="0"/>
              <a:buChar char="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4pPr>
            <a:lvl5pPr marL="2057400" indent="-228600"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 dirty="0">
                <a:latin typeface="Arial" panose="020B0604020202020204" pitchFamily="34" charset="0"/>
              </a:rPr>
              <a:t>The problem starts here:</a:t>
            </a:r>
          </a:p>
          <a:p>
            <a:pPr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800" b="1" dirty="0">
              <a:latin typeface="Arial" panose="020B0604020202020204" pitchFamily="34" charset="0"/>
            </a:endParaRPr>
          </a:p>
          <a:p>
            <a:pPr>
              <a:lnSpc>
                <a:spcPct val="75000"/>
              </a:lnSpc>
              <a:spcBef>
                <a:spcPct val="35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 dirty="0" err="1">
                <a:latin typeface="Courier New" panose="02070309020205020404" pitchFamily="49" charset="0"/>
              </a:rPr>
              <a:t>myRawList.add</a:t>
            </a:r>
            <a:r>
              <a:rPr lang="en-US" altLang="en-US" sz="1800" b="1" dirty="0">
                <a:latin typeface="Courier New" panose="02070309020205020404" pitchFamily="49" charset="0"/>
              </a:rPr>
              <a:t>(</a:t>
            </a:r>
            <a:r>
              <a:rPr lang="en-US" altLang="en-US" sz="1800" b="1" dirty="0">
                <a:solidFill>
                  <a:srgbClr val="2A00FF"/>
                </a:solidFill>
                <a:latin typeface="Courier New" panose="02070309020205020404" pitchFamily="49" charset="0"/>
              </a:rPr>
              <a:t>"oops"</a:t>
            </a:r>
            <a:r>
              <a:rPr lang="en-US" altLang="en-US" sz="1800" b="1" dirty="0">
                <a:latin typeface="Courier New" panose="02070309020205020404" pitchFamily="49" charset="0"/>
              </a:rPr>
              <a:t>); </a:t>
            </a:r>
            <a:r>
              <a:rPr lang="en-US" altLang="en-US" sz="1800" b="1" dirty="0">
                <a:solidFill>
                  <a:srgbClr val="3F7F5F"/>
                </a:solidFill>
                <a:latin typeface="Courier New" panose="02070309020205020404" pitchFamily="49" charset="0"/>
              </a:rPr>
              <a:t>// gets type safety </a:t>
            </a:r>
            <a:r>
              <a:rPr lang="en-US" altLang="en-US" sz="1800" b="1" u="sng" dirty="0">
                <a:solidFill>
                  <a:srgbClr val="3F7F5F"/>
                </a:solidFill>
                <a:latin typeface="Courier New" panose="02070309020205020404" pitchFamily="49" charset="0"/>
              </a:rPr>
              <a:t>warning</a:t>
            </a:r>
            <a:endParaRPr lang="en-US" altLang="en-US" sz="1800" b="1" u="sng" dirty="0">
              <a:latin typeface="Courier New" panose="02070309020205020404" pitchFamily="49" charset="0"/>
            </a:endParaRPr>
          </a:p>
          <a:p>
            <a:pPr>
              <a:lnSpc>
                <a:spcPct val="75000"/>
              </a:lnSpc>
              <a:spcBef>
                <a:spcPct val="35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 dirty="0" err="1">
                <a:latin typeface="Courier New" panose="02070309020205020404" pitchFamily="49" charset="0"/>
              </a:rPr>
              <a:t>System.</a:t>
            </a:r>
            <a:r>
              <a:rPr lang="en-US" altLang="en-US" sz="1800" b="1" i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out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.println</a:t>
            </a:r>
            <a:r>
              <a:rPr lang="en-US" altLang="en-US" sz="1800" b="1" dirty="0">
                <a:latin typeface="Courier New" panose="02070309020205020404" pitchFamily="49" charset="0"/>
              </a:rPr>
              <a:t>(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myIntList.get</a:t>
            </a:r>
            <a:r>
              <a:rPr lang="en-US" altLang="en-US" sz="1800" b="1" dirty="0">
                <a:latin typeface="Courier New" panose="02070309020205020404" pitchFamily="49" charset="0"/>
              </a:rPr>
              <a:t>(0)); </a:t>
            </a:r>
            <a:r>
              <a:rPr lang="en-US" altLang="en-US" sz="1800" b="1" dirty="0">
                <a:solidFill>
                  <a:srgbClr val="3F7F5F"/>
                </a:solidFill>
                <a:latin typeface="Courier New" panose="02070309020205020404" pitchFamily="49" charset="0"/>
              </a:rPr>
              <a:t>// OK, prints oops</a:t>
            </a:r>
            <a:br>
              <a:rPr lang="en-US" altLang="en-US" sz="1800" b="1" dirty="0">
                <a:solidFill>
                  <a:srgbClr val="3F7F5F"/>
                </a:solidFill>
                <a:latin typeface="Courier New" panose="02070309020205020404" pitchFamily="49" charset="0"/>
              </a:rPr>
            </a:br>
            <a:r>
              <a:rPr lang="en-US" altLang="en-US" sz="1800" b="1" dirty="0">
                <a:solidFill>
                  <a:srgbClr val="3F7F5F"/>
                </a:solidFill>
                <a:latin typeface="Courier New" panose="02070309020205020404" pitchFamily="49" charset="0"/>
              </a:rPr>
              <a:t>			// (though might be compiler dependent)</a:t>
            </a:r>
            <a:endParaRPr lang="en-US" altLang="en-US" sz="1800" b="1" dirty="0">
              <a:latin typeface="Courier New" panose="02070309020205020404" pitchFamily="49" charset="0"/>
            </a:endParaRPr>
          </a:p>
          <a:p>
            <a:pPr>
              <a:lnSpc>
                <a:spcPct val="75000"/>
              </a:lnSpc>
              <a:spcBef>
                <a:spcPct val="35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Integer x3 =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myIntList.get</a:t>
            </a:r>
            <a:r>
              <a:rPr lang="en-US" altLang="en-US" sz="1800" b="1" dirty="0">
                <a:latin typeface="Courier New" panose="02070309020205020404" pitchFamily="49" charset="0"/>
              </a:rPr>
              <a:t>(0); </a:t>
            </a:r>
            <a:r>
              <a:rPr lang="en-US" altLang="en-US" sz="1800" b="1" dirty="0">
                <a:solidFill>
                  <a:srgbClr val="3F7F5F"/>
                </a:solidFill>
                <a:latin typeface="Courier New" panose="02070309020205020404" pitchFamily="49" charset="0"/>
              </a:rPr>
              <a:t>// Runtime </a:t>
            </a:r>
            <a:r>
              <a:rPr lang="en-US" altLang="en-US" sz="1800" b="1" dirty="0" err="1">
                <a:solidFill>
                  <a:srgbClr val="3F7F5F"/>
                </a:solidFill>
                <a:latin typeface="Courier New" panose="02070309020205020404" pitchFamily="49" charset="0"/>
              </a:rPr>
              <a:t>ClassCastException</a:t>
            </a:r>
            <a:endParaRPr lang="en-US" altLang="en-US" sz="1800" b="1" dirty="0">
              <a:latin typeface="Courier New" panose="02070309020205020404" pitchFamily="49" charset="0"/>
            </a:endParaRPr>
          </a:p>
          <a:p>
            <a:pPr>
              <a:lnSpc>
                <a:spcPct val="75000"/>
              </a:lnSpc>
              <a:spcBef>
                <a:spcPct val="35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 dirty="0">
                <a:solidFill>
                  <a:srgbClr val="3F7F5F"/>
                </a:solidFill>
                <a:latin typeface="Courier New" panose="02070309020205020404" pitchFamily="49" charset="0"/>
              </a:rPr>
              <a:t>	// this explains why operations on raw type</a:t>
            </a:r>
            <a:br>
              <a:rPr lang="en-US" altLang="en-US" sz="1800" b="1" dirty="0">
                <a:solidFill>
                  <a:srgbClr val="3F7F5F"/>
                </a:solidFill>
                <a:latin typeface="Courier New" panose="02070309020205020404" pitchFamily="49" charset="0"/>
              </a:rPr>
            </a:br>
            <a:r>
              <a:rPr lang="en-US" altLang="en-US" sz="1800" b="1" dirty="0">
                <a:solidFill>
                  <a:srgbClr val="3F7F5F"/>
                </a:solidFill>
                <a:latin typeface="Courier New" panose="02070309020205020404" pitchFamily="49" charset="0"/>
              </a:rPr>
              <a:t>	// should always get type safety warning</a:t>
            </a:r>
            <a:endParaRPr lang="en-US" altLang="en-US" sz="1800" b="1" dirty="0">
              <a:latin typeface="Courier New" panose="02070309020205020404" pitchFamily="49" charset="0"/>
            </a:endParaRPr>
          </a:p>
        </p:txBody>
      </p:sp>
      <p:sp>
        <p:nvSpPr>
          <p:cNvPr id="23" name="Rectangle 8">
            <a:extLst>
              <a:ext uri="{FF2B5EF4-FFF2-40B4-BE49-F238E27FC236}">
                <a16:creationId xmlns:a16="http://schemas.microsoft.com/office/drawing/2014/main" xmlns="" id="{0210B39C-81BB-4B26-BD28-A29E60FD74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5164" y="2644776"/>
            <a:ext cx="6804025" cy="395287"/>
          </a:xfrm>
          <a:prstGeom prst="rect">
            <a:avLst/>
          </a:prstGeom>
          <a:solidFill>
            <a:srgbClr val="D4E9F4">
              <a:alpha val="10196"/>
            </a:srgbClr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="ctr"/>
          <a:lstStyle>
            <a:lvl1pPr>
              <a:spcAft>
                <a:spcPts val="1288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900">
                <a:solidFill>
                  <a:srgbClr val="000000"/>
                </a:solidFill>
                <a:latin typeface="Times" panose="02020603050405020304" pitchFamily="18" charset="0"/>
              </a:defRPr>
            </a:lvl1pPr>
            <a:lvl2pPr marL="742950" indent="-285750">
              <a:spcAft>
                <a:spcPts val="1025"/>
              </a:spcAft>
              <a:buClr>
                <a:srgbClr val="000000"/>
              </a:buClr>
              <a:buSzPct val="75000"/>
              <a:buFont typeface="StarBats" charset="0"/>
              <a:buChar char=""/>
              <a:defRPr sz="2500">
                <a:solidFill>
                  <a:srgbClr val="000000"/>
                </a:solidFill>
                <a:latin typeface="Times" panose="02020603050405020304" pitchFamily="18" charset="0"/>
              </a:defRPr>
            </a:lvl2pPr>
            <a:lvl3pPr marL="1143000" indent="-228600">
              <a:spcAft>
                <a:spcPts val="775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200">
                <a:solidFill>
                  <a:srgbClr val="000000"/>
                </a:solidFill>
                <a:latin typeface="Times" panose="02020603050405020304" pitchFamily="18" charset="0"/>
              </a:defRPr>
            </a:lvl3pPr>
            <a:lvl4pPr marL="1600200" indent="-228600">
              <a:spcAft>
                <a:spcPts val="513"/>
              </a:spcAft>
              <a:buClr>
                <a:srgbClr val="000000"/>
              </a:buClr>
              <a:buSzPct val="75000"/>
              <a:buFont typeface="StarBats" charset="0"/>
              <a:buChar char="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4pPr>
            <a:lvl5pPr marL="2057400" indent="-228600"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None/>
            </a:pPr>
            <a:endParaRPr lang="he-IL" altLang="en-US" sz="2400">
              <a:solidFill>
                <a:srgbClr val="4D4D4D"/>
              </a:solidFill>
              <a:latin typeface="Arial" panose="020B0604020202020204" pitchFamily="34" charset="0"/>
            </a:endParaRPr>
          </a:p>
        </p:txBody>
      </p:sp>
      <p:sp>
        <p:nvSpPr>
          <p:cNvPr id="25" name="AutoShape 9">
            <a:extLst>
              <a:ext uri="{FF2B5EF4-FFF2-40B4-BE49-F238E27FC236}">
                <a16:creationId xmlns:a16="http://schemas.microsoft.com/office/drawing/2014/main" xmlns="" id="{362038E5-003C-4B57-B514-5B4B3037F4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9801" y="2644776"/>
            <a:ext cx="1908175" cy="865187"/>
          </a:xfrm>
          <a:prstGeom prst="wedgeEllipseCallout">
            <a:avLst>
              <a:gd name="adj1" fmla="val -80699"/>
              <a:gd name="adj2" fmla="val 45046"/>
            </a:avLst>
          </a:prstGeom>
          <a:solidFill>
            <a:srgbClr val="E6F70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/>
          <a:lstStyle>
            <a:lvl1pPr>
              <a:spcAft>
                <a:spcPts val="1288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900">
                <a:solidFill>
                  <a:srgbClr val="000000"/>
                </a:solidFill>
                <a:latin typeface="Times" panose="02020603050405020304" pitchFamily="18" charset="0"/>
              </a:defRPr>
            </a:lvl1pPr>
            <a:lvl2pPr marL="742950" indent="-285750">
              <a:spcAft>
                <a:spcPts val="1025"/>
              </a:spcAft>
              <a:buClr>
                <a:srgbClr val="000000"/>
              </a:buClr>
              <a:buSzPct val="75000"/>
              <a:buFont typeface="StarBats" charset="0"/>
              <a:buChar char=""/>
              <a:defRPr sz="2500">
                <a:solidFill>
                  <a:srgbClr val="000000"/>
                </a:solidFill>
                <a:latin typeface="Times" panose="02020603050405020304" pitchFamily="18" charset="0"/>
              </a:defRPr>
            </a:lvl2pPr>
            <a:lvl3pPr marL="1143000" indent="-228600">
              <a:spcAft>
                <a:spcPts val="775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200">
                <a:solidFill>
                  <a:srgbClr val="000000"/>
                </a:solidFill>
                <a:latin typeface="Times" panose="02020603050405020304" pitchFamily="18" charset="0"/>
              </a:defRPr>
            </a:lvl3pPr>
            <a:lvl4pPr marL="1600200" indent="-228600">
              <a:spcAft>
                <a:spcPts val="513"/>
              </a:spcAft>
              <a:buClr>
                <a:srgbClr val="000000"/>
              </a:buClr>
              <a:buSzPct val="75000"/>
              <a:buFont typeface="StarBats" charset="0"/>
              <a:buChar char="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4pPr>
            <a:lvl5pPr marL="2057400" indent="-228600"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 b="1">
                <a:solidFill>
                  <a:srgbClr val="4D4D4D"/>
                </a:solidFill>
                <a:latin typeface="Arial" panose="020B0604020202020204" pitchFamily="34" charset="0"/>
              </a:rPr>
              <a:t>Needed for backward compatibility</a:t>
            </a:r>
          </a:p>
        </p:txBody>
      </p:sp>
      <p:sp>
        <p:nvSpPr>
          <p:cNvPr id="26" name="AutoShape 10">
            <a:extLst>
              <a:ext uri="{FF2B5EF4-FFF2-40B4-BE49-F238E27FC236}">
                <a16:creationId xmlns:a16="http://schemas.microsoft.com/office/drawing/2014/main" xmlns="" id="{92FC882D-2473-4C5F-AD10-938C5484BD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2226" y="4084638"/>
            <a:ext cx="5040313" cy="358775"/>
          </a:xfrm>
          <a:prstGeom prst="wedgeEllipseCallout">
            <a:avLst>
              <a:gd name="adj1" fmla="val -72708"/>
              <a:gd name="adj2" fmla="val 75222"/>
            </a:avLst>
          </a:prstGeom>
          <a:solidFill>
            <a:srgbClr val="E6F70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/>
          <a:lstStyle>
            <a:lvl1pPr>
              <a:spcAft>
                <a:spcPts val="1288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900">
                <a:solidFill>
                  <a:srgbClr val="000000"/>
                </a:solidFill>
                <a:latin typeface="Times" panose="02020603050405020304" pitchFamily="18" charset="0"/>
              </a:defRPr>
            </a:lvl1pPr>
            <a:lvl2pPr marL="742950" indent="-285750">
              <a:spcAft>
                <a:spcPts val="1025"/>
              </a:spcAft>
              <a:buClr>
                <a:srgbClr val="000000"/>
              </a:buClr>
              <a:buSzPct val="75000"/>
              <a:buFont typeface="StarBats" charset="0"/>
              <a:buChar char=""/>
              <a:defRPr sz="2500">
                <a:solidFill>
                  <a:srgbClr val="000000"/>
                </a:solidFill>
                <a:latin typeface="Times" panose="02020603050405020304" pitchFamily="18" charset="0"/>
              </a:defRPr>
            </a:lvl2pPr>
            <a:lvl3pPr marL="1143000" indent="-228600">
              <a:spcAft>
                <a:spcPts val="775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200">
                <a:solidFill>
                  <a:srgbClr val="000000"/>
                </a:solidFill>
                <a:latin typeface="Times" panose="02020603050405020304" pitchFamily="18" charset="0"/>
              </a:defRPr>
            </a:lvl3pPr>
            <a:lvl4pPr marL="1600200" indent="-228600">
              <a:spcAft>
                <a:spcPts val="513"/>
              </a:spcAft>
              <a:buClr>
                <a:srgbClr val="000000"/>
              </a:buClr>
              <a:buSzPct val="75000"/>
              <a:buFont typeface="StarBats" charset="0"/>
              <a:buChar char="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4pPr>
            <a:lvl5pPr marL="2057400" indent="-228600"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 b="1">
                <a:solidFill>
                  <a:srgbClr val="4D4D4D"/>
                </a:solidFill>
                <a:latin typeface="Arial" panose="020B0604020202020204" pitchFamily="34" charset="0"/>
              </a:rPr>
              <a:t>Not checked at run-time (erasure…)</a:t>
            </a:r>
          </a:p>
        </p:txBody>
      </p:sp>
    </p:spTree>
    <p:extLst>
      <p:ext uri="{BB962C8B-B14F-4D97-AF65-F5344CB8AC3E}">
        <p14:creationId xmlns:p14="http://schemas.microsoft.com/office/powerpoint/2010/main" xmlns="" val="2319563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7162"/>
            <a:ext cx="11012129" cy="1325563"/>
          </a:xfrm>
        </p:spPr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41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E8810BC-4F27-40EA-AD49-C5E4C1CCE5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  </a:t>
            </a:r>
          </a:p>
        </p:txBody>
      </p:sp>
      <p:sp>
        <p:nvSpPr>
          <p:cNvPr id="18" name="Rectangle 2">
            <a:extLst>
              <a:ext uri="{FF2B5EF4-FFF2-40B4-BE49-F238E27FC236}">
                <a16:creationId xmlns:a16="http://schemas.microsoft.com/office/drawing/2014/main" xmlns="" id="{E6FBBE82-1345-4499-B943-B3A887B0AC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4915" y="5600700"/>
            <a:ext cx="6948487" cy="504825"/>
          </a:xfrm>
          <a:prstGeom prst="rect">
            <a:avLst/>
          </a:prstGeom>
          <a:solidFill>
            <a:srgbClr val="F262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="ctr"/>
          <a:lstStyle>
            <a:lvl1pPr>
              <a:spcAft>
                <a:spcPts val="1288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900">
                <a:solidFill>
                  <a:srgbClr val="000000"/>
                </a:solidFill>
                <a:latin typeface="Times" panose="02020603050405020304" pitchFamily="18" charset="0"/>
              </a:defRPr>
            </a:lvl1pPr>
            <a:lvl2pPr marL="742950" indent="-285750">
              <a:spcAft>
                <a:spcPts val="1025"/>
              </a:spcAft>
              <a:buClr>
                <a:srgbClr val="000000"/>
              </a:buClr>
              <a:buSzPct val="75000"/>
              <a:buFont typeface="StarBats" charset="0"/>
              <a:buChar char=""/>
              <a:defRPr sz="2500">
                <a:solidFill>
                  <a:srgbClr val="000000"/>
                </a:solidFill>
                <a:latin typeface="Times" panose="02020603050405020304" pitchFamily="18" charset="0"/>
              </a:defRPr>
            </a:lvl2pPr>
            <a:lvl3pPr marL="1143000" indent="-228600">
              <a:spcAft>
                <a:spcPts val="775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200">
                <a:solidFill>
                  <a:srgbClr val="000000"/>
                </a:solidFill>
                <a:latin typeface="Times" panose="02020603050405020304" pitchFamily="18" charset="0"/>
              </a:defRPr>
            </a:lvl3pPr>
            <a:lvl4pPr marL="1600200" indent="-228600">
              <a:spcAft>
                <a:spcPts val="513"/>
              </a:spcAft>
              <a:buClr>
                <a:srgbClr val="000000"/>
              </a:buClr>
              <a:buSzPct val="75000"/>
              <a:buFont typeface="StarBats" charset="0"/>
              <a:buChar char="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4pPr>
            <a:lvl5pPr marL="2057400" indent="-228600"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None/>
            </a:pPr>
            <a:endParaRPr lang="he-IL" altLang="en-US" sz="2400">
              <a:solidFill>
                <a:srgbClr val="4D4D4D"/>
              </a:solidFill>
              <a:latin typeface="Arial" panose="020B0604020202020204" pitchFamily="34" charset="0"/>
            </a:endParaRPr>
          </a:p>
        </p:txBody>
      </p:sp>
      <p:sp>
        <p:nvSpPr>
          <p:cNvPr id="19" name="Rectangle 4">
            <a:extLst>
              <a:ext uri="{FF2B5EF4-FFF2-40B4-BE49-F238E27FC236}">
                <a16:creationId xmlns:a16="http://schemas.microsoft.com/office/drawing/2014/main" xmlns="" id="{6E9491C3-5F33-4F79-9FEE-552930F777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8040" y="2000250"/>
            <a:ext cx="7885112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Aft>
                <a:spcPts val="1288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900">
                <a:solidFill>
                  <a:srgbClr val="000000"/>
                </a:solidFill>
                <a:latin typeface="Times" panose="02020603050405020304" pitchFamily="18" charset="0"/>
              </a:defRPr>
            </a:lvl1pPr>
            <a:lvl2pPr marL="742950" indent="-285750">
              <a:spcAft>
                <a:spcPts val="1025"/>
              </a:spcAft>
              <a:buClr>
                <a:srgbClr val="000000"/>
              </a:buClr>
              <a:buSzPct val="75000"/>
              <a:buFont typeface="StarBats" charset="0"/>
              <a:buChar char=""/>
              <a:defRPr sz="2500">
                <a:solidFill>
                  <a:srgbClr val="000000"/>
                </a:solidFill>
                <a:latin typeface="Times" panose="02020603050405020304" pitchFamily="18" charset="0"/>
              </a:defRPr>
            </a:lvl2pPr>
            <a:lvl3pPr marL="1143000" indent="-228600">
              <a:spcAft>
                <a:spcPts val="775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200">
                <a:solidFill>
                  <a:srgbClr val="000000"/>
                </a:solidFill>
                <a:latin typeface="Times" panose="02020603050405020304" pitchFamily="18" charset="0"/>
              </a:defRPr>
            </a:lvl3pPr>
            <a:lvl4pPr marL="1600200" indent="-228600">
              <a:spcAft>
                <a:spcPts val="513"/>
              </a:spcAft>
              <a:buClr>
                <a:srgbClr val="000000"/>
              </a:buClr>
              <a:buSzPct val="75000"/>
              <a:buFont typeface="StarBats" charset="0"/>
              <a:buChar char="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4pPr>
            <a:lvl5pPr marL="2057400" indent="-228600"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9pPr>
          </a:lstStyle>
          <a:p>
            <a:pPr>
              <a:lnSpc>
                <a:spcPct val="125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List myRawList = 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US" altLang="en-US" sz="1800" b="1">
                <a:latin typeface="Courier New" panose="02070309020205020404" pitchFamily="49" charset="0"/>
              </a:rPr>
              <a:t> LinkedList();</a:t>
            </a:r>
          </a:p>
          <a:p>
            <a:pPr>
              <a:lnSpc>
                <a:spcPct val="125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List&lt;Integer&gt; myIntList;</a:t>
            </a:r>
          </a:p>
          <a:p>
            <a:pPr>
              <a:lnSpc>
                <a:spcPct val="125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myIntList = myRawList;</a:t>
            </a:r>
          </a:p>
        </p:txBody>
      </p:sp>
      <p:sp>
        <p:nvSpPr>
          <p:cNvPr id="20" name="Rectangle 5">
            <a:extLst>
              <a:ext uri="{FF2B5EF4-FFF2-40B4-BE49-F238E27FC236}">
                <a16:creationId xmlns:a16="http://schemas.microsoft.com/office/drawing/2014/main" xmlns="" id="{34AE16D0-5A7B-421A-BD7E-3952058971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5627" y="1208088"/>
            <a:ext cx="8569325" cy="6127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>
            <a:lvl1pPr>
              <a:spcAft>
                <a:spcPts val="1288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900">
                <a:solidFill>
                  <a:srgbClr val="000000"/>
                </a:solidFill>
                <a:latin typeface="Times" panose="02020603050405020304" pitchFamily="18" charset="0"/>
              </a:defRPr>
            </a:lvl1pPr>
            <a:lvl2pPr marL="742950" indent="-285750">
              <a:spcAft>
                <a:spcPts val="1025"/>
              </a:spcAft>
              <a:buClr>
                <a:srgbClr val="000000"/>
              </a:buClr>
              <a:buSzPct val="75000"/>
              <a:buFont typeface="StarBats" charset="0"/>
              <a:buChar char=""/>
              <a:defRPr sz="2500">
                <a:solidFill>
                  <a:srgbClr val="000000"/>
                </a:solidFill>
                <a:latin typeface="Times" panose="02020603050405020304" pitchFamily="18" charset="0"/>
              </a:defRPr>
            </a:lvl2pPr>
            <a:lvl3pPr marL="1143000" indent="-228600">
              <a:spcAft>
                <a:spcPts val="775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200">
                <a:solidFill>
                  <a:srgbClr val="000000"/>
                </a:solidFill>
                <a:latin typeface="Times" panose="02020603050405020304" pitchFamily="18" charset="0"/>
              </a:defRPr>
            </a:lvl3pPr>
            <a:lvl4pPr marL="1600200" indent="-228600">
              <a:spcAft>
                <a:spcPts val="513"/>
              </a:spcAft>
              <a:buClr>
                <a:srgbClr val="000000"/>
              </a:buClr>
              <a:buSzPct val="75000"/>
              <a:buFont typeface="StarBats" charset="0"/>
              <a:buChar char="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4pPr>
            <a:lvl5pPr marL="2057400" indent="-228600"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800" b="1">
                <a:solidFill>
                  <a:schemeClr val="tx1"/>
                </a:solidFill>
                <a:latin typeface="Arial" panose="020B0604020202020204" pitchFamily="34" charset="0"/>
              </a:rPr>
              <a:t>By the way… </a:t>
            </a:r>
            <a:r>
              <a:rPr lang="en-US" altLang="en-US" sz="2400" b="1">
                <a:solidFill>
                  <a:schemeClr val="tx1"/>
                </a:solidFill>
                <a:latin typeface="Arial" panose="020B0604020202020204" pitchFamily="34" charset="0"/>
              </a:rPr>
              <a:t>is the following possible?</a:t>
            </a:r>
            <a:endParaRPr lang="en-US" altLang="en-US" sz="2800" b="1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1" name="Rectangle 6">
            <a:extLst>
              <a:ext uri="{FF2B5EF4-FFF2-40B4-BE49-F238E27FC236}">
                <a16:creationId xmlns:a16="http://schemas.microsoft.com/office/drawing/2014/main" xmlns="" id="{FC53CA6A-B32C-4EC1-A42E-C43E4F92CD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5627" y="3332163"/>
            <a:ext cx="8569325" cy="6127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>
            <a:lvl1pPr>
              <a:spcAft>
                <a:spcPts val="1288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900">
                <a:solidFill>
                  <a:srgbClr val="000000"/>
                </a:solidFill>
                <a:latin typeface="Times" panose="02020603050405020304" pitchFamily="18" charset="0"/>
              </a:defRPr>
            </a:lvl1pPr>
            <a:lvl2pPr marL="742950" indent="-285750">
              <a:spcAft>
                <a:spcPts val="1025"/>
              </a:spcAft>
              <a:buClr>
                <a:srgbClr val="000000"/>
              </a:buClr>
              <a:buSzPct val="75000"/>
              <a:buFont typeface="StarBats" charset="0"/>
              <a:buChar char=""/>
              <a:defRPr sz="2500">
                <a:solidFill>
                  <a:srgbClr val="000000"/>
                </a:solidFill>
                <a:latin typeface="Times" panose="02020603050405020304" pitchFamily="18" charset="0"/>
              </a:defRPr>
            </a:lvl2pPr>
            <a:lvl3pPr marL="1143000" indent="-228600">
              <a:spcAft>
                <a:spcPts val="775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200">
                <a:solidFill>
                  <a:srgbClr val="000000"/>
                </a:solidFill>
                <a:latin typeface="Times" panose="02020603050405020304" pitchFamily="18" charset="0"/>
              </a:defRPr>
            </a:lvl3pPr>
            <a:lvl4pPr marL="1600200" indent="-228600">
              <a:spcAft>
                <a:spcPts val="513"/>
              </a:spcAft>
              <a:buClr>
                <a:srgbClr val="000000"/>
              </a:buClr>
              <a:buSzPct val="75000"/>
              <a:buFont typeface="StarBats" charset="0"/>
              <a:buChar char="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4pPr>
            <a:lvl5pPr marL="2057400" indent="-228600"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800" b="1">
                <a:solidFill>
                  <a:schemeClr val="tx1"/>
                </a:solidFill>
                <a:latin typeface="Arial" panose="020B0604020202020204" pitchFamily="34" charset="0"/>
              </a:rPr>
              <a:t>Answer is: </a:t>
            </a:r>
            <a:r>
              <a:rPr lang="en-US" altLang="en-US" sz="3200" b="1">
                <a:solidFill>
                  <a:schemeClr val="tx1"/>
                </a:solidFill>
                <a:latin typeface="Arial" panose="020B0604020202020204" pitchFamily="34" charset="0"/>
              </a:rPr>
              <a:t>Yes</a:t>
            </a:r>
            <a:r>
              <a:rPr lang="en-US" altLang="en-US" sz="2000" b="1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800" b="1">
                <a:solidFill>
                  <a:schemeClr val="tx1"/>
                </a:solidFill>
                <a:latin typeface="Arial" panose="020B0604020202020204" pitchFamily="34" charset="0"/>
              </a:rPr>
              <a:t>(with type-safety warning)         </a:t>
            </a:r>
          </a:p>
        </p:txBody>
      </p:sp>
      <p:sp>
        <p:nvSpPr>
          <p:cNvPr id="22" name="Rectangle 7">
            <a:extLst>
              <a:ext uri="{FF2B5EF4-FFF2-40B4-BE49-F238E27FC236}">
                <a16:creationId xmlns:a16="http://schemas.microsoft.com/office/drawing/2014/main" xmlns="" id="{79A31360-E8B6-4B8E-B0B3-077E612C41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5627" y="4124325"/>
            <a:ext cx="8569325" cy="187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Aft>
                <a:spcPts val="1288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900">
                <a:solidFill>
                  <a:srgbClr val="000000"/>
                </a:solidFill>
                <a:latin typeface="Times" panose="02020603050405020304" pitchFamily="18" charset="0"/>
              </a:defRPr>
            </a:lvl1pPr>
            <a:lvl2pPr marL="742950" indent="-285750">
              <a:spcAft>
                <a:spcPts val="1025"/>
              </a:spcAft>
              <a:buClr>
                <a:srgbClr val="000000"/>
              </a:buClr>
              <a:buSzPct val="75000"/>
              <a:buFont typeface="StarBats" charset="0"/>
              <a:buChar char=""/>
              <a:defRPr sz="2500">
                <a:solidFill>
                  <a:srgbClr val="000000"/>
                </a:solidFill>
                <a:latin typeface="Times" panose="02020603050405020304" pitchFamily="18" charset="0"/>
              </a:defRPr>
            </a:lvl2pPr>
            <a:lvl3pPr marL="1143000" indent="-228600">
              <a:spcAft>
                <a:spcPts val="775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200">
                <a:solidFill>
                  <a:srgbClr val="000000"/>
                </a:solidFill>
                <a:latin typeface="Times" panose="02020603050405020304" pitchFamily="18" charset="0"/>
              </a:defRPr>
            </a:lvl3pPr>
            <a:lvl4pPr marL="1600200" indent="-228600">
              <a:spcAft>
                <a:spcPts val="513"/>
              </a:spcAft>
              <a:buClr>
                <a:srgbClr val="000000"/>
              </a:buClr>
              <a:buSzPct val="75000"/>
              <a:buFont typeface="StarBats" charset="0"/>
              <a:buChar char="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4pPr>
            <a:lvl5pPr marL="2057400" indent="-228600"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The reason is again backward compatibility:</a:t>
            </a:r>
          </a:p>
          <a:p>
            <a:pPr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Char char="Þ"/>
            </a:pPr>
            <a:r>
              <a:rPr lang="en-US" altLang="en-US" sz="1800" b="1">
                <a:latin typeface="Arial" panose="020B0604020202020204" pitchFamily="34" charset="0"/>
              </a:rPr>
              <a:t> myRawList might result from an old library that does not use generics</a:t>
            </a:r>
          </a:p>
          <a:p>
            <a:pPr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Char char="Þ"/>
            </a:pPr>
            <a:r>
              <a:rPr lang="en-US" altLang="en-US" sz="1800" b="1">
                <a:latin typeface="Arial" panose="020B0604020202020204" pitchFamily="34" charset="0"/>
              </a:rPr>
              <a:t> the following casting should have been the solution:</a:t>
            </a:r>
          </a:p>
          <a:p>
            <a:pPr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800" b="1">
              <a:latin typeface="Arial" panose="020B0604020202020204" pitchFamily="34" charset="0"/>
            </a:endParaRPr>
          </a:p>
          <a:p>
            <a:pPr>
              <a:lnSpc>
                <a:spcPct val="75000"/>
              </a:lnSpc>
              <a:spcBef>
                <a:spcPct val="35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myIntList = (List&lt;Integer&gt;)myRawList; </a:t>
            </a:r>
            <a:r>
              <a:rPr lang="en-US" altLang="en-US" sz="1800" b="1">
                <a:solidFill>
                  <a:srgbClr val="3F7F5F"/>
                </a:solidFill>
                <a:latin typeface="Courier New" panose="02070309020205020404" pitchFamily="49" charset="0"/>
              </a:rPr>
              <a:t>// illegal casting</a:t>
            </a:r>
          </a:p>
          <a:p>
            <a:pPr>
              <a:lnSpc>
                <a:spcPct val="75000"/>
              </a:lnSpc>
              <a:spcBef>
                <a:spcPct val="3500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700" b="1">
              <a:solidFill>
                <a:srgbClr val="3F7F5F"/>
              </a:solidFill>
              <a:latin typeface="Courier New" panose="02070309020205020404" pitchFamily="49" charset="0"/>
            </a:endParaRPr>
          </a:p>
          <a:p>
            <a:pPr>
              <a:lnSpc>
                <a:spcPct val="75000"/>
              </a:lnSpc>
              <a:spcBef>
                <a:spcPct val="35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400" b="1">
                <a:latin typeface="Arial" panose="020B0604020202020204" pitchFamily="34" charset="0"/>
              </a:rPr>
              <a:t>But:  List&lt;Integer&gt; is not a type (as it was “erased”)</a:t>
            </a:r>
          </a:p>
        </p:txBody>
      </p:sp>
      <p:sp>
        <p:nvSpPr>
          <p:cNvPr id="23" name="Rectangle 8">
            <a:extLst>
              <a:ext uri="{FF2B5EF4-FFF2-40B4-BE49-F238E27FC236}">
                <a16:creationId xmlns:a16="http://schemas.microsoft.com/office/drawing/2014/main" xmlns="" id="{0BCBAD46-F1E4-4E4F-B449-06ED99A089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5165" y="2684463"/>
            <a:ext cx="6804025" cy="395287"/>
          </a:xfrm>
          <a:prstGeom prst="rect">
            <a:avLst/>
          </a:prstGeom>
          <a:solidFill>
            <a:srgbClr val="D4E9F4">
              <a:alpha val="10196"/>
            </a:srgbClr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="ctr"/>
          <a:lstStyle>
            <a:lvl1pPr>
              <a:spcAft>
                <a:spcPts val="1288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900">
                <a:solidFill>
                  <a:srgbClr val="000000"/>
                </a:solidFill>
                <a:latin typeface="Times" panose="02020603050405020304" pitchFamily="18" charset="0"/>
              </a:defRPr>
            </a:lvl1pPr>
            <a:lvl2pPr marL="742950" indent="-285750">
              <a:spcAft>
                <a:spcPts val="1025"/>
              </a:spcAft>
              <a:buClr>
                <a:srgbClr val="000000"/>
              </a:buClr>
              <a:buSzPct val="75000"/>
              <a:buFont typeface="StarBats" charset="0"/>
              <a:buChar char=""/>
              <a:defRPr sz="2500">
                <a:solidFill>
                  <a:srgbClr val="000000"/>
                </a:solidFill>
                <a:latin typeface="Times" panose="02020603050405020304" pitchFamily="18" charset="0"/>
              </a:defRPr>
            </a:lvl2pPr>
            <a:lvl3pPr marL="1143000" indent="-228600">
              <a:spcAft>
                <a:spcPts val="775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200">
                <a:solidFill>
                  <a:srgbClr val="000000"/>
                </a:solidFill>
                <a:latin typeface="Times" panose="02020603050405020304" pitchFamily="18" charset="0"/>
              </a:defRPr>
            </a:lvl3pPr>
            <a:lvl4pPr marL="1600200" indent="-228600">
              <a:spcAft>
                <a:spcPts val="513"/>
              </a:spcAft>
              <a:buClr>
                <a:srgbClr val="000000"/>
              </a:buClr>
              <a:buSzPct val="75000"/>
              <a:buFont typeface="StarBats" charset="0"/>
              <a:buChar char="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4pPr>
            <a:lvl5pPr marL="2057400" indent="-228600"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None/>
            </a:pPr>
            <a:endParaRPr lang="he-IL" altLang="en-US" sz="2400">
              <a:solidFill>
                <a:srgbClr val="4D4D4D"/>
              </a:solidFill>
              <a:latin typeface="Arial" panose="020B0604020202020204" pitchFamily="34" charset="0"/>
            </a:endParaRPr>
          </a:p>
        </p:txBody>
      </p:sp>
      <p:sp>
        <p:nvSpPr>
          <p:cNvPr id="25" name="AutoShape 9">
            <a:extLst>
              <a:ext uri="{FF2B5EF4-FFF2-40B4-BE49-F238E27FC236}">
                <a16:creationId xmlns:a16="http://schemas.microsoft.com/office/drawing/2014/main" xmlns="" id="{487EB913-99BF-4E65-BD2B-8B8A54FBA0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3427" y="2181225"/>
            <a:ext cx="2879725" cy="865188"/>
          </a:xfrm>
          <a:prstGeom prst="wedgeEllipseCallout">
            <a:avLst>
              <a:gd name="adj1" fmla="val -101986"/>
              <a:gd name="adj2" fmla="val 28347"/>
            </a:avLst>
          </a:prstGeom>
          <a:solidFill>
            <a:srgbClr val="E6F70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/>
          <a:lstStyle>
            <a:lvl1pPr>
              <a:spcAft>
                <a:spcPts val="1288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900">
                <a:solidFill>
                  <a:srgbClr val="000000"/>
                </a:solidFill>
                <a:latin typeface="Times" panose="02020603050405020304" pitchFamily="18" charset="0"/>
              </a:defRPr>
            </a:lvl1pPr>
            <a:lvl2pPr marL="742950" indent="-285750">
              <a:spcAft>
                <a:spcPts val="1025"/>
              </a:spcAft>
              <a:buClr>
                <a:srgbClr val="000000"/>
              </a:buClr>
              <a:buSzPct val="75000"/>
              <a:buFont typeface="StarBats" charset="0"/>
              <a:buChar char=""/>
              <a:defRPr sz="2500">
                <a:solidFill>
                  <a:srgbClr val="000000"/>
                </a:solidFill>
                <a:latin typeface="Times" panose="02020603050405020304" pitchFamily="18" charset="0"/>
              </a:defRPr>
            </a:lvl2pPr>
            <a:lvl3pPr marL="1143000" indent="-228600">
              <a:spcAft>
                <a:spcPts val="775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200">
                <a:solidFill>
                  <a:srgbClr val="000000"/>
                </a:solidFill>
                <a:latin typeface="Times" panose="02020603050405020304" pitchFamily="18" charset="0"/>
              </a:defRPr>
            </a:lvl3pPr>
            <a:lvl4pPr marL="1600200" indent="-228600">
              <a:spcAft>
                <a:spcPts val="513"/>
              </a:spcAft>
              <a:buClr>
                <a:srgbClr val="000000"/>
              </a:buClr>
              <a:buSzPct val="75000"/>
              <a:buFont typeface="StarBats" charset="0"/>
              <a:buChar char="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4pPr>
            <a:lvl5pPr marL="2057400" indent="-228600"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 b="1">
                <a:solidFill>
                  <a:srgbClr val="4D4D4D"/>
                </a:solidFill>
                <a:latin typeface="Arial" panose="020B0604020202020204" pitchFamily="34" charset="0"/>
              </a:rPr>
              <a:t>Wow, that’s ugly</a:t>
            </a:r>
            <a:br>
              <a:rPr lang="en-US" altLang="en-US" sz="1600" b="1">
                <a:solidFill>
                  <a:srgbClr val="4D4D4D"/>
                </a:solidFill>
                <a:latin typeface="Arial" panose="020B0604020202020204" pitchFamily="34" charset="0"/>
              </a:rPr>
            </a:br>
            <a:r>
              <a:rPr lang="en-US" altLang="en-US" sz="1600" b="1">
                <a:solidFill>
                  <a:srgbClr val="4D4D4D"/>
                </a:solidFill>
                <a:latin typeface="Arial" panose="020B0604020202020204" pitchFamily="34" charset="0"/>
              </a:rPr>
              <a:t>and quite disturbing</a:t>
            </a:r>
          </a:p>
        </p:txBody>
      </p:sp>
      <p:sp>
        <p:nvSpPr>
          <p:cNvPr id="26" name="AutoShape 10">
            <a:extLst>
              <a:ext uri="{FF2B5EF4-FFF2-40B4-BE49-F238E27FC236}">
                <a16:creationId xmlns:a16="http://schemas.microsoft.com/office/drawing/2014/main" xmlns="" id="{2ABA2B42-2712-40F3-B282-63AB237A7C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9802" y="3729038"/>
            <a:ext cx="1943100" cy="647700"/>
          </a:xfrm>
          <a:prstGeom prst="wedgeEllipseCallout">
            <a:avLst>
              <a:gd name="adj1" fmla="val -47306"/>
              <a:gd name="adj2" fmla="val -54167"/>
            </a:avLst>
          </a:prstGeom>
          <a:solidFill>
            <a:srgbClr val="E6F70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/>
          <a:lstStyle>
            <a:lvl1pPr>
              <a:spcAft>
                <a:spcPts val="1288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900">
                <a:solidFill>
                  <a:srgbClr val="000000"/>
                </a:solidFill>
                <a:latin typeface="Times" panose="02020603050405020304" pitchFamily="18" charset="0"/>
              </a:defRPr>
            </a:lvl1pPr>
            <a:lvl2pPr marL="742950" indent="-285750">
              <a:spcAft>
                <a:spcPts val="1025"/>
              </a:spcAft>
              <a:buClr>
                <a:srgbClr val="000000"/>
              </a:buClr>
              <a:buSzPct val="75000"/>
              <a:buFont typeface="StarBats" charset="0"/>
              <a:buChar char=""/>
              <a:defRPr sz="2500">
                <a:solidFill>
                  <a:srgbClr val="000000"/>
                </a:solidFill>
                <a:latin typeface="Times" panose="02020603050405020304" pitchFamily="18" charset="0"/>
              </a:defRPr>
            </a:lvl2pPr>
            <a:lvl3pPr marL="1143000" indent="-228600">
              <a:spcAft>
                <a:spcPts val="775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200">
                <a:solidFill>
                  <a:srgbClr val="000000"/>
                </a:solidFill>
                <a:latin typeface="Times" panose="02020603050405020304" pitchFamily="18" charset="0"/>
              </a:defRPr>
            </a:lvl3pPr>
            <a:lvl4pPr marL="1600200" indent="-228600">
              <a:spcAft>
                <a:spcPts val="513"/>
              </a:spcAft>
              <a:buClr>
                <a:srgbClr val="000000"/>
              </a:buClr>
              <a:buSzPct val="75000"/>
              <a:buFont typeface="StarBats" charset="0"/>
              <a:buChar char="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4pPr>
            <a:lvl5pPr marL="2057400" indent="-228600"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 b="1">
                <a:solidFill>
                  <a:srgbClr val="4D4D4D"/>
                </a:solidFill>
                <a:latin typeface="Arial" panose="020B0604020202020204" pitchFamily="34" charset="0"/>
              </a:rPr>
              <a:t>And run-time errors risk</a:t>
            </a:r>
          </a:p>
        </p:txBody>
      </p:sp>
    </p:spTree>
    <p:extLst>
      <p:ext uri="{BB962C8B-B14F-4D97-AF65-F5344CB8AC3E}">
        <p14:creationId xmlns:p14="http://schemas.microsoft.com/office/powerpoint/2010/main" xmlns="" val="4136083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7162"/>
            <a:ext cx="11012129" cy="1325563"/>
          </a:xfrm>
        </p:spPr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42</a:t>
            </a:fld>
            <a:r>
              <a:rPr lang="en-CA" dirty="0"/>
              <a:t>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xmlns="" id="{F13672B5-B925-4B14-B7DF-D483C1DA3D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   </a:t>
            </a:r>
          </a:p>
        </p:txBody>
      </p:sp>
      <p:sp>
        <p:nvSpPr>
          <p:cNvPr id="24" name="Rectangle 3">
            <a:extLst>
              <a:ext uri="{FF2B5EF4-FFF2-40B4-BE49-F238E27FC236}">
                <a16:creationId xmlns:a16="http://schemas.microsoft.com/office/drawing/2014/main" xmlns="" id="{0F1F4580-E1A6-4BD0-914F-355D32FAA9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3933" y="1019226"/>
            <a:ext cx="8534400" cy="397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42900" indent="-342900" defTabSz="912813">
              <a:spcAft>
                <a:spcPts val="1288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900">
                <a:solidFill>
                  <a:srgbClr val="000000"/>
                </a:solidFill>
                <a:latin typeface="Times" panose="02020603050405020304" pitchFamily="18" charset="0"/>
              </a:defRPr>
            </a:lvl1pPr>
            <a:lvl2pPr marL="273050" indent="-271463" defTabSz="912813">
              <a:spcAft>
                <a:spcPts val="1025"/>
              </a:spcAft>
              <a:buClr>
                <a:srgbClr val="000000"/>
              </a:buClr>
              <a:buSzPct val="75000"/>
              <a:buFont typeface="StarBats" charset="0"/>
              <a:buChar char=""/>
              <a:defRPr sz="2500">
                <a:solidFill>
                  <a:srgbClr val="000000"/>
                </a:solidFill>
                <a:latin typeface="Times" panose="02020603050405020304" pitchFamily="18" charset="0"/>
              </a:defRPr>
            </a:lvl2pPr>
            <a:lvl3pPr marL="1143000" indent="-228600" defTabSz="912813">
              <a:spcAft>
                <a:spcPts val="775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200">
                <a:solidFill>
                  <a:srgbClr val="000000"/>
                </a:solidFill>
                <a:latin typeface="Times" panose="02020603050405020304" pitchFamily="18" charset="0"/>
              </a:defRPr>
            </a:lvl3pPr>
            <a:lvl4pPr marL="1600200" indent="-228600" defTabSz="912813">
              <a:spcAft>
                <a:spcPts val="513"/>
              </a:spcAft>
              <a:buClr>
                <a:srgbClr val="000000"/>
              </a:buClr>
              <a:buSzPct val="75000"/>
              <a:buFont typeface="StarBats" charset="0"/>
              <a:buChar char="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4pPr>
            <a:lvl5pPr marL="2057400" indent="-228600" defTabSz="912813"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9pPr>
          </a:lstStyle>
          <a:p>
            <a:pPr lvl="1" eaLnBrk="1" hangingPunct="1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Char char="•"/>
            </a:pPr>
            <a:r>
              <a:rPr lang="en-GB" altLang="en-US" sz="2400" b="1">
                <a:solidFill>
                  <a:srgbClr val="DF0601"/>
                </a:solidFill>
                <a:latin typeface="Arial" panose="020B0604020202020204" pitchFamily="34" charset="0"/>
              </a:rPr>
              <a:t>There is no real copy for each parameterized type</a:t>
            </a:r>
            <a:br>
              <a:rPr lang="en-GB" altLang="en-US" sz="2400" b="1">
                <a:solidFill>
                  <a:srgbClr val="DF0601"/>
                </a:solidFill>
                <a:latin typeface="Arial" panose="020B0604020202020204" pitchFamily="34" charset="0"/>
              </a:rPr>
            </a:br>
            <a:r>
              <a:rPr lang="en-GB" altLang="en-US" sz="2400" b="1">
                <a:solidFill>
                  <a:srgbClr val="DF0601"/>
                </a:solidFill>
                <a:latin typeface="Arial" panose="020B0604020202020204" pitchFamily="34" charset="0"/>
              </a:rPr>
              <a:t>	</a:t>
            </a:r>
            <a:r>
              <a:rPr lang="en-GB" altLang="en-US" sz="2000" b="1">
                <a:solidFill>
                  <a:srgbClr val="DF0601"/>
                </a:solidFill>
                <a:latin typeface="Arial" panose="020B0604020202020204" pitchFamily="34" charset="0"/>
              </a:rPr>
              <a:t>(</a:t>
            </a:r>
            <a:r>
              <a:rPr lang="en-GB" altLang="en-US" sz="2000" b="1" u="sng">
                <a:solidFill>
                  <a:srgbClr val="DF0601"/>
                </a:solidFill>
                <a:latin typeface="Arial" panose="020B0604020202020204" pitchFamily="34" charset="0"/>
              </a:rPr>
              <a:t>Unlike</a:t>
            </a:r>
            <a:r>
              <a:rPr lang="en-GB" altLang="en-US" sz="2000" b="1">
                <a:solidFill>
                  <a:srgbClr val="DF0601"/>
                </a:solidFill>
                <a:latin typeface="Arial" panose="020B0604020202020204" pitchFamily="34" charset="0"/>
              </a:rPr>
              <a:t> Templates in C++)</a:t>
            </a:r>
          </a:p>
          <a:p>
            <a:pPr lvl="1" eaLnBrk="1" hangingPunct="1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None/>
            </a:pPr>
            <a:endParaRPr lang="en-GB" altLang="en-US" sz="400" b="1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1" eaLnBrk="1" hangingPunct="1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None/>
            </a:pPr>
            <a:r>
              <a:rPr lang="en-GB" altLang="en-US" sz="2400" b="1">
                <a:solidFill>
                  <a:schemeClr val="tx1"/>
                </a:solidFill>
                <a:latin typeface="Arial" panose="020B0604020202020204" pitchFamily="34" charset="0"/>
              </a:rPr>
              <a:t>What is being done?</a:t>
            </a:r>
          </a:p>
          <a:p>
            <a:pPr lvl="1" eaLnBrk="1" hangingPunct="1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Char char="•"/>
            </a:pPr>
            <a:r>
              <a:rPr lang="en-GB" altLang="en-US" sz="2400" b="1" u="sng">
                <a:solidFill>
                  <a:schemeClr val="tx1"/>
                </a:solidFill>
                <a:latin typeface="Arial" panose="020B0604020202020204" pitchFamily="34" charset="0"/>
              </a:rPr>
              <a:t>Compile time check</a:t>
            </a:r>
            <a:r>
              <a:rPr lang="en-GB" altLang="en-US" sz="2400" b="1">
                <a:solidFill>
                  <a:schemeClr val="tx1"/>
                </a:solidFill>
                <a:latin typeface="Arial" panose="020B0604020202020204" pitchFamily="34" charset="0"/>
              </a:rPr>
              <a:t> (e.g. List&lt;Integer&gt; adds only Integers – checked against the signature List&lt;T&gt;.add)</a:t>
            </a:r>
          </a:p>
          <a:p>
            <a:pPr lvl="1" eaLnBrk="1" hangingPunct="1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Char char="•"/>
            </a:pPr>
            <a:r>
              <a:rPr lang="en-GB" altLang="en-US" sz="2400" b="1" u="sng">
                <a:solidFill>
                  <a:schemeClr val="tx1"/>
                </a:solidFill>
                <a:latin typeface="Arial" panose="020B0604020202020204" pitchFamily="34" charset="0"/>
              </a:rPr>
              <a:t>Compiler adds</a:t>
            </a:r>
            <a:r>
              <a:rPr lang="en-GB" altLang="en-US" sz="2400" b="1">
                <a:solidFill>
                  <a:schemeClr val="tx1"/>
                </a:solidFill>
                <a:latin typeface="Arial" panose="020B0604020202020204" pitchFamily="34" charset="0"/>
              </a:rPr>
              <a:t> run-time casting (e.g. return type from List&lt;T&gt;.get() goes through run-time casting to T)</a:t>
            </a:r>
          </a:p>
          <a:p>
            <a:pPr lvl="1" eaLnBrk="1" hangingPunct="1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Char char="•"/>
            </a:pPr>
            <a:r>
              <a:rPr lang="en-GB" altLang="en-US" sz="2400" b="1">
                <a:solidFill>
                  <a:schemeClr val="tx1"/>
                </a:solidFill>
                <a:latin typeface="Arial" panose="020B0604020202020204" pitchFamily="34" charset="0"/>
              </a:rPr>
              <a:t>At run-time, the parameterized types (e.g. &lt;T&gt;) are </a:t>
            </a:r>
            <a:r>
              <a:rPr lang="en-GB" altLang="en-US" sz="2400" b="1" u="sng">
                <a:solidFill>
                  <a:schemeClr val="tx1"/>
                </a:solidFill>
                <a:latin typeface="Arial" panose="020B0604020202020204" pitchFamily="34" charset="0"/>
              </a:rPr>
              <a:t>Erased</a:t>
            </a:r>
            <a:r>
              <a:rPr lang="en-GB" altLang="en-US" sz="2400" b="1">
                <a:solidFill>
                  <a:schemeClr val="tx1"/>
                </a:solidFill>
                <a:latin typeface="Arial" panose="020B0604020202020204" pitchFamily="34" charset="0"/>
              </a:rPr>
              <a:t> and thus CANNOT BE USED during run-time</a:t>
            </a:r>
          </a:p>
          <a:p>
            <a:pPr lvl="1" eaLnBrk="1" hangingPunct="1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Char char="•"/>
            </a:pPr>
            <a:r>
              <a:rPr lang="en-GB" altLang="en-US" sz="2400" b="1">
                <a:solidFill>
                  <a:schemeClr val="tx1"/>
                </a:solidFill>
                <a:latin typeface="Arial" panose="020B0604020202020204" pitchFamily="34" charset="0"/>
              </a:rPr>
              <a:t>F.e. in making a </a:t>
            </a:r>
            <a:r>
              <a:rPr lang="en-GB" altLang="en-US" sz="2400" b="1" i="1">
                <a:solidFill>
                  <a:schemeClr val="tx1"/>
                </a:solidFill>
                <a:latin typeface="Arial" panose="020B0604020202020204" pitchFamily="34" charset="0"/>
              </a:rPr>
              <a:t>new object</a:t>
            </a:r>
            <a:endParaRPr lang="en-GB" altLang="en-US" sz="2400" b="1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7" name="Rectangle 4">
            <a:extLst>
              <a:ext uri="{FF2B5EF4-FFF2-40B4-BE49-F238E27FC236}">
                <a16:creationId xmlns:a16="http://schemas.microsoft.com/office/drawing/2014/main" xmlns="" id="{62D9A6FB-9BA5-41A2-9A87-4D0F61C627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6633" y="5945239"/>
            <a:ext cx="8569325" cy="6127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>
            <a:lvl1pPr>
              <a:spcAft>
                <a:spcPts val="1288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900">
                <a:solidFill>
                  <a:srgbClr val="000000"/>
                </a:solidFill>
                <a:latin typeface="Times" panose="02020603050405020304" pitchFamily="18" charset="0"/>
              </a:defRPr>
            </a:lvl1pPr>
            <a:lvl2pPr marL="742950" indent="-285750">
              <a:spcAft>
                <a:spcPts val="1025"/>
              </a:spcAft>
              <a:buClr>
                <a:srgbClr val="000000"/>
              </a:buClr>
              <a:buSzPct val="75000"/>
              <a:buFont typeface="StarBats" charset="0"/>
              <a:buChar char=""/>
              <a:defRPr sz="2500">
                <a:solidFill>
                  <a:srgbClr val="000000"/>
                </a:solidFill>
                <a:latin typeface="Times" panose="02020603050405020304" pitchFamily="18" charset="0"/>
              </a:defRPr>
            </a:lvl2pPr>
            <a:lvl3pPr marL="1143000" indent="-228600">
              <a:spcAft>
                <a:spcPts val="775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200">
                <a:solidFill>
                  <a:srgbClr val="000000"/>
                </a:solidFill>
                <a:latin typeface="Times" panose="02020603050405020304" pitchFamily="18" charset="0"/>
              </a:defRPr>
            </a:lvl3pPr>
            <a:lvl4pPr marL="1600200" indent="-228600">
              <a:spcAft>
                <a:spcPts val="513"/>
              </a:spcAft>
              <a:buClr>
                <a:srgbClr val="000000"/>
              </a:buClr>
              <a:buSzPct val="75000"/>
              <a:buFont typeface="StarBats" charset="0"/>
              <a:buChar char="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4pPr>
            <a:lvl5pPr marL="2057400" indent="-228600"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800" b="1">
                <a:solidFill>
                  <a:schemeClr val="tx1"/>
                </a:solidFill>
                <a:latin typeface="Arial" panose="020B0604020202020204" pitchFamily="34" charset="0"/>
              </a:rPr>
              <a:t>At run-time, List&lt;Integer&gt; is just a List !</a:t>
            </a:r>
          </a:p>
        </p:txBody>
      </p:sp>
    </p:spTree>
    <p:extLst>
      <p:ext uri="{BB962C8B-B14F-4D97-AF65-F5344CB8AC3E}">
        <p14:creationId xmlns:p14="http://schemas.microsoft.com/office/powerpoint/2010/main" xmlns="" val="1686901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7162"/>
            <a:ext cx="11012129" cy="1325563"/>
          </a:xfrm>
        </p:spPr>
        <p:txBody>
          <a:bodyPr>
            <a:normAutofit/>
          </a:bodyPr>
          <a:lstStyle/>
          <a:p>
            <a:r>
              <a:rPr lang="en-CA" dirty="0"/>
              <a:t>Generics   	[Subtyping]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43</a:t>
            </a:fld>
            <a:r>
              <a:rPr lang="en-CA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2D9390E-2D69-457A-8A63-8012338D7B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874" y="1168400"/>
            <a:ext cx="10515600" cy="4927599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800" b="1" dirty="0">
                <a:latin typeface="Arial" panose="020B0604020202020204" pitchFamily="34" charset="0"/>
              </a:rPr>
              <a:t>Parameterized types can be </a:t>
            </a:r>
            <a:r>
              <a:rPr lang="en-US" altLang="en-US" sz="2800" b="1" u="sng" dirty="0">
                <a:latin typeface="Arial" panose="020B0604020202020204" pitchFamily="34" charset="0"/>
              </a:rPr>
              <a:t>restricted</a:t>
            </a:r>
            <a:r>
              <a:rPr lang="en-US" altLang="en-US" sz="2800" b="1" dirty="0">
                <a:latin typeface="Arial" panose="020B0604020202020204" pitchFamily="34" charset="0"/>
              </a:rPr>
              <a:t>:</a:t>
            </a:r>
          </a:p>
          <a:p>
            <a:pPr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600" b="1" dirty="0"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4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altLang="en-US" sz="2400" b="1" dirty="0">
                <a:latin typeface="Courier New" panose="02070309020205020404" pitchFamily="49" charset="0"/>
              </a:rPr>
              <a:t> </a:t>
            </a:r>
            <a:r>
              <a:rPr lang="en-US" altLang="en-US" sz="2400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altLang="en-US" sz="2400" b="1" dirty="0">
                <a:latin typeface="Courier New" panose="02070309020205020404" pitchFamily="49" charset="0"/>
              </a:rPr>
              <a:t> 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GenericSerializer</a:t>
            </a:r>
            <a:r>
              <a:rPr lang="en-US" altLang="en-US" sz="2400" b="1" dirty="0">
                <a:latin typeface="Courier New" panose="02070309020205020404" pitchFamily="49" charset="0"/>
              </a:rPr>
              <a:t>&lt;T </a:t>
            </a:r>
            <a:r>
              <a:rPr lang="en-US" altLang="en-US" sz="2400" b="1" dirty="0">
                <a:solidFill>
                  <a:srgbClr val="7F0055"/>
                </a:solidFill>
                <a:latin typeface="Courier New" panose="02070309020205020404" pitchFamily="49" charset="0"/>
              </a:rPr>
              <a:t>extends</a:t>
            </a:r>
            <a:r>
              <a:rPr lang="en-US" altLang="en-US" sz="2400" b="1" dirty="0">
                <a:latin typeface="Courier New" panose="02070309020205020404" pitchFamily="49" charset="0"/>
              </a:rPr>
              <a:t> Serializable&gt; {</a:t>
            </a:r>
          </a:p>
          <a:p>
            <a:pPr>
              <a:lnSpc>
                <a:spcPct val="9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	…</a:t>
            </a:r>
          </a:p>
          <a:p>
            <a:pPr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800" b="1" dirty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800" b="1" dirty="0">
                <a:latin typeface="Arial" panose="020B0604020202020204" pitchFamily="34" charset="0"/>
              </a:rPr>
              <a:t>-	Type T provided for our </a:t>
            </a:r>
            <a:r>
              <a:rPr lang="en-US" altLang="en-US" sz="2800" b="1" dirty="0" err="1">
                <a:latin typeface="Arial" panose="020B0604020202020204" pitchFamily="34" charset="0"/>
              </a:rPr>
              <a:t>GenericSerializer</a:t>
            </a:r>
            <a:r>
              <a:rPr lang="en-US" altLang="en-US" sz="2800" b="1" dirty="0">
                <a:latin typeface="Arial" panose="020B0604020202020204" pitchFamily="34" charset="0"/>
              </a:rPr>
              <a:t> class must implement Serializable</a:t>
            </a:r>
          </a:p>
          <a:p>
            <a:pPr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800" b="1" dirty="0">
                <a:latin typeface="Arial" panose="020B0604020202020204" pitchFamily="34" charset="0"/>
              </a:rPr>
              <a:t>-	Note that the syntax is always "extends", </a:t>
            </a:r>
            <a:r>
              <a:rPr lang="en-US" altLang="en-US" sz="2800" b="1" dirty="0">
                <a:solidFill>
                  <a:srgbClr val="DF0601"/>
                </a:solidFill>
                <a:latin typeface="Arial" panose="020B0604020202020204" pitchFamily="34" charset="0"/>
              </a:rPr>
              <a:t>also for interfaces</a:t>
            </a:r>
            <a:endParaRPr lang="en-US" altLang="en-US" sz="2800" b="1" dirty="0"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2800" b="1" dirty="0"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800" b="1" u="sng" dirty="0">
                <a:latin typeface="Arial" panose="020B0604020202020204" pitchFamily="34" charset="0"/>
              </a:rPr>
              <a:t>Multiple restrictions</a:t>
            </a:r>
            <a:r>
              <a:rPr lang="en-US" altLang="en-US" sz="2800" b="1" dirty="0">
                <a:latin typeface="Arial" panose="020B0604020202020204" pitchFamily="34" charset="0"/>
              </a:rPr>
              <a:t> might be provided, separated by &amp;:</a:t>
            </a:r>
          </a:p>
          <a:p>
            <a:pPr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600" b="1" dirty="0"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4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altLang="en-US" sz="2400" b="1" dirty="0">
                <a:latin typeface="Courier New" panose="02070309020205020404" pitchFamily="49" charset="0"/>
              </a:rPr>
              <a:t> </a:t>
            </a:r>
            <a:r>
              <a:rPr lang="en-US" altLang="en-US" sz="2400" b="1" dirty="0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en-US" altLang="en-US" sz="2400" b="1" dirty="0">
                <a:latin typeface="Courier New" panose="02070309020205020404" pitchFamily="49" charset="0"/>
              </a:rPr>
              <a:t> Foo&lt;T </a:t>
            </a:r>
            <a:r>
              <a:rPr lang="en-US" altLang="en-US" sz="2400" b="1" dirty="0">
                <a:solidFill>
                  <a:srgbClr val="7F0055"/>
                </a:solidFill>
                <a:latin typeface="Courier New" panose="02070309020205020404" pitchFamily="49" charset="0"/>
              </a:rPr>
              <a:t>extends</a:t>
            </a:r>
            <a:r>
              <a:rPr lang="en-US" altLang="en-US" sz="2400" b="1" dirty="0">
                <a:latin typeface="Courier New" panose="02070309020205020404" pitchFamily="49" charset="0"/>
              </a:rPr>
              <a:t> Comparable&lt;T&gt; &amp; 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Iterable</a:t>
            </a:r>
            <a:r>
              <a:rPr lang="en-US" altLang="en-US" sz="2400" b="1" dirty="0">
                <a:latin typeface="Courier New" panose="02070309020205020404" pitchFamily="49" charset="0"/>
              </a:rPr>
              <a:t>&lt;T&gt;&gt; {</a:t>
            </a:r>
          </a:p>
          <a:p>
            <a:pPr>
              <a:lnSpc>
                <a:spcPct val="9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	…</a:t>
            </a:r>
          </a:p>
          <a:p>
            <a:pPr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2400" b="1" dirty="0"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CA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xmlns="" val="142289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7162"/>
            <a:ext cx="11012129" cy="1325563"/>
          </a:xfrm>
        </p:spPr>
        <p:txBody>
          <a:bodyPr>
            <a:normAutofit/>
          </a:bodyPr>
          <a:lstStyle/>
          <a:p>
            <a:r>
              <a:rPr lang="en-CA" dirty="0"/>
              <a:t>Generics  	[Wildcards and subtyping]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44</a:t>
            </a:fld>
            <a:r>
              <a:rPr lang="en-CA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2D9390E-2D69-457A-8A63-8012338D7B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   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xmlns="" id="{6C957542-F612-4398-8929-D258F3D48B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9885" y="2233611"/>
            <a:ext cx="7885112" cy="76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Aft>
                <a:spcPts val="1288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900">
                <a:solidFill>
                  <a:srgbClr val="000000"/>
                </a:solidFill>
                <a:latin typeface="Times" panose="02020603050405020304" pitchFamily="18" charset="0"/>
              </a:defRPr>
            </a:lvl1pPr>
            <a:lvl2pPr marL="742950" indent="-285750">
              <a:spcAft>
                <a:spcPts val="1025"/>
              </a:spcAft>
              <a:buClr>
                <a:srgbClr val="000000"/>
              </a:buClr>
              <a:buSzPct val="75000"/>
              <a:buFont typeface="StarBats" charset="0"/>
              <a:buChar char=""/>
              <a:defRPr sz="2500">
                <a:solidFill>
                  <a:srgbClr val="000000"/>
                </a:solidFill>
                <a:latin typeface="Times" panose="02020603050405020304" pitchFamily="18" charset="0"/>
              </a:defRPr>
            </a:lvl2pPr>
            <a:lvl3pPr marL="1143000" indent="-228600">
              <a:spcAft>
                <a:spcPts val="775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200">
                <a:solidFill>
                  <a:srgbClr val="000000"/>
                </a:solidFill>
                <a:latin typeface="Times" panose="02020603050405020304" pitchFamily="18" charset="0"/>
              </a:defRPr>
            </a:lvl3pPr>
            <a:lvl4pPr marL="1600200" indent="-228600">
              <a:spcAft>
                <a:spcPts val="513"/>
              </a:spcAft>
              <a:buClr>
                <a:srgbClr val="000000"/>
              </a:buClr>
              <a:buSzPct val="75000"/>
              <a:buFont typeface="StarBats" charset="0"/>
              <a:buChar char="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4pPr>
            <a:lvl5pPr marL="2057400" indent="-228600"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List&lt;String&gt; listStrings = 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n-US" altLang="en-US" sz="1800" b="1">
                <a:latin typeface="Courier New" panose="02070309020205020404" pitchFamily="49" charset="0"/>
              </a:rPr>
              <a:t> ArrayList&lt;String&gt;();</a:t>
            </a:r>
            <a:endParaRPr lang="en-US" altLang="en-US" sz="1800" b="1">
              <a:solidFill>
                <a:srgbClr val="3F7F5F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List&lt;Object&gt; listObjects = listStrings;</a:t>
            </a:r>
          </a:p>
          <a:p>
            <a:pPr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000" b="1">
              <a:latin typeface="Courier New" panose="02070309020205020404" pitchFamily="49" charset="0"/>
            </a:endParaRP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xmlns="" id="{2F17ACDD-0E63-4197-B6BF-0C9961DD6E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7472" y="1441449"/>
            <a:ext cx="8569325" cy="6127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>
            <a:lvl1pPr>
              <a:spcAft>
                <a:spcPts val="1288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900">
                <a:solidFill>
                  <a:srgbClr val="000000"/>
                </a:solidFill>
                <a:latin typeface="Times" panose="02020603050405020304" pitchFamily="18" charset="0"/>
              </a:defRPr>
            </a:lvl1pPr>
            <a:lvl2pPr marL="742950" indent="-285750">
              <a:spcAft>
                <a:spcPts val="1025"/>
              </a:spcAft>
              <a:buClr>
                <a:srgbClr val="000000"/>
              </a:buClr>
              <a:buSzPct val="75000"/>
              <a:buFont typeface="StarBats" charset="0"/>
              <a:buChar char=""/>
              <a:defRPr sz="2500">
                <a:solidFill>
                  <a:srgbClr val="000000"/>
                </a:solidFill>
                <a:latin typeface="Times" panose="02020603050405020304" pitchFamily="18" charset="0"/>
              </a:defRPr>
            </a:lvl2pPr>
            <a:lvl3pPr marL="1143000" indent="-228600">
              <a:spcAft>
                <a:spcPts val="775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200">
                <a:solidFill>
                  <a:srgbClr val="000000"/>
                </a:solidFill>
                <a:latin typeface="Times" panose="02020603050405020304" pitchFamily="18" charset="0"/>
              </a:defRPr>
            </a:lvl3pPr>
            <a:lvl4pPr marL="1600200" indent="-228600">
              <a:spcAft>
                <a:spcPts val="513"/>
              </a:spcAft>
              <a:buClr>
                <a:srgbClr val="000000"/>
              </a:buClr>
              <a:buSzPct val="75000"/>
              <a:buFont typeface="StarBats" charset="0"/>
              <a:buChar char="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4pPr>
            <a:lvl5pPr marL="2057400" indent="-228600"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800" b="1">
                <a:solidFill>
                  <a:schemeClr val="tx1"/>
                </a:solidFill>
                <a:latin typeface="Arial" panose="020B0604020202020204" pitchFamily="34" charset="0"/>
              </a:rPr>
              <a:t>Is the following possible?</a:t>
            </a:r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xmlns="" id="{0BAE6571-52DB-4E47-B5E9-C7BC90283F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7472" y="4068761"/>
            <a:ext cx="8569325" cy="6127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>
            <a:lvl1pPr>
              <a:spcAft>
                <a:spcPts val="1288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900">
                <a:solidFill>
                  <a:srgbClr val="000000"/>
                </a:solidFill>
                <a:latin typeface="Times" panose="02020603050405020304" pitchFamily="18" charset="0"/>
              </a:defRPr>
            </a:lvl1pPr>
            <a:lvl2pPr marL="742950" indent="-285750">
              <a:spcAft>
                <a:spcPts val="1025"/>
              </a:spcAft>
              <a:buClr>
                <a:srgbClr val="000000"/>
              </a:buClr>
              <a:buSzPct val="75000"/>
              <a:buFont typeface="StarBats" charset="0"/>
              <a:buChar char=""/>
              <a:defRPr sz="2500">
                <a:solidFill>
                  <a:srgbClr val="000000"/>
                </a:solidFill>
                <a:latin typeface="Times" panose="02020603050405020304" pitchFamily="18" charset="0"/>
              </a:defRPr>
            </a:lvl2pPr>
            <a:lvl3pPr marL="1143000" indent="-228600">
              <a:spcAft>
                <a:spcPts val="775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200">
                <a:solidFill>
                  <a:srgbClr val="000000"/>
                </a:solidFill>
                <a:latin typeface="Times" panose="02020603050405020304" pitchFamily="18" charset="0"/>
              </a:defRPr>
            </a:lvl3pPr>
            <a:lvl4pPr marL="1600200" indent="-228600">
              <a:spcAft>
                <a:spcPts val="513"/>
              </a:spcAft>
              <a:buClr>
                <a:srgbClr val="000000"/>
              </a:buClr>
              <a:buSzPct val="75000"/>
              <a:buFont typeface="StarBats" charset="0"/>
              <a:buChar char="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4pPr>
            <a:lvl5pPr marL="2057400" indent="-228600"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800" b="1">
                <a:solidFill>
                  <a:schemeClr val="tx1"/>
                </a:solidFill>
                <a:latin typeface="Arial" panose="020B0604020202020204" pitchFamily="34" charset="0"/>
              </a:rPr>
              <a:t>Answer is: </a:t>
            </a:r>
            <a:r>
              <a:rPr lang="en-US" altLang="en-US" sz="3200" b="1">
                <a:solidFill>
                  <a:schemeClr val="tx1"/>
                </a:solidFill>
                <a:latin typeface="Arial" panose="020B0604020202020204" pitchFamily="34" charset="0"/>
              </a:rPr>
              <a:t>NO </a:t>
            </a:r>
            <a:r>
              <a:rPr lang="en-US" altLang="en-US" sz="2000" b="1">
                <a:solidFill>
                  <a:schemeClr val="tx1"/>
                </a:solidFill>
                <a:latin typeface="Arial" panose="020B0604020202020204" pitchFamily="34" charset="0"/>
              </a:rPr>
              <a:t>(compilation error)</a:t>
            </a:r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xmlns="" id="{47E9E95B-2EBA-4399-9527-23664B4873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7472" y="4783136"/>
            <a:ext cx="8569325" cy="906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Aft>
                <a:spcPts val="1288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900">
                <a:solidFill>
                  <a:srgbClr val="000000"/>
                </a:solidFill>
                <a:latin typeface="Times" panose="02020603050405020304" pitchFamily="18" charset="0"/>
              </a:defRPr>
            </a:lvl1pPr>
            <a:lvl2pPr marL="742950" indent="-285750">
              <a:spcAft>
                <a:spcPts val="1025"/>
              </a:spcAft>
              <a:buClr>
                <a:srgbClr val="000000"/>
              </a:buClr>
              <a:buSzPct val="75000"/>
              <a:buFont typeface="StarBats" charset="0"/>
              <a:buChar char=""/>
              <a:defRPr sz="2500">
                <a:solidFill>
                  <a:srgbClr val="000000"/>
                </a:solidFill>
                <a:latin typeface="Times" panose="02020603050405020304" pitchFamily="18" charset="0"/>
              </a:defRPr>
            </a:lvl2pPr>
            <a:lvl3pPr marL="1143000" indent="-228600">
              <a:spcAft>
                <a:spcPts val="775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200">
                <a:solidFill>
                  <a:srgbClr val="000000"/>
                </a:solidFill>
                <a:latin typeface="Times" panose="02020603050405020304" pitchFamily="18" charset="0"/>
              </a:defRPr>
            </a:lvl3pPr>
            <a:lvl4pPr marL="1600200" indent="-228600">
              <a:spcAft>
                <a:spcPts val="513"/>
              </a:spcAft>
              <a:buClr>
                <a:srgbClr val="000000"/>
              </a:buClr>
              <a:buSzPct val="75000"/>
              <a:buFont typeface="StarBats" charset="0"/>
              <a:buChar char="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4pPr>
            <a:lvl5pPr marL="2057400" indent="-228600"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This comes to avoid the following:</a:t>
            </a:r>
          </a:p>
          <a:p>
            <a:pPr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900" b="1"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listObjects.add(7);</a:t>
            </a:r>
          </a:p>
          <a:p>
            <a:pPr>
              <a:lnSpc>
                <a:spcPct val="9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String str = listStrings.get(0); </a:t>
            </a:r>
            <a:r>
              <a:rPr lang="en-US" altLang="en-US" sz="1800" b="1">
                <a:solidFill>
                  <a:srgbClr val="3F7F5F"/>
                </a:solidFill>
                <a:latin typeface="Courier New" panose="02070309020205020404" pitchFamily="49" charset="0"/>
              </a:rPr>
              <a:t>// wd’ve been run-time error</a:t>
            </a:r>
            <a:endParaRPr lang="en-US" altLang="en-US" sz="18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Rectangle 7">
            <a:extLst>
              <a:ext uri="{FF2B5EF4-FFF2-40B4-BE49-F238E27FC236}">
                <a16:creationId xmlns:a16="http://schemas.microsoft.com/office/drawing/2014/main" xmlns="" id="{6C6833D4-AF34-4456-9525-37A02D3D38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7010" y="2486024"/>
            <a:ext cx="6804025" cy="358775"/>
          </a:xfrm>
          <a:prstGeom prst="rect">
            <a:avLst/>
          </a:prstGeom>
          <a:solidFill>
            <a:srgbClr val="D4E9F4">
              <a:alpha val="10196"/>
            </a:srgbClr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="ctr"/>
          <a:lstStyle>
            <a:lvl1pPr>
              <a:spcAft>
                <a:spcPts val="1288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900">
                <a:solidFill>
                  <a:srgbClr val="000000"/>
                </a:solidFill>
                <a:latin typeface="Times" panose="02020603050405020304" pitchFamily="18" charset="0"/>
              </a:defRPr>
            </a:lvl1pPr>
            <a:lvl2pPr marL="742950" indent="-285750">
              <a:spcAft>
                <a:spcPts val="1025"/>
              </a:spcAft>
              <a:buClr>
                <a:srgbClr val="000000"/>
              </a:buClr>
              <a:buSzPct val="75000"/>
              <a:buFont typeface="StarBats" charset="0"/>
              <a:buChar char=""/>
              <a:defRPr sz="2500">
                <a:solidFill>
                  <a:srgbClr val="000000"/>
                </a:solidFill>
                <a:latin typeface="Times" panose="02020603050405020304" pitchFamily="18" charset="0"/>
              </a:defRPr>
            </a:lvl2pPr>
            <a:lvl3pPr marL="1143000" indent="-228600">
              <a:spcAft>
                <a:spcPts val="775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200">
                <a:solidFill>
                  <a:srgbClr val="000000"/>
                </a:solidFill>
                <a:latin typeface="Times" panose="02020603050405020304" pitchFamily="18" charset="0"/>
              </a:defRPr>
            </a:lvl3pPr>
            <a:lvl4pPr marL="1600200" indent="-228600">
              <a:spcAft>
                <a:spcPts val="513"/>
              </a:spcAft>
              <a:buClr>
                <a:srgbClr val="000000"/>
              </a:buClr>
              <a:buSzPct val="75000"/>
              <a:buFont typeface="StarBats" charset="0"/>
              <a:buChar char="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4pPr>
            <a:lvl5pPr marL="2057400" indent="-228600"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None/>
            </a:pPr>
            <a:endParaRPr lang="he-IL" altLang="en-US" sz="2400">
              <a:solidFill>
                <a:srgbClr val="4D4D4D"/>
              </a:solidFill>
              <a:latin typeface="Arial" panose="020B0604020202020204" pitchFamily="34" charset="0"/>
            </a:endParaRPr>
          </a:p>
        </p:txBody>
      </p:sp>
      <p:sp>
        <p:nvSpPr>
          <p:cNvPr id="17" name="Rectangle 8">
            <a:extLst>
              <a:ext uri="{FF2B5EF4-FFF2-40B4-BE49-F238E27FC236}">
                <a16:creationId xmlns:a16="http://schemas.microsoft.com/office/drawing/2014/main" xmlns="" id="{C31487E0-9D60-4557-ABD4-FFC6DB7296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4960" y="2954336"/>
            <a:ext cx="7559675" cy="881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Aft>
                <a:spcPts val="1288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900">
                <a:solidFill>
                  <a:srgbClr val="000000"/>
                </a:solidFill>
                <a:latin typeface="Times" panose="02020603050405020304" pitchFamily="18" charset="0"/>
              </a:defRPr>
            </a:lvl1pPr>
            <a:lvl2pPr marL="742950" indent="-285750">
              <a:spcAft>
                <a:spcPts val="1025"/>
              </a:spcAft>
              <a:buClr>
                <a:srgbClr val="000000"/>
              </a:buClr>
              <a:buSzPct val="75000"/>
              <a:buFont typeface="StarBats" charset="0"/>
              <a:buChar char=""/>
              <a:defRPr sz="2500">
                <a:solidFill>
                  <a:srgbClr val="000000"/>
                </a:solidFill>
                <a:latin typeface="Times" panose="02020603050405020304" pitchFamily="18" charset="0"/>
              </a:defRPr>
            </a:lvl2pPr>
            <a:lvl3pPr marL="1143000" indent="-228600">
              <a:spcAft>
                <a:spcPts val="775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200">
                <a:solidFill>
                  <a:srgbClr val="000000"/>
                </a:solidFill>
                <a:latin typeface="Times" panose="02020603050405020304" pitchFamily="18" charset="0"/>
              </a:defRPr>
            </a:lvl3pPr>
            <a:lvl4pPr marL="1600200" indent="-228600">
              <a:spcAft>
                <a:spcPts val="513"/>
              </a:spcAft>
              <a:buClr>
                <a:srgbClr val="000000"/>
              </a:buClr>
              <a:buSzPct val="75000"/>
              <a:buFont typeface="StarBats" charset="0"/>
              <a:buChar char="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4pPr>
            <a:lvl5pPr marL="2057400" indent="-228600"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Well, we know that the following is of course fine:</a:t>
            </a:r>
          </a:p>
          <a:p>
            <a:pPr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String str = "hello";</a:t>
            </a:r>
            <a:b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Object obj = str;</a:t>
            </a:r>
          </a:p>
        </p:txBody>
      </p:sp>
    </p:spTree>
    <p:extLst>
      <p:ext uri="{BB962C8B-B14F-4D97-AF65-F5344CB8AC3E}">
        <p14:creationId xmlns:p14="http://schemas.microsoft.com/office/powerpoint/2010/main" xmlns="" val="1301880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7162"/>
            <a:ext cx="11012129" cy="1325563"/>
          </a:xfrm>
        </p:spPr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45</a:t>
            </a:fld>
            <a:r>
              <a:rPr lang="en-CA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2D9390E-2D69-457A-8A63-8012338D7B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   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xmlns="" id="{F2B762E8-4E6F-45DD-9996-E211B1E983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2439" y="1465262"/>
            <a:ext cx="8569325" cy="1649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Aft>
                <a:spcPts val="1288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900">
                <a:solidFill>
                  <a:srgbClr val="000000"/>
                </a:solidFill>
                <a:latin typeface="Times" panose="02020603050405020304" pitchFamily="18" charset="0"/>
              </a:defRPr>
            </a:lvl1pPr>
            <a:lvl2pPr marL="742950" indent="-285750">
              <a:spcAft>
                <a:spcPts val="1025"/>
              </a:spcAft>
              <a:buClr>
                <a:srgbClr val="000000"/>
              </a:buClr>
              <a:buSzPct val="75000"/>
              <a:buFont typeface="StarBats" charset="0"/>
              <a:buChar char=""/>
              <a:defRPr sz="2500">
                <a:solidFill>
                  <a:srgbClr val="000000"/>
                </a:solidFill>
                <a:latin typeface="Times" panose="02020603050405020304" pitchFamily="18" charset="0"/>
              </a:defRPr>
            </a:lvl2pPr>
            <a:lvl3pPr marL="1143000" indent="-228600">
              <a:spcAft>
                <a:spcPts val="775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200">
                <a:solidFill>
                  <a:srgbClr val="000000"/>
                </a:solidFill>
                <a:latin typeface="Times" panose="02020603050405020304" pitchFamily="18" charset="0"/>
              </a:defRPr>
            </a:lvl3pPr>
            <a:lvl4pPr marL="1600200" indent="-228600">
              <a:spcAft>
                <a:spcPts val="513"/>
              </a:spcAft>
              <a:buClr>
                <a:srgbClr val="000000"/>
              </a:buClr>
              <a:buSzPct val="75000"/>
              <a:buFont typeface="StarBats" charset="0"/>
              <a:buChar char="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4pPr>
            <a:lvl5pPr marL="2057400" indent="-228600"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Suppose we want to implement the following function:</a:t>
            </a:r>
          </a:p>
          <a:p>
            <a:pPr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900" b="1"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 printCollection(Collection col) {</a:t>
            </a:r>
          </a:p>
          <a:p>
            <a:pPr>
              <a:lnSpc>
                <a:spcPct val="9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for</a:t>
            </a: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(Object obj : col) {</a:t>
            </a:r>
          </a:p>
          <a:p>
            <a:pPr>
              <a:lnSpc>
                <a:spcPct val="9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		System.</a:t>
            </a:r>
            <a:r>
              <a:rPr lang="en-US" altLang="en-US" sz="1800" b="1" i="1">
                <a:solidFill>
                  <a:srgbClr val="000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.println(obj);</a:t>
            </a:r>
          </a:p>
          <a:p>
            <a:pPr>
              <a:lnSpc>
                <a:spcPct val="9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>
              <a:lnSpc>
                <a:spcPct val="9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xmlns="" id="{C5F092A9-B420-4759-A423-937B446D9D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2439" y="3516312"/>
            <a:ext cx="8569325" cy="1649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Aft>
                <a:spcPts val="1288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900">
                <a:solidFill>
                  <a:srgbClr val="000000"/>
                </a:solidFill>
                <a:latin typeface="Times" panose="02020603050405020304" pitchFamily="18" charset="0"/>
              </a:defRPr>
            </a:lvl1pPr>
            <a:lvl2pPr marL="742950" indent="-285750">
              <a:spcAft>
                <a:spcPts val="1025"/>
              </a:spcAft>
              <a:buClr>
                <a:srgbClr val="000000"/>
              </a:buClr>
              <a:buSzPct val="75000"/>
              <a:buFont typeface="StarBats" charset="0"/>
              <a:buChar char=""/>
              <a:defRPr sz="2500">
                <a:solidFill>
                  <a:srgbClr val="000000"/>
                </a:solidFill>
                <a:latin typeface="Times" panose="02020603050405020304" pitchFamily="18" charset="0"/>
              </a:defRPr>
            </a:lvl2pPr>
            <a:lvl3pPr marL="1143000" indent="-228600">
              <a:spcAft>
                <a:spcPts val="775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200">
                <a:solidFill>
                  <a:srgbClr val="000000"/>
                </a:solidFill>
                <a:latin typeface="Times" panose="02020603050405020304" pitchFamily="18" charset="0"/>
              </a:defRPr>
            </a:lvl3pPr>
            <a:lvl4pPr marL="1600200" indent="-228600">
              <a:spcAft>
                <a:spcPts val="513"/>
              </a:spcAft>
              <a:buClr>
                <a:srgbClr val="000000"/>
              </a:buClr>
              <a:buSzPct val="75000"/>
              <a:buFont typeface="StarBats" charset="0"/>
              <a:buChar char="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4pPr>
            <a:lvl5pPr marL="2057400" indent="-228600"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But we want to do it in a “generic” way, so we write:</a:t>
            </a:r>
          </a:p>
          <a:p>
            <a:pPr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900" b="1"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 printCollection(Collection&lt;Object&gt; col) {</a:t>
            </a:r>
          </a:p>
          <a:p>
            <a:pPr>
              <a:lnSpc>
                <a:spcPct val="9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for</a:t>
            </a: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(Object obj : col) {</a:t>
            </a:r>
          </a:p>
          <a:p>
            <a:pPr>
              <a:lnSpc>
                <a:spcPct val="9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		System.</a:t>
            </a:r>
            <a:r>
              <a:rPr lang="en-US" altLang="en-US" sz="1800" b="1" i="1">
                <a:solidFill>
                  <a:srgbClr val="000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.println(obj);</a:t>
            </a:r>
          </a:p>
          <a:p>
            <a:pPr>
              <a:lnSpc>
                <a:spcPct val="9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>
              <a:lnSpc>
                <a:spcPct val="9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xmlns="" id="{F707DD9F-0E1A-4A0A-AC42-29E201CE6E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2439" y="5316537"/>
            <a:ext cx="8569325" cy="6127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>
            <a:lvl1pPr>
              <a:spcAft>
                <a:spcPts val="1288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900">
                <a:solidFill>
                  <a:srgbClr val="000000"/>
                </a:solidFill>
                <a:latin typeface="Times" panose="02020603050405020304" pitchFamily="18" charset="0"/>
              </a:defRPr>
            </a:lvl1pPr>
            <a:lvl2pPr marL="742950" indent="-285750">
              <a:spcAft>
                <a:spcPts val="1025"/>
              </a:spcAft>
              <a:buClr>
                <a:srgbClr val="000000"/>
              </a:buClr>
              <a:buSzPct val="75000"/>
              <a:buFont typeface="StarBats" charset="0"/>
              <a:buChar char=""/>
              <a:defRPr sz="2500">
                <a:solidFill>
                  <a:srgbClr val="000000"/>
                </a:solidFill>
                <a:latin typeface="Times" panose="02020603050405020304" pitchFamily="18" charset="0"/>
              </a:defRPr>
            </a:lvl2pPr>
            <a:lvl3pPr marL="1143000" indent="-228600">
              <a:spcAft>
                <a:spcPts val="775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200">
                <a:solidFill>
                  <a:srgbClr val="000000"/>
                </a:solidFill>
                <a:latin typeface="Times" panose="02020603050405020304" pitchFamily="18" charset="0"/>
              </a:defRPr>
            </a:lvl3pPr>
            <a:lvl4pPr marL="1600200" indent="-228600">
              <a:spcAft>
                <a:spcPts val="513"/>
              </a:spcAft>
              <a:buClr>
                <a:srgbClr val="000000"/>
              </a:buClr>
              <a:buSzPct val="75000"/>
              <a:buFont typeface="StarBats" charset="0"/>
              <a:buChar char="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4pPr>
            <a:lvl5pPr marL="2057400" indent="-228600"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800" b="1">
                <a:solidFill>
                  <a:schemeClr val="tx1"/>
                </a:solidFill>
                <a:latin typeface="Arial" panose="020B0604020202020204" pitchFamily="34" charset="0"/>
              </a:rPr>
              <a:t>What’s wrong with the 2</a:t>
            </a:r>
            <a:r>
              <a:rPr lang="en-US" altLang="en-US" sz="2800" b="1" baseline="30000">
                <a:solidFill>
                  <a:schemeClr val="tx1"/>
                </a:solidFill>
                <a:latin typeface="Arial" panose="020B0604020202020204" pitchFamily="34" charset="0"/>
              </a:rPr>
              <a:t>nd</a:t>
            </a:r>
            <a:r>
              <a:rPr lang="en-US" altLang="en-US" sz="2800" b="1">
                <a:solidFill>
                  <a:schemeClr val="tx1"/>
                </a:solidFill>
                <a:latin typeface="Arial" panose="020B0604020202020204" pitchFamily="34" charset="0"/>
              </a:rPr>
              <a:t> implementation?</a:t>
            </a:r>
            <a:endParaRPr lang="en-US" altLang="en-US" sz="2000" b="1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xmlns="" id="{C7C5FBE6-D2EB-4C66-BFFF-F36CEC8E6B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8827" y="3841749"/>
            <a:ext cx="2519362" cy="358775"/>
          </a:xfrm>
          <a:prstGeom prst="rect">
            <a:avLst/>
          </a:prstGeom>
          <a:solidFill>
            <a:srgbClr val="D4E9F4">
              <a:alpha val="10196"/>
            </a:srgbClr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="ctr"/>
          <a:lstStyle>
            <a:lvl1pPr>
              <a:spcAft>
                <a:spcPts val="1288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900">
                <a:solidFill>
                  <a:srgbClr val="000000"/>
                </a:solidFill>
                <a:latin typeface="Times" panose="02020603050405020304" pitchFamily="18" charset="0"/>
              </a:defRPr>
            </a:lvl1pPr>
            <a:lvl2pPr marL="742950" indent="-285750">
              <a:spcAft>
                <a:spcPts val="1025"/>
              </a:spcAft>
              <a:buClr>
                <a:srgbClr val="000000"/>
              </a:buClr>
              <a:buSzPct val="75000"/>
              <a:buFont typeface="StarBats" charset="0"/>
              <a:buChar char=""/>
              <a:defRPr sz="2500">
                <a:solidFill>
                  <a:srgbClr val="000000"/>
                </a:solidFill>
                <a:latin typeface="Times" panose="02020603050405020304" pitchFamily="18" charset="0"/>
              </a:defRPr>
            </a:lvl2pPr>
            <a:lvl3pPr marL="1143000" indent="-228600">
              <a:spcAft>
                <a:spcPts val="775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200">
                <a:solidFill>
                  <a:srgbClr val="000000"/>
                </a:solidFill>
                <a:latin typeface="Times" panose="02020603050405020304" pitchFamily="18" charset="0"/>
              </a:defRPr>
            </a:lvl3pPr>
            <a:lvl4pPr marL="1600200" indent="-228600">
              <a:spcAft>
                <a:spcPts val="513"/>
              </a:spcAft>
              <a:buClr>
                <a:srgbClr val="000000"/>
              </a:buClr>
              <a:buSzPct val="75000"/>
              <a:buFont typeface="StarBats" charset="0"/>
              <a:buChar char="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4pPr>
            <a:lvl5pPr marL="2057400" indent="-228600"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None/>
            </a:pPr>
            <a:endParaRPr lang="he-IL" altLang="en-US" sz="2400">
              <a:solidFill>
                <a:srgbClr val="4D4D4D"/>
              </a:solidFill>
              <a:latin typeface="Arial" panose="020B0604020202020204" pitchFamily="34" charset="0"/>
            </a:endParaRPr>
          </a:p>
        </p:txBody>
      </p:sp>
      <p:sp>
        <p:nvSpPr>
          <p:cNvPr id="13" name="Rectangle 7">
            <a:extLst>
              <a:ext uri="{FF2B5EF4-FFF2-40B4-BE49-F238E27FC236}">
                <a16:creationId xmlns:a16="http://schemas.microsoft.com/office/drawing/2014/main" xmlns="" id="{D54DB006-CA8E-49CB-AC9F-A492B8FC94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4202" y="2365374"/>
            <a:ext cx="2230437" cy="2592388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tx2"/>
                </a:solidFill>
              </a14:hiddenFill>
            </a:ext>
          </a:extLst>
        </p:spPr>
        <p:txBody>
          <a:bodyPr lIns="0" tIns="0" rIns="0" bIns="0" anchor="ctr"/>
          <a:lstStyle>
            <a:lvl1pPr>
              <a:spcAft>
                <a:spcPts val="1288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900">
                <a:solidFill>
                  <a:srgbClr val="000000"/>
                </a:solidFill>
                <a:latin typeface="Times" panose="02020603050405020304" pitchFamily="18" charset="0"/>
              </a:defRPr>
            </a:lvl1pPr>
            <a:lvl2pPr marL="742950" indent="-285750">
              <a:spcAft>
                <a:spcPts val="1025"/>
              </a:spcAft>
              <a:buClr>
                <a:srgbClr val="000000"/>
              </a:buClr>
              <a:buSzPct val="75000"/>
              <a:buFont typeface="StarBats" charset="0"/>
              <a:buChar char=""/>
              <a:defRPr sz="2500">
                <a:solidFill>
                  <a:srgbClr val="000000"/>
                </a:solidFill>
                <a:latin typeface="Times" panose="02020603050405020304" pitchFamily="18" charset="0"/>
              </a:defRPr>
            </a:lvl2pPr>
            <a:lvl3pPr marL="1143000" indent="-228600">
              <a:spcAft>
                <a:spcPts val="775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200">
                <a:solidFill>
                  <a:srgbClr val="000000"/>
                </a:solidFill>
                <a:latin typeface="Times" panose="02020603050405020304" pitchFamily="18" charset="0"/>
              </a:defRPr>
            </a:lvl3pPr>
            <a:lvl4pPr marL="1600200" indent="-228600">
              <a:spcAft>
                <a:spcPts val="513"/>
              </a:spcAft>
              <a:buClr>
                <a:srgbClr val="000000"/>
              </a:buClr>
              <a:buSzPct val="75000"/>
              <a:buFont typeface="StarBats" charset="0"/>
              <a:buChar char="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4pPr>
            <a:lvl5pPr marL="2057400" indent="-228600"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tx1"/>
                </a:solidFill>
                <a:latin typeface="Arial" panose="020B0604020202020204" pitchFamily="34" charset="0"/>
              </a:rPr>
              <a:t>Can get </a:t>
            </a:r>
            <a:r>
              <a:rPr lang="en-US" altLang="en-US" sz="1800" b="1" u="sng">
                <a:solidFill>
                  <a:schemeClr val="tx1"/>
                </a:solidFill>
                <a:latin typeface="Arial" panose="020B0604020202020204" pitchFamily="34" charset="0"/>
              </a:rPr>
              <a:t>ONLY</a:t>
            </a:r>
            <a:r>
              <a:rPr lang="en-US" altLang="en-US" sz="1800" b="1">
                <a:solidFill>
                  <a:schemeClr val="tx1"/>
                </a:solidFill>
                <a:latin typeface="Arial" panose="020B0604020202020204" pitchFamily="34" charset="0"/>
              </a:rPr>
              <a:t> collection of Objects</a:t>
            </a:r>
          </a:p>
          <a:p>
            <a:pPr algn="ctr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tx1"/>
                </a:solidFill>
                <a:latin typeface="Arial" panose="020B0604020202020204" pitchFamily="34" charset="0"/>
              </a:rPr>
              <a:t>(go one slide back</a:t>
            </a:r>
            <a:br>
              <a:rPr lang="en-US" altLang="en-US" sz="1400" b="1">
                <a:solidFill>
                  <a:schemeClr val="tx1"/>
                </a:solidFill>
                <a:latin typeface="Arial" panose="020B0604020202020204" pitchFamily="34" charset="0"/>
              </a:rPr>
            </a:br>
            <a:r>
              <a:rPr lang="en-US" altLang="en-US" sz="1400" b="1">
                <a:solidFill>
                  <a:schemeClr val="tx1"/>
                </a:solidFill>
                <a:latin typeface="Arial" panose="020B0604020202020204" pitchFamily="34" charset="0"/>
              </a:rPr>
              <a:t>for explanation)</a:t>
            </a:r>
          </a:p>
          <a:p>
            <a:pPr algn="ctr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tx1"/>
                </a:solidFill>
                <a:latin typeface="Arial" panose="020B0604020202020204" pitchFamily="34" charset="0"/>
              </a:rPr>
              <a:t>Cannot support Collection&lt;String&gt; Collection&lt;Float&gt; etc.</a:t>
            </a:r>
          </a:p>
        </p:txBody>
      </p:sp>
      <p:sp>
        <p:nvSpPr>
          <p:cNvPr id="14" name="Line 8">
            <a:extLst>
              <a:ext uri="{FF2B5EF4-FFF2-40B4-BE49-F238E27FC236}">
                <a16:creationId xmlns:a16="http://schemas.microsoft.com/office/drawing/2014/main" xmlns="" id="{E7F729A1-0397-40DB-A767-B76F7E6D969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268189" y="3444874"/>
            <a:ext cx="1116013" cy="4667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CA"/>
          </a:p>
        </p:txBody>
      </p:sp>
      <p:sp>
        <p:nvSpPr>
          <p:cNvPr id="15" name="Line 9">
            <a:extLst>
              <a:ext uri="{FF2B5EF4-FFF2-40B4-BE49-F238E27FC236}">
                <a16:creationId xmlns:a16="http://schemas.microsoft.com/office/drawing/2014/main" xmlns="" id="{E734F769-29C3-4A4C-9AB5-541D562431A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716114" y="4957762"/>
            <a:ext cx="0" cy="3238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303947020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7162"/>
            <a:ext cx="11012129" cy="1325563"/>
          </a:xfrm>
        </p:spPr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46</a:t>
            </a:fld>
            <a:r>
              <a:rPr lang="en-CA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2D9390E-2D69-457A-8A63-8012338D7B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   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xmlns="" id="{2CB2FA61-E802-4F3C-992B-89FAC51ECE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8325" y="1157289"/>
            <a:ext cx="8569325" cy="354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Aft>
                <a:spcPts val="1288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900">
                <a:solidFill>
                  <a:srgbClr val="000000"/>
                </a:solidFill>
                <a:latin typeface="Times" panose="02020603050405020304" pitchFamily="18" charset="0"/>
              </a:defRPr>
            </a:lvl1pPr>
            <a:lvl2pPr marL="742950" indent="-285750">
              <a:spcAft>
                <a:spcPts val="1025"/>
              </a:spcAft>
              <a:buClr>
                <a:srgbClr val="000000"/>
              </a:buClr>
              <a:buSzPct val="75000"/>
              <a:buFont typeface="StarBats" charset="0"/>
              <a:buChar char=""/>
              <a:defRPr sz="2500">
                <a:solidFill>
                  <a:srgbClr val="000000"/>
                </a:solidFill>
                <a:latin typeface="Times" panose="02020603050405020304" pitchFamily="18" charset="0"/>
              </a:defRPr>
            </a:lvl2pPr>
            <a:lvl3pPr marL="1143000" indent="-228600">
              <a:spcAft>
                <a:spcPts val="775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200">
                <a:solidFill>
                  <a:srgbClr val="000000"/>
                </a:solidFill>
                <a:latin typeface="Times" panose="02020603050405020304" pitchFamily="18" charset="0"/>
              </a:defRPr>
            </a:lvl3pPr>
            <a:lvl4pPr marL="1600200" indent="-228600">
              <a:spcAft>
                <a:spcPts val="513"/>
              </a:spcAft>
              <a:buClr>
                <a:srgbClr val="000000"/>
              </a:buClr>
              <a:buSzPct val="75000"/>
              <a:buFont typeface="StarBats" charset="0"/>
              <a:buChar char="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4pPr>
            <a:lvl5pPr marL="2057400" indent="-228600"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The proper way is:</a:t>
            </a:r>
          </a:p>
          <a:p>
            <a:pPr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900" b="1"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 printCollection(Collection&lt;? extends Object&gt; col) {</a:t>
            </a:r>
          </a:p>
          <a:p>
            <a:pPr>
              <a:lnSpc>
                <a:spcPct val="9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for</a:t>
            </a: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(Object obj : col) {</a:t>
            </a:r>
          </a:p>
          <a:p>
            <a:pPr>
              <a:lnSpc>
                <a:spcPct val="9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		System.</a:t>
            </a:r>
            <a:r>
              <a:rPr lang="en-US" altLang="en-US" sz="1800" b="1" i="1">
                <a:solidFill>
                  <a:srgbClr val="000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.println(obj);</a:t>
            </a:r>
          </a:p>
          <a:p>
            <a:pPr>
              <a:lnSpc>
                <a:spcPct val="9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>
              <a:lnSpc>
                <a:spcPct val="9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  <a:spcAft>
                <a:spcPct val="0"/>
              </a:spcAft>
              <a:buClrTx/>
              <a:buSzTx/>
              <a:buFontTx/>
              <a:buNone/>
            </a:pPr>
            <a:endParaRPr lang="en-US" altLang="en-US" sz="18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Which is the same, for this case, as:</a:t>
            </a:r>
          </a:p>
          <a:p>
            <a:pPr>
              <a:lnSpc>
                <a:spcPct val="90000"/>
              </a:lnSpc>
              <a:spcAft>
                <a:spcPct val="0"/>
              </a:spcAft>
              <a:buClrTx/>
              <a:buSzTx/>
              <a:buFontTx/>
              <a:buNone/>
            </a:pPr>
            <a:endParaRPr lang="en-US" altLang="en-US" sz="12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 printCollection(Collection&lt;?&gt; col) {</a:t>
            </a:r>
          </a:p>
          <a:p>
            <a:pPr>
              <a:lnSpc>
                <a:spcPct val="9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for</a:t>
            </a: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(Object obj : col) {</a:t>
            </a:r>
          </a:p>
          <a:p>
            <a:pPr>
              <a:lnSpc>
                <a:spcPct val="9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		System.</a:t>
            </a:r>
            <a:r>
              <a:rPr lang="en-US" altLang="en-US" sz="1800" b="1" i="1">
                <a:solidFill>
                  <a:srgbClr val="000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.println(obj);</a:t>
            </a:r>
          </a:p>
          <a:p>
            <a:pPr>
              <a:lnSpc>
                <a:spcPct val="9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>
              <a:lnSpc>
                <a:spcPct val="9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16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xmlns="" id="{E61F0571-8C03-4A9D-8D0D-C75349F741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1337" y="5519739"/>
            <a:ext cx="8569325" cy="6127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>
            <a:lvl1pPr>
              <a:spcAft>
                <a:spcPts val="1288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900">
                <a:solidFill>
                  <a:srgbClr val="000000"/>
                </a:solidFill>
                <a:latin typeface="Times" panose="02020603050405020304" pitchFamily="18" charset="0"/>
              </a:defRPr>
            </a:lvl1pPr>
            <a:lvl2pPr marL="742950" indent="-285750">
              <a:spcAft>
                <a:spcPts val="1025"/>
              </a:spcAft>
              <a:buClr>
                <a:srgbClr val="000000"/>
              </a:buClr>
              <a:buSzPct val="75000"/>
              <a:buFont typeface="StarBats" charset="0"/>
              <a:buChar char=""/>
              <a:defRPr sz="2500">
                <a:solidFill>
                  <a:srgbClr val="000000"/>
                </a:solidFill>
                <a:latin typeface="Times" panose="02020603050405020304" pitchFamily="18" charset="0"/>
              </a:defRPr>
            </a:lvl2pPr>
            <a:lvl3pPr marL="1143000" indent="-228600">
              <a:spcAft>
                <a:spcPts val="775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200">
                <a:solidFill>
                  <a:srgbClr val="000000"/>
                </a:solidFill>
                <a:latin typeface="Times" panose="02020603050405020304" pitchFamily="18" charset="0"/>
              </a:defRPr>
            </a:lvl3pPr>
            <a:lvl4pPr marL="1600200" indent="-228600">
              <a:spcAft>
                <a:spcPts val="513"/>
              </a:spcAft>
              <a:buClr>
                <a:srgbClr val="000000"/>
              </a:buClr>
              <a:buSzPct val="75000"/>
              <a:buFont typeface="StarBats" charset="0"/>
              <a:buChar char="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4pPr>
            <a:lvl5pPr marL="2057400" indent="-228600"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800" b="1">
                <a:solidFill>
                  <a:schemeClr val="tx1"/>
                </a:solidFill>
                <a:latin typeface="Arial" panose="020B0604020202020204" pitchFamily="34" charset="0"/>
              </a:rPr>
              <a:t>Now we support all type of Collections!</a:t>
            </a:r>
            <a:endParaRPr lang="en-US" altLang="en-US" sz="2000" b="1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xmlns="" id="{3194DECF-78EA-4A3D-81BF-7E61BC45D0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6137" y="1955802"/>
            <a:ext cx="3852863" cy="323850"/>
          </a:xfrm>
          <a:prstGeom prst="rect">
            <a:avLst/>
          </a:prstGeom>
          <a:solidFill>
            <a:srgbClr val="D4E9F4">
              <a:alpha val="10196"/>
            </a:srgbClr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="ctr"/>
          <a:lstStyle>
            <a:lvl1pPr>
              <a:spcAft>
                <a:spcPts val="1288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900">
                <a:solidFill>
                  <a:srgbClr val="000000"/>
                </a:solidFill>
                <a:latin typeface="Times" panose="02020603050405020304" pitchFamily="18" charset="0"/>
              </a:defRPr>
            </a:lvl1pPr>
            <a:lvl2pPr marL="742950" indent="-285750">
              <a:spcAft>
                <a:spcPts val="1025"/>
              </a:spcAft>
              <a:buClr>
                <a:srgbClr val="000000"/>
              </a:buClr>
              <a:buSzPct val="75000"/>
              <a:buFont typeface="StarBats" charset="0"/>
              <a:buChar char=""/>
              <a:defRPr sz="2500">
                <a:solidFill>
                  <a:srgbClr val="000000"/>
                </a:solidFill>
                <a:latin typeface="Times" panose="02020603050405020304" pitchFamily="18" charset="0"/>
              </a:defRPr>
            </a:lvl2pPr>
            <a:lvl3pPr marL="1143000" indent="-228600">
              <a:spcAft>
                <a:spcPts val="775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200">
                <a:solidFill>
                  <a:srgbClr val="000000"/>
                </a:solidFill>
                <a:latin typeface="Times" panose="02020603050405020304" pitchFamily="18" charset="0"/>
              </a:defRPr>
            </a:lvl3pPr>
            <a:lvl4pPr marL="1600200" indent="-228600">
              <a:spcAft>
                <a:spcPts val="513"/>
              </a:spcAft>
              <a:buClr>
                <a:srgbClr val="000000"/>
              </a:buClr>
              <a:buSzPct val="75000"/>
              <a:buFont typeface="StarBats" charset="0"/>
              <a:buChar char="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4pPr>
            <a:lvl5pPr marL="2057400" indent="-228600"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None/>
            </a:pPr>
            <a:endParaRPr lang="he-IL" altLang="en-US" sz="2400">
              <a:solidFill>
                <a:srgbClr val="4D4D4D"/>
              </a:solidFill>
              <a:latin typeface="Arial" panose="020B0604020202020204" pitchFamily="34" charset="0"/>
            </a:endParaRP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xmlns="" id="{E9BDDBDA-460C-4048-A13A-20E8D47438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6137" y="3863977"/>
            <a:ext cx="1836738" cy="323850"/>
          </a:xfrm>
          <a:prstGeom prst="rect">
            <a:avLst/>
          </a:prstGeom>
          <a:solidFill>
            <a:srgbClr val="D4E9F4">
              <a:alpha val="10196"/>
            </a:srgbClr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="ctr"/>
          <a:lstStyle>
            <a:lvl1pPr>
              <a:spcAft>
                <a:spcPts val="1288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900">
                <a:solidFill>
                  <a:srgbClr val="000000"/>
                </a:solidFill>
                <a:latin typeface="Times" panose="02020603050405020304" pitchFamily="18" charset="0"/>
              </a:defRPr>
            </a:lvl1pPr>
            <a:lvl2pPr marL="742950" indent="-285750">
              <a:spcAft>
                <a:spcPts val="1025"/>
              </a:spcAft>
              <a:buClr>
                <a:srgbClr val="000000"/>
              </a:buClr>
              <a:buSzPct val="75000"/>
              <a:buFont typeface="StarBats" charset="0"/>
              <a:buChar char=""/>
              <a:defRPr sz="2500">
                <a:solidFill>
                  <a:srgbClr val="000000"/>
                </a:solidFill>
                <a:latin typeface="Times" panose="02020603050405020304" pitchFamily="18" charset="0"/>
              </a:defRPr>
            </a:lvl2pPr>
            <a:lvl3pPr marL="1143000" indent="-228600">
              <a:spcAft>
                <a:spcPts val="775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200">
                <a:solidFill>
                  <a:srgbClr val="000000"/>
                </a:solidFill>
                <a:latin typeface="Times" panose="02020603050405020304" pitchFamily="18" charset="0"/>
              </a:defRPr>
            </a:lvl3pPr>
            <a:lvl4pPr marL="1600200" indent="-228600">
              <a:spcAft>
                <a:spcPts val="513"/>
              </a:spcAft>
              <a:buClr>
                <a:srgbClr val="000000"/>
              </a:buClr>
              <a:buSzPct val="75000"/>
              <a:buFont typeface="StarBats" charset="0"/>
              <a:buChar char="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4pPr>
            <a:lvl5pPr marL="2057400" indent="-228600"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None/>
            </a:pPr>
            <a:endParaRPr lang="he-IL" altLang="en-US" sz="2400">
              <a:solidFill>
                <a:srgbClr val="4D4D4D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0787619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7162"/>
            <a:ext cx="11012129" cy="1325563"/>
          </a:xfrm>
        </p:spPr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47</a:t>
            </a:fld>
            <a:r>
              <a:rPr lang="en-CA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2D9390E-2D69-457A-8A63-8012338D7B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   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xmlns="" id="{77AD431A-2CDA-4D7C-B99C-717628C42C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2804" y="1589089"/>
            <a:ext cx="8569325" cy="2017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Aft>
                <a:spcPts val="1288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900">
                <a:solidFill>
                  <a:srgbClr val="000000"/>
                </a:solidFill>
                <a:latin typeface="Times" panose="02020603050405020304" pitchFamily="18" charset="0"/>
              </a:defRPr>
            </a:lvl1pPr>
            <a:lvl2pPr marL="742950" indent="-285750">
              <a:spcAft>
                <a:spcPts val="1025"/>
              </a:spcAft>
              <a:buClr>
                <a:srgbClr val="000000"/>
              </a:buClr>
              <a:buSzPct val="75000"/>
              <a:buFont typeface="StarBats" charset="0"/>
              <a:buChar char=""/>
              <a:defRPr sz="2500">
                <a:solidFill>
                  <a:srgbClr val="000000"/>
                </a:solidFill>
                <a:latin typeface="Times" panose="02020603050405020304" pitchFamily="18" charset="0"/>
              </a:defRPr>
            </a:lvl2pPr>
            <a:lvl3pPr marL="1143000" indent="-228600">
              <a:spcAft>
                <a:spcPts val="775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200">
                <a:solidFill>
                  <a:srgbClr val="000000"/>
                </a:solidFill>
                <a:latin typeface="Times" panose="02020603050405020304" pitchFamily="18" charset="0"/>
              </a:defRPr>
            </a:lvl3pPr>
            <a:lvl4pPr marL="1600200" indent="-228600">
              <a:spcAft>
                <a:spcPts val="513"/>
              </a:spcAft>
              <a:buClr>
                <a:srgbClr val="000000"/>
              </a:buClr>
              <a:buSzPct val="75000"/>
              <a:buFont typeface="StarBats" charset="0"/>
              <a:buChar char="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4pPr>
            <a:lvl5pPr marL="2057400" indent="-228600"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One more wildcard example:</a:t>
            </a:r>
          </a:p>
          <a:p>
            <a:pPr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900" b="1">
              <a:latin typeface="Arial" panose="020B0604020202020204" pitchFamily="34" charset="0"/>
            </a:endParaRPr>
          </a:p>
          <a:p>
            <a:pPr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interface</a:t>
            </a: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 Map&lt;K,V&gt; {</a:t>
            </a:r>
          </a:p>
          <a:p>
            <a:pPr>
              <a:lnSpc>
                <a:spcPct val="6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	…</a:t>
            </a:r>
          </a:p>
          <a:p>
            <a:pPr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void</a:t>
            </a: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 putAll(Map&lt;? 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 K, ? 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 V&gt; map) </a:t>
            </a:r>
          </a:p>
          <a:p>
            <a:pPr>
              <a:lnSpc>
                <a:spcPct val="6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	…</a:t>
            </a:r>
          </a:p>
          <a:p>
            <a:pPr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  <a:spcAft>
                <a:spcPct val="0"/>
              </a:spcAft>
              <a:buClrTx/>
              <a:buSzTx/>
              <a:buFontTx/>
              <a:buNone/>
            </a:pPr>
            <a:endParaRPr lang="en-US" altLang="en-US" sz="18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xmlns="" id="{C70917E9-9350-401B-A900-1BE1FE4DD1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3754" y="2560639"/>
            <a:ext cx="4572000" cy="323850"/>
          </a:xfrm>
          <a:prstGeom prst="rect">
            <a:avLst/>
          </a:prstGeom>
          <a:solidFill>
            <a:srgbClr val="D4E9F4">
              <a:alpha val="10196"/>
            </a:srgbClr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="ctr"/>
          <a:lstStyle>
            <a:lvl1pPr>
              <a:spcAft>
                <a:spcPts val="1288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900">
                <a:solidFill>
                  <a:srgbClr val="000000"/>
                </a:solidFill>
                <a:latin typeface="Times" panose="02020603050405020304" pitchFamily="18" charset="0"/>
              </a:defRPr>
            </a:lvl1pPr>
            <a:lvl2pPr marL="742950" indent="-285750">
              <a:spcAft>
                <a:spcPts val="1025"/>
              </a:spcAft>
              <a:buClr>
                <a:srgbClr val="000000"/>
              </a:buClr>
              <a:buSzPct val="75000"/>
              <a:buFont typeface="StarBats" charset="0"/>
              <a:buChar char=""/>
              <a:defRPr sz="2500">
                <a:solidFill>
                  <a:srgbClr val="000000"/>
                </a:solidFill>
                <a:latin typeface="Times" panose="02020603050405020304" pitchFamily="18" charset="0"/>
              </a:defRPr>
            </a:lvl2pPr>
            <a:lvl3pPr marL="1143000" indent="-228600">
              <a:spcAft>
                <a:spcPts val="775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200">
                <a:solidFill>
                  <a:srgbClr val="000000"/>
                </a:solidFill>
                <a:latin typeface="Times" panose="02020603050405020304" pitchFamily="18" charset="0"/>
              </a:defRPr>
            </a:lvl3pPr>
            <a:lvl4pPr marL="1600200" indent="-228600">
              <a:spcAft>
                <a:spcPts val="513"/>
              </a:spcAft>
              <a:buClr>
                <a:srgbClr val="000000"/>
              </a:buClr>
              <a:buSzPct val="75000"/>
              <a:buFont typeface="StarBats" charset="0"/>
              <a:buChar char="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4pPr>
            <a:lvl5pPr marL="2057400" indent="-228600"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None/>
            </a:pPr>
            <a:endParaRPr lang="he-IL" altLang="en-US" sz="2400">
              <a:solidFill>
                <a:srgbClr val="4D4D4D"/>
              </a:solidFill>
              <a:latin typeface="Arial" panose="020B0604020202020204" pitchFamily="34" charset="0"/>
            </a:endParaRP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xmlns="" id="{CD2F15BC-4C2D-4811-861F-1287F56B15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1342" y="2057401"/>
            <a:ext cx="1187450" cy="287338"/>
          </a:xfrm>
          <a:prstGeom prst="rect">
            <a:avLst/>
          </a:prstGeom>
          <a:solidFill>
            <a:srgbClr val="D4E9F4">
              <a:alpha val="10196"/>
            </a:srgbClr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="ctr"/>
          <a:lstStyle>
            <a:lvl1pPr>
              <a:spcAft>
                <a:spcPts val="1288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900">
                <a:solidFill>
                  <a:srgbClr val="000000"/>
                </a:solidFill>
                <a:latin typeface="Times" panose="02020603050405020304" pitchFamily="18" charset="0"/>
              </a:defRPr>
            </a:lvl1pPr>
            <a:lvl2pPr marL="742950" indent="-285750">
              <a:spcAft>
                <a:spcPts val="1025"/>
              </a:spcAft>
              <a:buClr>
                <a:srgbClr val="000000"/>
              </a:buClr>
              <a:buSzPct val="75000"/>
              <a:buFont typeface="StarBats" charset="0"/>
              <a:buChar char=""/>
              <a:defRPr sz="2500">
                <a:solidFill>
                  <a:srgbClr val="000000"/>
                </a:solidFill>
                <a:latin typeface="Times" panose="02020603050405020304" pitchFamily="18" charset="0"/>
              </a:defRPr>
            </a:lvl2pPr>
            <a:lvl3pPr marL="1143000" indent="-228600">
              <a:spcAft>
                <a:spcPts val="775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200">
                <a:solidFill>
                  <a:srgbClr val="000000"/>
                </a:solidFill>
                <a:latin typeface="Times" panose="02020603050405020304" pitchFamily="18" charset="0"/>
              </a:defRPr>
            </a:lvl3pPr>
            <a:lvl4pPr marL="1600200" indent="-228600">
              <a:spcAft>
                <a:spcPts val="513"/>
              </a:spcAft>
              <a:buClr>
                <a:srgbClr val="000000"/>
              </a:buClr>
              <a:buSzPct val="75000"/>
              <a:buFont typeface="StarBats" charset="0"/>
              <a:buChar char="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4pPr>
            <a:lvl5pPr marL="2057400" indent="-228600"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None/>
            </a:pPr>
            <a:endParaRPr lang="he-IL" altLang="en-US" sz="2400">
              <a:solidFill>
                <a:srgbClr val="4D4D4D"/>
              </a:solidFill>
              <a:latin typeface="Arial" panose="020B0604020202020204" pitchFamily="34" charset="0"/>
            </a:endParaRP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xmlns="" id="{9C78351B-1278-41F8-9BD8-B4260EA1DC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2804" y="3887789"/>
            <a:ext cx="8569325" cy="2017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Aft>
                <a:spcPts val="1288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900">
                <a:solidFill>
                  <a:srgbClr val="000000"/>
                </a:solidFill>
                <a:latin typeface="Times" panose="02020603050405020304" pitchFamily="18" charset="0"/>
              </a:defRPr>
            </a:lvl1pPr>
            <a:lvl2pPr marL="742950" indent="-285750">
              <a:spcAft>
                <a:spcPts val="1025"/>
              </a:spcAft>
              <a:buClr>
                <a:srgbClr val="000000"/>
              </a:buClr>
              <a:buSzPct val="75000"/>
              <a:buFont typeface="StarBats" charset="0"/>
              <a:buChar char=""/>
              <a:defRPr sz="2500">
                <a:solidFill>
                  <a:srgbClr val="000000"/>
                </a:solidFill>
                <a:latin typeface="Times" panose="02020603050405020304" pitchFamily="18" charset="0"/>
              </a:defRPr>
            </a:lvl2pPr>
            <a:lvl3pPr marL="1143000" indent="-228600">
              <a:spcAft>
                <a:spcPts val="775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200">
                <a:solidFill>
                  <a:srgbClr val="000000"/>
                </a:solidFill>
                <a:latin typeface="Times" panose="02020603050405020304" pitchFamily="18" charset="0"/>
              </a:defRPr>
            </a:lvl3pPr>
            <a:lvl4pPr marL="1600200" indent="-228600">
              <a:spcAft>
                <a:spcPts val="513"/>
              </a:spcAft>
              <a:buClr>
                <a:srgbClr val="000000"/>
              </a:buClr>
              <a:buSzPct val="75000"/>
              <a:buFont typeface="StarBats" charset="0"/>
              <a:buChar char="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4pPr>
            <a:lvl5pPr marL="2057400" indent="-228600"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 dirty="0">
                <a:latin typeface="Arial" panose="020B0604020202020204" pitchFamily="34" charset="0"/>
              </a:rPr>
              <a:t>And another one:</a:t>
            </a:r>
          </a:p>
          <a:p>
            <a:pPr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900" b="1" dirty="0">
              <a:latin typeface="Arial" panose="020B0604020202020204" pitchFamily="34" charset="0"/>
            </a:endParaRPr>
          </a:p>
          <a:p>
            <a:pPr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interface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Collection&lt;E&gt; {</a:t>
            </a:r>
          </a:p>
          <a:p>
            <a:pPr>
              <a:lnSpc>
                <a:spcPct val="6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…</a:t>
            </a:r>
          </a:p>
          <a:p>
            <a:pPr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void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addAll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(Collection&lt;? </a:t>
            </a:r>
            <a:r>
              <a:rPr lang="en-US" altLang="en-US" sz="1800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E&gt; </a:t>
            </a: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>
              <a:lnSpc>
                <a:spcPct val="6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…</a:t>
            </a:r>
          </a:p>
          <a:p>
            <a:pPr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  <a:spcAft>
                <a:spcPct val="0"/>
              </a:spcAft>
              <a:buClrTx/>
              <a:buSzTx/>
              <a:buFontTx/>
              <a:buNone/>
            </a:pPr>
            <a:endParaRPr lang="en-US" alt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angle 7">
            <a:extLst>
              <a:ext uri="{FF2B5EF4-FFF2-40B4-BE49-F238E27FC236}">
                <a16:creationId xmlns:a16="http://schemas.microsoft.com/office/drawing/2014/main" xmlns="" id="{62B13C5C-0028-4561-AB61-00785969A1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7854" y="4360864"/>
            <a:ext cx="1871663" cy="287337"/>
          </a:xfrm>
          <a:prstGeom prst="rect">
            <a:avLst/>
          </a:prstGeom>
          <a:solidFill>
            <a:srgbClr val="D4E9F4">
              <a:alpha val="10196"/>
            </a:srgbClr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="ctr"/>
          <a:lstStyle>
            <a:lvl1pPr>
              <a:spcAft>
                <a:spcPts val="1288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900">
                <a:solidFill>
                  <a:srgbClr val="000000"/>
                </a:solidFill>
                <a:latin typeface="Times" panose="02020603050405020304" pitchFamily="18" charset="0"/>
              </a:defRPr>
            </a:lvl1pPr>
            <a:lvl2pPr marL="742950" indent="-285750">
              <a:spcAft>
                <a:spcPts val="1025"/>
              </a:spcAft>
              <a:buClr>
                <a:srgbClr val="000000"/>
              </a:buClr>
              <a:buSzPct val="75000"/>
              <a:buFont typeface="StarBats" charset="0"/>
              <a:buChar char=""/>
              <a:defRPr sz="2500">
                <a:solidFill>
                  <a:srgbClr val="000000"/>
                </a:solidFill>
                <a:latin typeface="Times" panose="02020603050405020304" pitchFamily="18" charset="0"/>
              </a:defRPr>
            </a:lvl2pPr>
            <a:lvl3pPr marL="1143000" indent="-228600">
              <a:spcAft>
                <a:spcPts val="775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200">
                <a:solidFill>
                  <a:srgbClr val="000000"/>
                </a:solidFill>
                <a:latin typeface="Times" panose="02020603050405020304" pitchFamily="18" charset="0"/>
              </a:defRPr>
            </a:lvl3pPr>
            <a:lvl4pPr marL="1600200" indent="-228600">
              <a:spcAft>
                <a:spcPts val="513"/>
              </a:spcAft>
              <a:buClr>
                <a:srgbClr val="000000"/>
              </a:buClr>
              <a:buSzPct val="75000"/>
              <a:buFont typeface="StarBats" charset="0"/>
              <a:buChar char="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4pPr>
            <a:lvl5pPr marL="2057400" indent="-228600"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None/>
            </a:pPr>
            <a:endParaRPr lang="he-IL" altLang="en-US" sz="2400">
              <a:solidFill>
                <a:srgbClr val="4D4D4D"/>
              </a:solidFill>
              <a:latin typeface="Arial" panose="020B0604020202020204" pitchFamily="34" charset="0"/>
            </a:endParaRPr>
          </a:p>
        </p:txBody>
      </p:sp>
      <p:sp>
        <p:nvSpPr>
          <p:cNvPr id="14" name="Rectangle 8">
            <a:extLst>
              <a:ext uri="{FF2B5EF4-FFF2-40B4-BE49-F238E27FC236}">
                <a16:creationId xmlns:a16="http://schemas.microsoft.com/office/drawing/2014/main" xmlns="" id="{6D6F67EA-8CC4-494D-969F-45C9ABD300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3754" y="4864101"/>
            <a:ext cx="3887788" cy="288925"/>
          </a:xfrm>
          <a:prstGeom prst="rect">
            <a:avLst/>
          </a:prstGeom>
          <a:solidFill>
            <a:srgbClr val="D4E9F4">
              <a:alpha val="10196"/>
            </a:srgbClr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="ctr"/>
          <a:lstStyle>
            <a:lvl1pPr>
              <a:spcAft>
                <a:spcPts val="1288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900">
                <a:solidFill>
                  <a:srgbClr val="000000"/>
                </a:solidFill>
                <a:latin typeface="Times" panose="02020603050405020304" pitchFamily="18" charset="0"/>
              </a:defRPr>
            </a:lvl1pPr>
            <a:lvl2pPr marL="742950" indent="-285750">
              <a:spcAft>
                <a:spcPts val="1025"/>
              </a:spcAft>
              <a:buClr>
                <a:srgbClr val="000000"/>
              </a:buClr>
              <a:buSzPct val="75000"/>
              <a:buFont typeface="StarBats" charset="0"/>
              <a:buChar char=""/>
              <a:defRPr sz="2500">
                <a:solidFill>
                  <a:srgbClr val="000000"/>
                </a:solidFill>
                <a:latin typeface="Times" panose="02020603050405020304" pitchFamily="18" charset="0"/>
              </a:defRPr>
            </a:lvl2pPr>
            <a:lvl3pPr marL="1143000" indent="-228600">
              <a:spcAft>
                <a:spcPts val="775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200">
                <a:solidFill>
                  <a:srgbClr val="000000"/>
                </a:solidFill>
                <a:latin typeface="Times" panose="02020603050405020304" pitchFamily="18" charset="0"/>
              </a:defRPr>
            </a:lvl3pPr>
            <a:lvl4pPr marL="1600200" indent="-228600">
              <a:spcAft>
                <a:spcPts val="513"/>
              </a:spcAft>
              <a:buClr>
                <a:srgbClr val="000000"/>
              </a:buClr>
              <a:buSzPct val="75000"/>
              <a:buFont typeface="StarBats" charset="0"/>
              <a:buChar char="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4pPr>
            <a:lvl5pPr marL="2057400" indent="-228600"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None/>
            </a:pPr>
            <a:endParaRPr lang="he-IL" altLang="en-US" sz="2400">
              <a:solidFill>
                <a:srgbClr val="4D4D4D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4455669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7162"/>
            <a:ext cx="11012129" cy="1325563"/>
          </a:xfrm>
        </p:spPr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48</a:t>
            </a:fld>
            <a:r>
              <a:rPr lang="en-CA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2D9390E-2D69-457A-8A63-8012338D7B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   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xmlns="" id="{3BE9A699-7A4B-465F-9547-386E18990D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1768" y="1645444"/>
            <a:ext cx="8569325" cy="3567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Aft>
                <a:spcPts val="1288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900">
                <a:solidFill>
                  <a:srgbClr val="000000"/>
                </a:solidFill>
                <a:latin typeface="Times" panose="02020603050405020304" pitchFamily="18" charset="0"/>
              </a:defRPr>
            </a:lvl1pPr>
            <a:lvl2pPr marL="742950" indent="-285750">
              <a:spcAft>
                <a:spcPts val="1025"/>
              </a:spcAft>
              <a:buClr>
                <a:srgbClr val="000000"/>
              </a:buClr>
              <a:buSzPct val="75000"/>
              <a:buFont typeface="StarBats" charset="0"/>
              <a:buChar char=""/>
              <a:defRPr sz="2500">
                <a:solidFill>
                  <a:srgbClr val="000000"/>
                </a:solidFill>
                <a:latin typeface="Times" panose="02020603050405020304" pitchFamily="18" charset="0"/>
              </a:defRPr>
            </a:lvl2pPr>
            <a:lvl3pPr marL="1143000" indent="-228600">
              <a:spcAft>
                <a:spcPts val="775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200">
                <a:solidFill>
                  <a:srgbClr val="000000"/>
                </a:solidFill>
                <a:latin typeface="Times" panose="02020603050405020304" pitchFamily="18" charset="0"/>
              </a:defRPr>
            </a:lvl3pPr>
            <a:lvl4pPr marL="1600200" indent="-228600">
              <a:spcAft>
                <a:spcPts val="513"/>
              </a:spcAft>
              <a:buClr>
                <a:srgbClr val="000000"/>
              </a:buClr>
              <a:buSzPct val="75000"/>
              <a:buFont typeface="StarBats" charset="0"/>
              <a:buChar char="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4pPr>
            <a:lvl5pPr marL="2057400" indent="-228600"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b="1" dirty="0">
                <a:latin typeface="Arial" panose="020B0604020202020204" pitchFamily="34" charset="0"/>
              </a:rPr>
              <a:t>Wildcards can be used also for </a:t>
            </a:r>
            <a:r>
              <a:rPr lang="en-US" altLang="en-US" sz="2000" b="1" u="sng" dirty="0">
                <a:latin typeface="Arial" panose="020B0604020202020204" pitchFamily="34" charset="0"/>
              </a:rPr>
              <a:t>declaring types</a:t>
            </a:r>
            <a:r>
              <a:rPr lang="en-US" altLang="en-US" sz="2000" b="1" dirty="0">
                <a:latin typeface="Arial" panose="020B0604020202020204" pitchFamily="34" charset="0"/>
              </a:rPr>
              <a:t>:</a:t>
            </a:r>
          </a:p>
          <a:p>
            <a:pPr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800" b="1" dirty="0">
              <a:latin typeface="Arial" panose="020B0604020202020204" pitchFamily="34" charset="0"/>
            </a:endParaRPr>
          </a:p>
          <a:p>
            <a:pPr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 dirty="0">
                <a:solidFill>
                  <a:srgbClr val="3F7F5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the following collection might be Collection&lt;Shape&gt;,</a:t>
            </a:r>
            <a:endParaRPr lang="en-US" alt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 dirty="0">
                <a:solidFill>
                  <a:srgbClr val="3F7F5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but it can also be Collection&lt;Circle&gt; etc.</a:t>
            </a:r>
            <a:endParaRPr lang="en-US" alt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Collection&lt;? </a:t>
            </a:r>
            <a:r>
              <a:rPr lang="en-US" altLang="en-US" sz="1800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Shape&gt; shapes;</a:t>
            </a:r>
          </a:p>
          <a:p>
            <a:pPr>
              <a:lnSpc>
                <a:spcPct val="7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7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 dirty="0">
                <a:solidFill>
                  <a:srgbClr val="3F7F5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the following is OK and is checked at compile-time!</a:t>
            </a:r>
            <a:endParaRPr lang="en-US" alt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Class&lt;? </a:t>
            </a:r>
            <a:r>
              <a:rPr lang="en-US" altLang="en-US" sz="1800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Collection&gt; </a:t>
            </a: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clazz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shapes.getClass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7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 dirty="0">
                <a:solidFill>
                  <a:srgbClr val="3F7F5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the following is not OK (compilation error), why?</a:t>
            </a:r>
            <a:endParaRPr lang="en-US" alt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Class&lt;? </a:t>
            </a:r>
            <a:r>
              <a:rPr lang="en-US" altLang="en-US" sz="1800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Collection&lt;? </a:t>
            </a:r>
            <a:r>
              <a:rPr lang="en-US" altLang="en-US" sz="1800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Shape&gt;&gt; </a:t>
            </a: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clazz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			 = </a:t>
            </a: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shapes.getClass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xmlns="" id="{C1359807-1CF3-4246-AC02-E6240BCD28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9731" y="2807494"/>
            <a:ext cx="2087562" cy="287337"/>
          </a:xfrm>
          <a:prstGeom prst="rect">
            <a:avLst/>
          </a:prstGeom>
          <a:solidFill>
            <a:srgbClr val="D4E9F4">
              <a:alpha val="10196"/>
            </a:srgbClr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="ctr"/>
          <a:lstStyle>
            <a:lvl1pPr>
              <a:spcAft>
                <a:spcPts val="1288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900">
                <a:solidFill>
                  <a:srgbClr val="000000"/>
                </a:solidFill>
                <a:latin typeface="Times" panose="02020603050405020304" pitchFamily="18" charset="0"/>
              </a:defRPr>
            </a:lvl1pPr>
            <a:lvl2pPr marL="742950" indent="-285750">
              <a:spcAft>
                <a:spcPts val="1025"/>
              </a:spcAft>
              <a:buClr>
                <a:srgbClr val="000000"/>
              </a:buClr>
              <a:buSzPct val="75000"/>
              <a:buFont typeface="StarBats" charset="0"/>
              <a:buChar char=""/>
              <a:defRPr sz="2500">
                <a:solidFill>
                  <a:srgbClr val="000000"/>
                </a:solidFill>
                <a:latin typeface="Times" panose="02020603050405020304" pitchFamily="18" charset="0"/>
              </a:defRPr>
            </a:lvl2pPr>
            <a:lvl3pPr marL="1143000" indent="-228600">
              <a:spcAft>
                <a:spcPts val="775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200">
                <a:solidFill>
                  <a:srgbClr val="000000"/>
                </a:solidFill>
                <a:latin typeface="Times" panose="02020603050405020304" pitchFamily="18" charset="0"/>
              </a:defRPr>
            </a:lvl3pPr>
            <a:lvl4pPr marL="1600200" indent="-228600">
              <a:spcAft>
                <a:spcPts val="513"/>
              </a:spcAft>
              <a:buClr>
                <a:srgbClr val="000000"/>
              </a:buClr>
              <a:buSzPct val="75000"/>
              <a:buFont typeface="StarBats" charset="0"/>
              <a:buChar char="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4pPr>
            <a:lvl5pPr marL="2057400" indent="-228600"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None/>
            </a:pPr>
            <a:endParaRPr lang="he-IL" altLang="en-US" sz="2400">
              <a:solidFill>
                <a:srgbClr val="4D4D4D"/>
              </a:solidFill>
              <a:latin typeface="Arial" panose="020B0604020202020204" pitchFamily="34" charset="0"/>
            </a:endParaRP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xmlns="" id="{A03EDE94-46C6-4D15-86A3-89248DC507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0443" y="3852069"/>
            <a:ext cx="2733675" cy="287337"/>
          </a:xfrm>
          <a:prstGeom prst="rect">
            <a:avLst/>
          </a:prstGeom>
          <a:solidFill>
            <a:srgbClr val="D4E9F4">
              <a:alpha val="10196"/>
            </a:srgbClr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="ctr"/>
          <a:lstStyle>
            <a:lvl1pPr>
              <a:spcAft>
                <a:spcPts val="1288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900">
                <a:solidFill>
                  <a:srgbClr val="000000"/>
                </a:solidFill>
                <a:latin typeface="Times" panose="02020603050405020304" pitchFamily="18" charset="0"/>
              </a:defRPr>
            </a:lvl1pPr>
            <a:lvl2pPr marL="742950" indent="-285750">
              <a:spcAft>
                <a:spcPts val="1025"/>
              </a:spcAft>
              <a:buClr>
                <a:srgbClr val="000000"/>
              </a:buClr>
              <a:buSzPct val="75000"/>
              <a:buFont typeface="StarBats" charset="0"/>
              <a:buChar char=""/>
              <a:defRPr sz="2500">
                <a:solidFill>
                  <a:srgbClr val="000000"/>
                </a:solidFill>
                <a:latin typeface="Times" panose="02020603050405020304" pitchFamily="18" charset="0"/>
              </a:defRPr>
            </a:lvl2pPr>
            <a:lvl3pPr marL="1143000" indent="-228600">
              <a:spcAft>
                <a:spcPts val="775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200">
                <a:solidFill>
                  <a:srgbClr val="000000"/>
                </a:solidFill>
                <a:latin typeface="Times" panose="02020603050405020304" pitchFamily="18" charset="0"/>
              </a:defRPr>
            </a:lvl3pPr>
            <a:lvl4pPr marL="1600200" indent="-228600">
              <a:spcAft>
                <a:spcPts val="513"/>
              </a:spcAft>
              <a:buClr>
                <a:srgbClr val="000000"/>
              </a:buClr>
              <a:buSzPct val="75000"/>
              <a:buFont typeface="StarBats" charset="0"/>
              <a:buChar char="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4pPr>
            <a:lvl5pPr marL="2057400" indent="-228600"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None/>
            </a:pPr>
            <a:endParaRPr lang="he-IL" altLang="en-US" sz="2400">
              <a:solidFill>
                <a:srgbClr val="4D4D4D"/>
              </a:solidFill>
              <a:latin typeface="Arial" panose="020B0604020202020204" pitchFamily="34" charset="0"/>
            </a:endParaRP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xmlns="" id="{4A622D87-74CB-43A6-9AC6-D275396CD0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0443" y="4679156"/>
            <a:ext cx="5076825" cy="288925"/>
          </a:xfrm>
          <a:prstGeom prst="rect">
            <a:avLst/>
          </a:prstGeom>
          <a:solidFill>
            <a:srgbClr val="D4E9F4">
              <a:alpha val="10196"/>
            </a:srgbClr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="ctr"/>
          <a:lstStyle>
            <a:lvl1pPr>
              <a:spcAft>
                <a:spcPts val="1288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900">
                <a:solidFill>
                  <a:srgbClr val="000000"/>
                </a:solidFill>
                <a:latin typeface="Times" panose="02020603050405020304" pitchFamily="18" charset="0"/>
              </a:defRPr>
            </a:lvl1pPr>
            <a:lvl2pPr marL="742950" indent="-285750">
              <a:spcAft>
                <a:spcPts val="1025"/>
              </a:spcAft>
              <a:buClr>
                <a:srgbClr val="000000"/>
              </a:buClr>
              <a:buSzPct val="75000"/>
              <a:buFont typeface="StarBats" charset="0"/>
              <a:buChar char=""/>
              <a:defRPr sz="2500">
                <a:solidFill>
                  <a:srgbClr val="000000"/>
                </a:solidFill>
                <a:latin typeface="Times" panose="02020603050405020304" pitchFamily="18" charset="0"/>
              </a:defRPr>
            </a:lvl2pPr>
            <a:lvl3pPr marL="1143000" indent="-228600">
              <a:spcAft>
                <a:spcPts val="775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200">
                <a:solidFill>
                  <a:srgbClr val="000000"/>
                </a:solidFill>
                <a:latin typeface="Times" panose="02020603050405020304" pitchFamily="18" charset="0"/>
              </a:defRPr>
            </a:lvl3pPr>
            <a:lvl4pPr marL="1600200" indent="-228600">
              <a:spcAft>
                <a:spcPts val="513"/>
              </a:spcAft>
              <a:buClr>
                <a:srgbClr val="000000"/>
              </a:buClr>
              <a:buSzPct val="75000"/>
              <a:buFont typeface="StarBats" charset="0"/>
              <a:buChar char="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4pPr>
            <a:lvl5pPr marL="2057400" indent="-228600"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None/>
            </a:pPr>
            <a:endParaRPr lang="he-IL" altLang="en-US" sz="2400">
              <a:solidFill>
                <a:srgbClr val="4D4D4D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6119981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7162"/>
            <a:ext cx="11012129" cy="1325563"/>
          </a:xfrm>
        </p:spPr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49</a:t>
            </a:fld>
            <a:r>
              <a:rPr lang="en-CA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2D9390E-2D69-457A-8A63-8012338D7B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   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xmlns="" id="{6A405C43-66F1-45B3-A3C2-46C4D435EB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1337" y="1468437"/>
            <a:ext cx="8569325" cy="4805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Aft>
                <a:spcPts val="1288"/>
              </a:spcAft>
              <a:buClr>
                <a:srgbClr val="000000"/>
              </a:buClr>
              <a:buSzPct val="45000"/>
              <a:buFont typeface="StarBats" charset="0"/>
              <a:buChar char="&quot;"/>
              <a:tabLst>
                <a:tab pos="355600" algn="l"/>
              </a:tabLst>
              <a:defRPr sz="2900">
                <a:solidFill>
                  <a:srgbClr val="000000"/>
                </a:solidFill>
                <a:latin typeface="Times" panose="02020603050405020304" pitchFamily="18" charset="0"/>
              </a:defRPr>
            </a:lvl1pPr>
            <a:lvl2pPr marL="742950" indent="-285750">
              <a:spcAft>
                <a:spcPts val="1025"/>
              </a:spcAft>
              <a:buClr>
                <a:srgbClr val="000000"/>
              </a:buClr>
              <a:buSzPct val="75000"/>
              <a:buFont typeface="StarBats" charset="0"/>
              <a:buChar char=""/>
              <a:tabLst>
                <a:tab pos="355600" algn="l"/>
              </a:tabLst>
              <a:defRPr sz="2500">
                <a:solidFill>
                  <a:srgbClr val="000000"/>
                </a:solidFill>
                <a:latin typeface="Times" panose="02020603050405020304" pitchFamily="18" charset="0"/>
              </a:defRPr>
            </a:lvl2pPr>
            <a:lvl3pPr marL="1143000" indent="-228600">
              <a:spcAft>
                <a:spcPts val="775"/>
              </a:spcAft>
              <a:buClr>
                <a:srgbClr val="000000"/>
              </a:buClr>
              <a:buSzPct val="45000"/>
              <a:buFont typeface="StarBats" charset="0"/>
              <a:buChar char="&quot;"/>
              <a:tabLst>
                <a:tab pos="355600" algn="l"/>
              </a:tabLst>
              <a:defRPr sz="2200">
                <a:solidFill>
                  <a:srgbClr val="000000"/>
                </a:solidFill>
                <a:latin typeface="Times" panose="02020603050405020304" pitchFamily="18" charset="0"/>
              </a:defRPr>
            </a:lvl3pPr>
            <a:lvl4pPr marL="1600200" indent="-228600">
              <a:spcAft>
                <a:spcPts val="513"/>
              </a:spcAft>
              <a:buClr>
                <a:srgbClr val="000000"/>
              </a:buClr>
              <a:buSzPct val="75000"/>
              <a:buFont typeface="StarBats" charset="0"/>
              <a:buChar char=""/>
              <a:tabLst>
                <a:tab pos="355600" algn="l"/>
              </a:tabLst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4pPr>
            <a:lvl5pPr marL="2057400" indent="-228600"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tabLst>
                <a:tab pos="355600" algn="l"/>
              </a:tabLst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tabLst>
                <a:tab pos="355600" algn="l"/>
              </a:tabLst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tabLst>
                <a:tab pos="355600" algn="l"/>
              </a:tabLst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tabLst>
                <a:tab pos="355600" algn="l"/>
              </a:tabLst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tabLst>
                <a:tab pos="355600" algn="l"/>
              </a:tabLst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b="1" dirty="0">
                <a:latin typeface="Arial" panose="020B0604020202020204" pitchFamily="34" charset="0"/>
              </a:rPr>
              <a:t>Wildcards for </a:t>
            </a:r>
            <a:r>
              <a:rPr lang="en-US" altLang="en-US" sz="2000" b="1" u="sng" dirty="0">
                <a:latin typeface="Arial" panose="020B0604020202020204" pitchFamily="34" charset="0"/>
              </a:rPr>
              <a:t>declaring types</a:t>
            </a:r>
            <a:r>
              <a:rPr lang="en-US" altLang="en-US" sz="2000" b="1" dirty="0">
                <a:latin typeface="Arial" panose="020B0604020202020204" pitchFamily="34" charset="0"/>
              </a:rPr>
              <a:t>, </a:t>
            </a:r>
            <a:r>
              <a:rPr lang="en-US" altLang="en-US" sz="2000" b="1" dirty="0" err="1">
                <a:latin typeface="Arial" panose="020B0604020202020204" pitchFamily="34" charset="0"/>
              </a:rPr>
              <a:t>cont</a:t>
            </a:r>
            <a:r>
              <a:rPr lang="en-US" altLang="en-US" sz="2000" b="1" dirty="0">
                <a:latin typeface="Arial" panose="020B0604020202020204" pitchFamily="34" charset="0"/>
              </a:rPr>
              <a:t>’:</a:t>
            </a:r>
          </a:p>
          <a:p>
            <a:pPr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800" b="1" dirty="0">
              <a:latin typeface="Arial" panose="020B0604020202020204" pitchFamily="34" charset="0"/>
            </a:endParaRPr>
          </a:p>
          <a:p>
            <a:pPr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 dirty="0">
                <a:solidFill>
                  <a:srgbClr val="3F7F5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the following collection might be Collection&lt;Shape&gt;,</a:t>
            </a:r>
            <a:endParaRPr lang="en-US" alt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 dirty="0">
                <a:solidFill>
                  <a:srgbClr val="3F7F5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but it can also be Collection&lt;Circle&gt; etc.</a:t>
            </a:r>
            <a:endParaRPr lang="en-US" alt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Collection&lt;? </a:t>
            </a:r>
            <a:r>
              <a:rPr lang="en-US" altLang="en-US" sz="1800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Shape&gt; shapes;</a:t>
            </a:r>
          </a:p>
          <a:p>
            <a:pPr>
              <a:lnSpc>
                <a:spcPct val="7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7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 dirty="0">
                <a:solidFill>
                  <a:srgbClr val="3F7F5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Now, what can we do with the shapes collection?</a:t>
            </a:r>
            <a:endParaRPr lang="en-US" alt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 dirty="0">
                <a:solidFill>
                  <a:srgbClr val="3F7F5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[1] Add - </a:t>
            </a:r>
            <a:r>
              <a:rPr lang="en-US" altLang="en-US" sz="1800" b="1" u="sng" dirty="0">
                <a:solidFill>
                  <a:srgbClr val="3F7F5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 allowed</a:t>
            </a:r>
            <a:endParaRPr lang="en-US" altLang="en-US" sz="1800" b="1" u="sng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shapes.add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Shape()); </a:t>
            </a:r>
            <a:r>
              <a:rPr lang="en-US" altLang="en-US" sz="1800" b="1" dirty="0">
                <a:solidFill>
                  <a:srgbClr val="3F7F5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altLang="en-US" sz="1800" b="1" dirty="0">
                <a:solidFill>
                  <a:srgbClr val="4D4D4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b="1" dirty="0">
                <a:solidFill>
                  <a:srgbClr val="3F7F5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(compilation error)</a:t>
            </a:r>
            <a:endParaRPr lang="en-US" alt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 dirty="0">
                <a:solidFill>
                  <a:srgbClr val="3F7F5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[2] but </a:t>
            </a:r>
            <a:r>
              <a:rPr lang="en-US" altLang="en-US" sz="1800" b="1" u="sng" dirty="0">
                <a:solidFill>
                  <a:srgbClr val="3F7F5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 is OK</a:t>
            </a:r>
            <a:r>
              <a:rPr lang="en-US" altLang="en-US" sz="1800" b="1" dirty="0">
                <a:solidFill>
                  <a:srgbClr val="3F7F5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US" alt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 dirty="0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(Shape </a:t>
            </a: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shape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shapes) {</a:t>
            </a:r>
          </a:p>
          <a:p>
            <a:pPr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shape.print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r>
              <a:rPr lang="en-US" altLang="en-US" sz="1800" b="1" dirty="0">
                <a:solidFill>
                  <a:srgbClr val="4D4D4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b="1" dirty="0">
                <a:solidFill>
                  <a:srgbClr val="3F7F5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altLang="en-US" sz="1800" b="1" dirty="0">
                <a:solidFill>
                  <a:srgbClr val="4D4D4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b="1" dirty="0">
                <a:solidFill>
                  <a:srgbClr val="3F7F5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(assuming of course Shape has print </a:t>
            </a:r>
            <a:r>
              <a:rPr lang="en-US" altLang="en-US" sz="1800" b="1" dirty="0" err="1">
                <a:solidFill>
                  <a:srgbClr val="3F7F5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altLang="en-US" sz="1800" b="1" dirty="0">
                <a:solidFill>
                  <a:srgbClr val="3F7F5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  <a:endParaRPr lang="en-US" alt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07231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Points for Errors/Exceptions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4399753"/>
          </a:xfrm>
        </p:spPr>
        <p:txBody>
          <a:bodyPr>
            <a:normAutofit/>
          </a:bodyPr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These become really important in weakly-typed languages!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You can pass any type as any parameter in any method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Exceptions will help</a:t>
            </a:r>
          </a:p>
          <a:p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5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5187793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7162"/>
            <a:ext cx="11012129" cy="1325563"/>
          </a:xfrm>
        </p:spPr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50</a:t>
            </a:fld>
            <a:r>
              <a:rPr lang="en-CA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2D9390E-2D69-457A-8A63-8012338D7B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   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xmlns="" id="{D4006997-B47A-410B-870B-B9F08E31BE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9923" y="1439760"/>
            <a:ext cx="8569325" cy="1046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Aft>
                <a:spcPts val="1288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900">
                <a:solidFill>
                  <a:srgbClr val="000000"/>
                </a:solidFill>
                <a:latin typeface="Times" panose="02020603050405020304" pitchFamily="18" charset="0"/>
              </a:defRPr>
            </a:lvl1pPr>
            <a:lvl2pPr marL="742950" indent="-285750">
              <a:spcAft>
                <a:spcPts val="1025"/>
              </a:spcAft>
              <a:buClr>
                <a:srgbClr val="000000"/>
              </a:buClr>
              <a:buSzPct val="75000"/>
              <a:buFont typeface="StarBats" charset="0"/>
              <a:buChar char=""/>
              <a:defRPr sz="2500">
                <a:solidFill>
                  <a:srgbClr val="000000"/>
                </a:solidFill>
                <a:latin typeface="Times" panose="02020603050405020304" pitchFamily="18" charset="0"/>
              </a:defRPr>
            </a:lvl2pPr>
            <a:lvl3pPr marL="1143000" indent="-228600">
              <a:spcAft>
                <a:spcPts val="775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200">
                <a:solidFill>
                  <a:srgbClr val="000000"/>
                </a:solidFill>
                <a:latin typeface="Times" panose="02020603050405020304" pitchFamily="18" charset="0"/>
              </a:defRPr>
            </a:lvl3pPr>
            <a:lvl4pPr marL="1600200" indent="-228600">
              <a:spcAft>
                <a:spcPts val="513"/>
              </a:spcAft>
              <a:buClr>
                <a:srgbClr val="000000"/>
              </a:buClr>
              <a:buSzPct val="75000"/>
              <a:buFont typeface="StarBats" charset="0"/>
              <a:buChar char="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4pPr>
            <a:lvl5pPr marL="2057400" indent="-228600"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Take a look at the following function signature in class Class&lt;T&gt;:</a:t>
            </a:r>
          </a:p>
          <a:p>
            <a:pPr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900" b="1">
              <a:latin typeface="Arial" panose="020B0604020202020204" pitchFamily="34" charset="0"/>
            </a:endParaRPr>
          </a:p>
          <a:p>
            <a:pPr>
              <a:lnSpc>
                <a:spcPct val="95000"/>
              </a:lnSpc>
              <a:spcBef>
                <a:spcPts val="500"/>
              </a:spcBef>
              <a:spcAft>
                <a:spcPts val="500"/>
              </a:spcAft>
              <a:buClrTx/>
              <a:buSzTx/>
              <a:buFontTx/>
              <a:buNone/>
            </a:pP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 Class&lt;? 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 T&gt; getSuperclass()</a:t>
            </a:r>
          </a:p>
          <a:p>
            <a:pPr>
              <a:lnSpc>
                <a:spcPct val="90000"/>
              </a:lnSpc>
              <a:spcAft>
                <a:spcPct val="0"/>
              </a:spcAft>
              <a:buClrTx/>
              <a:buSzTx/>
              <a:buFontTx/>
              <a:buNone/>
            </a:pPr>
            <a:endParaRPr lang="en-US" altLang="en-US" sz="18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xmlns="" id="{362CECB4-9207-41F5-B5DE-1B321309AA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7273" y="1906485"/>
            <a:ext cx="1476375" cy="252412"/>
          </a:xfrm>
          <a:prstGeom prst="rect">
            <a:avLst/>
          </a:prstGeom>
          <a:solidFill>
            <a:srgbClr val="D4E9F4">
              <a:alpha val="10196"/>
            </a:srgbClr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="ctr"/>
          <a:lstStyle>
            <a:lvl1pPr>
              <a:spcAft>
                <a:spcPts val="1288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900">
                <a:solidFill>
                  <a:srgbClr val="000000"/>
                </a:solidFill>
                <a:latin typeface="Times" panose="02020603050405020304" pitchFamily="18" charset="0"/>
              </a:defRPr>
            </a:lvl1pPr>
            <a:lvl2pPr marL="742950" indent="-285750">
              <a:spcAft>
                <a:spcPts val="1025"/>
              </a:spcAft>
              <a:buClr>
                <a:srgbClr val="000000"/>
              </a:buClr>
              <a:buSzPct val="75000"/>
              <a:buFont typeface="StarBats" charset="0"/>
              <a:buChar char=""/>
              <a:defRPr sz="2500">
                <a:solidFill>
                  <a:srgbClr val="000000"/>
                </a:solidFill>
                <a:latin typeface="Times" panose="02020603050405020304" pitchFamily="18" charset="0"/>
              </a:defRPr>
            </a:lvl2pPr>
            <a:lvl3pPr marL="1143000" indent="-228600">
              <a:spcAft>
                <a:spcPts val="775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200">
                <a:solidFill>
                  <a:srgbClr val="000000"/>
                </a:solidFill>
                <a:latin typeface="Times" panose="02020603050405020304" pitchFamily="18" charset="0"/>
              </a:defRPr>
            </a:lvl3pPr>
            <a:lvl4pPr marL="1600200" indent="-228600">
              <a:spcAft>
                <a:spcPts val="513"/>
              </a:spcAft>
              <a:buClr>
                <a:srgbClr val="000000"/>
              </a:buClr>
              <a:buSzPct val="75000"/>
              <a:buFont typeface="StarBats" charset="0"/>
              <a:buChar char="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4pPr>
            <a:lvl5pPr marL="2057400" indent="-228600"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None/>
            </a:pPr>
            <a:endParaRPr lang="he-IL" altLang="en-US" sz="2400">
              <a:solidFill>
                <a:srgbClr val="4D4D4D"/>
              </a:solidFill>
              <a:latin typeface="Arial" panose="020B0604020202020204" pitchFamily="34" charset="0"/>
            </a:endParaRP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xmlns="" id="{238D0B79-13F9-4666-8457-79005F5D45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9923" y="3022497"/>
            <a:ext cx="8569325" cy="1998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Aft>
                <a:spcPts val="1288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900">
                <a:solidFill>
                  <a:srgbClr val="000000"/>
                </a:solidFill>
                <a:latin typeface="Times" panose="02020603050405020304" pitchFamily="18" charset="0"/>
              </a:defRPr>
            </a:lvl1pPr>
            <a:lvl2pPr marL="742950" indent="-285750">
              <a:spcAft>
                <a:spcPts val="1025"/>
              </a:spcAft>
              <a:buClr>
                <a:srgbClr val="000000"/>
              </a:buClr>
              <a:buSzPct val="75000"/>
              <a:buFont typeface="StarBats" charset="0"/>
              <a:buChar char=""/>
              <a:defRPr sz="2500">
                <a:solidFill>
                  <a:srgbClr val="000000"/>
                </a:solidFill>
                <a:latin typeface="Times" panose="02020603050405020304" pitchFamily="18" charset="0"/>
              </a:defRPr>
            </a:lvl2pPr>
            <a:lvl3pPr marL="1143000" indent="-228600">
              <a:spcAft>
                <a:spcPts val="775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200">
                <a:solidFill>
                  <a:srgbClr val="000000"/>
                </a:solidFill>
                <a:latin typeface="Times" panose="02020603050405020304" pitchFamily="18" charset="0"/>
              </a:defRPr>
            </a:lvl3pPr>
            <a:lvl4pPr marL="1600200" indent="-228600">
              <a:spcAft>
                <a:spcPts val="513"/>
              </a:spcAft>
              <a:buClr>
                <a:srgbClr val="000000"/>
              </a:buClr>
              <a:buSzPct val="75000"/>
              <a:buFont typeface="StarBats" charset="0"/>
              <a:buChar char="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4pPr>
            <a:lvl5pPr marL="2057400" indent="-228600"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9pPr>
          </a:lstStyle>
          <a:p>
            <a:pPr>
              <a:lnSpc>
                <a:spcPct val="12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The keyword ‘super’ is used here to denote that the return type of</a:t>
            </a:r>
            <a:br>
              <a:rPr lang="en-US" altLang="en-US" sz="1800" b="1">
                <a:latin typeface="Arial" panose="020B0604020202020204" pitchFamily="34" charset="0"/>
              </a:rPr>
            </a:br>
            <a:endParaRPr lang="en-US" altLang="en-US" sz="400" b="1">
              <a:latin typeface="Arial" panose="020B0604020202020204" pitchFamily="34" charset="0"/>
            </a:endParaRPr>
          </a:p>
          <a:p>
            <a:pPr>
              <a:lnSpc>
                <a:spcPct val="12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	</a:t>
            </a: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Class&lt;T&gt;.getSuperclass()</a:t>
            </a:r>
          </a:p>
          <a:p>
            <a:pPr>
              <a:lnSpc>
                <a:spcPct val="120000"/>
              </a:lnSpc>
              <a:spcAft>
                <a:spcPct val="0"/>
              </a:spcAft>
              <a:buClrTx/>
              <a:buSzTx/>
              <a:buFontTx/>
              <a:buNone/>
            </a:pPr>
            <a:endParaRPr lang="en-US" altLang="en-US" sz="300" b="1">
              <a:latin typeface="Arial" panose="020B0604020202020204" pitchFamily="34" charset="0"/>
            </a:endParaRPr>
          </a:p>
          <a:p>
            <a:pPr>
              <a:lnSpc>
                <a:spcPct val="12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is going to be an object of type Class&lt;? super T&gt; and ? is obliged to be a super of T</a:t>
            </a:r>
            <a:br>
              <a:rPr lang="en-US" altLang="en-US" sz="1800" b="1">
                <a:latin typeface="Arial" panose="020B0604020202020204" pitchFamily="34" charset="0"/>
              </a:rPr>
            </a:br>
            <a:r>
              <a:rPr lang="en-US" altLang="en-US" sz="1200" b="1">
                <a:latin typeface="Arial" panose="020B0604020202020204" pitchFamily="34" charset="0"/>
              </a:rPr>
              <a:t/>
            </a:r>
            <a:br>
              <a:rPr lang="en-US" altLang="en-US" sz="1200" b="1">
                <a:latin typeface="Arial" panose="020B0604020202020204" pitchFamily="34" charset="0"/>
              </a:rPr>
            </a:br>
            <a:r>
              <a:rPr lang="en-US" altLang="en-US" sz="1800" b="1">
                <a:latin typeface="Arial" panose="020B0604020202020204" pitchFamily="34" charset="0"/>
              </a:rPr>
              <a:t>The ‘super’ refers to any level of T or above (including T itself)</a:t>
            </a:r>
            <a:r>
              <a:rPr lang="en-US" altLang="en-US" sz="1800" b="1">
                <a:solidFill>
                  <a:srgbClr val="4D4D4D"/>
                </a:solidFill>
                <a:latin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327018035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7162"/>
            <a:ext cx="11012129" cy="1325563"/>
          </a:xfrm>
        </p:spPr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51</a:t>
            </a:fld>
            <a:r>
              <a:rPr lang="en-CA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2D9390E-2D69-457A-8A63-8012338D7B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   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xmlns="" id="{573C62B4-BA80-4229-93FA-3FF2F36AB7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8078" y="3821111"/>
            <a:ext cx="8569325" cy="906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Aft>
                <a:spcPts val="1288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900">
                <a:solidFill>
                  <a:srgbClr val="000000"/>
                </a:solidFill>
                <a:latin typeface="Times" panose="02020603050405020304" pitchFamily="18" charset="0"/>
              </a:defRPr>
            </a:lvl1pPr>
            <a:lvl2pPr marL="742950" indent="-285750">
              <a:spcAft>
                <a:spcPts val="1025"/>
              </a:spcAft>
              <a:buClr>
                <a:srgbClr val="000000"/>
              </a:buClr>
              <a:buSzPct val="75000"/>
              <a:buFont typeface="StarBats" charset="0"/>
              <a:buChar char=""/>
              <a:defRPr sz="2500">
                <a:solidFill>
                  <a:srgbClr val="000000"/>
                </a:solidFill>
                <a:latin typeface="Times" panose="02020603050405020304" pitchFamily="18" charset="0"/>
              </a:defRPr>
            </a:lvl2pPr>
            <a:lvl3pPr marL="1143000" indent="-228600">
              <a:spcAft>
                <a:spcPts val="775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200">
                <a:solidFill>
                  <a:srgbClr val="000000"/>
                </a:solidFill>
                <a:latin typeface="Times" panose="02020603050405020304" pitchFamily="18" charset="0"/>
              </a:defRPr>
            </a:lvl3pPr>
            <a:lvl4pPr marL="1600200" indent="-228600">
              <a:spcAft>
                <a:spcPts val="513"/>
              </a:spcAft>
              <a:buClr>
                <a:srgbClr val="000000"/>
              </a:buClr>
              <a:buSzPct val="75000"/>
              <a:buFont typeface="StarBats" charset="0"/>
              <a:buChar char="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4pPr>
            <a:lvl5pPr marL="2057400" indent="-228600"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Another Generic Method example, from the class </a:t>
            </a:r>
            <a:r>
              <a:rPr lang="en-US" altLang="en-US" sz="1800" b="1" u="sng">
                <a:latin typeface="Arial" panose="020B0604020202020204" pitchFamily="34" charset="0"/>
              </a:rPr>
              <a:t>Class</a:t>
            </a:r>
            <a:r>
              <a:rPr lang="en-US" altLang="en-US" sz="1800" b="1">
                <a:latin typeface="Arial" panose="020B0604020202020204" pitchFamily="34" charset="0"/>
              </a:rPr>
              <a:t>:</a:t>
            </a:r>
          </a:p>
          <a:p>
            <a:pPr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900" b="1"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 &lt;U&gt; Class&lt;? 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 U&gt; asSubclass(Class&lt;U&gt; clazz)</a:t>
            </a:r>
          </a:p>
          <a:p>
            <a:pPr>
              <a:lnSpc>
                <a:spcPct val="90000"/>
              </a:lnSpc>
              <a:spcAft>
                <a:spcPct val="0"/>
              </a:spcAft>
              <a:buClrTx/>
              <a:buSzTx/>
              <a:buFontTx/>
              <a:buNone/>
            </a:pPr>
            <a:endParaRPr lang="en-US" altLang="en-US" sz="18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xmlns="" id="{EDFF79B5-DB50-4466-A3AC-5714C74316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0128" y="2130423"/>
            <a:ext cx="4429125" cy="395288"/>
          </a:xfrm>
          <a:prstGeom prst="rect">
            <a:avLst/>
          </a:prstGeom>
          <a:solidFill>
            <a:srgbClr val="D4E9F4">
              <a:alpha val="10196"/>
            </a:srgbClr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="ctr"/>
          <a:lstStyle>
            <a:lvl1pPr>
              <a:spcAft>
                <a:spcPts val="1288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900">
                <a:solidFill>
                  <a:srgbClr val="000000"/>
                </a:solidFill>
                <a:latin typeface="Times" panose="02020603050405020304" pitchFamily="18" charset="0"/>
              </a:defRPr>
            </a:lvl1pPr>
            <a:lvl2pPr marL="742950" indent="-285750">
              <a:spcAft>
                <a:spcPts val="1025"/>
              </a:spcAft>
              <a:buClr>
                <a:srgbClr val="000000"/>
              </a:buClr>
              <a:buSzPct val="75000"/>
              <a:buFont typeface="StarBats" charset="0"/>
              <a:buChar char=""/>
              <a:defRPr sz="2500">
                <a:solidFill>
                  <a:srgbClr val="000000"/>
                </a:solidFill>
                <a:latin typeface="Times" panose="02020603050405020304" pitchFamily="18" charset="0"/>
              </a:defRPr>
            </a:lvl2pPr>
            <a:lvl3pPr marL="1143000" indent="-228600">
              <a:spcAft>
                <a:spcPts val="775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200">
                <a:solidFill>
                  <a:srgbClr val="000000"/>
                </a:solidFill>
                <a:latin typeface="Times" panose="02020603050405020304" pitchFamily="18" charset="0"/>
              </a:defRPr>
            </a:lvl3pPr>
            <a:lvl4pPr marL="1600200" indent="-228600">
              <a:spcAft>
                <a:spcPts val="513"/>
              </a:spcAft>
              <a:buClr>
                <a:srgbClr val="000000"/>
              </a:buClr>
              <a:buSzPct val="75000"/>
              <a:buFont typeface="StarBats" charset="0"/>
              <a:buChar char="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4pPr>
            <a:lvl5pPr marL="2057400" indent="-228600"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None/>
            </a:pPr>
            <a:endParaRPr lang="he-IL" altLang="en-US" sz="2400">
              <a:solidFill>
                <a:srgbClr val="4D4D4D"/>
              </a:solidFill>
              <a:latin typeface="Arial" panose="020B0604020202020204" pitchFamily="34" charset="0"/>
            </a:endParaRP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xmlns="" id="{A02B33A6-E786-4EA9-9BC1-A8D995613A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8078" y="1338261"/>
            <a:ext cx="8569325" cy="205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Aft>
                <a:spcPts val="1288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900">
                <a:solidFill>
                  <a:srgbClr val="000000"/>
                </a:solidFill>
                <a:latin typeface="Times" panose="02020603050405020304" pitchFamily="18" charset="0"/>
              </a:defRPr>
            </a:lvl1pPr>
            <a:lvl2pPr marL="742950" indent="-285750">
              <a:spcAft>
                <a:spcPts val="1025"/>
              </a:spcAft>
              <a:buClr>
                <a:srgbClr val="000000"/>
              </a:buClr>
              <a:buSzPct val="75000"/>
              <a:buFont typeface="StarBats" charset="0"/>
              <a:buChar char=""/>
              <a:defRPr sz="2500">
                <a:solidFill>
                  <a:srgbClr val="000000"/>
                </a:solidFill>
                <a:latin typeface="Times" panose="02020603050405020304" pitchFamily="18" charset="0"/>
              </a:defRPr>
            </a:lvl2pPr>
            <a:lvl3pPr marL="1143000" indent="-228600">
              <a:spcAft>
                <a:spcPts val="775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200">
                <a:solidFill>
                  <a:srgbClr val="000000"/>
                </a:solidFill>
                <a:latin typeface="Times" panose="02020603050405020304" pitchFamily="18" charset="0"/>
              </a:defRPr>
            </a:lvl3pPr>
            <a:lvl4pPr marL="1600200" indent="-228600">
              <a:spcAft>
                <a:spcPts val="513"/>
              </a:spcAft>
              <a:buClr>
                <a:srgbClr val="000000"/>
              </a:buClr>
              <a:buSzPct val="75000"/>
              <a:buFont typeface="StarBats" charset="0"/>
              <a:buChar char="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4pPr>
            <a:lvl5pPr marL="2057400" indent="-228600"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9pPr>
          </a:lstStyle>
          <a:p>
            <a:pPr>
              <a:lnSpc>
                <a:spcPct val="12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Parameterized type can be added also to a function, example from the interface </a:t>
            </a:r>
            <a:r>
              <a:rPr lang="en-US" altLang="en-US" sz="1800" b="1" u="sng">
                <a:latin typeface="Arial" panose="020B0604020202020204" pitchFamily="34" charset="0"/>
              </a:rPr>
              <a:t>Collection</a:t>
            </a:r>
            <a:r>
              <a:rPr lang="en-US" altLang="en-US" sz="1800" b="1">
                <a:latin typeface="Arial" panose="020B0604020202020204" pitchFamily="34" charset="0"/>
              </a:rPr>
              <a:t>:</a:t>
            </a:r>
          </a:p>
          <a:p>
            <a:pPr>
              <a:lnSpc>
                <a:spcPct val="12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700" b="1">
              <a:latin typeface="Arial" panose="020B0604020202020204" pitchFamily="34" charset="0"/>
            </a:endParaRPr>
          </a:p>
          <a:p>
            <a:pPr>
              <a:lnSpc>
                <a:spcPct val="120000"/>
              </a:lnSpc>
              <a:spcBef>
                <a:spcPct val="10000"/>
              </a:spcBef>
              <a:spcAft>
                <a:spcPts val="500"/>
              </a:spcAft>
              <a:buClrTx/>
              <a:buSzTx/>
              <a:buFontTx/>
              <a:buNone/>
            </a:pP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 &lt;T&gt; T[] toArray(T[] arr)</a:t>
            </a:r>
          </a:p>
          <a:p>
            <a:pPr>
              <a:lnSpc>
                <a:spcPct val="120000"/>
              </a:lnSpc>
              <a:spcBef>
                <a:spcPct val="10000"/>
              </a:spcBef>
              <a:spcAft>
                <a:spcPts val="500"/>
              </a:spcAft>
              <a:buClrTx/>
              <a:buSzTx/>
              <a:buFontTx/>
              <a:buNone/>
            </a:pPr>
            <a:endParaRPr lang="en-US" altLang="en-US" sz="100" b="1">
              <a:latin typeface="Arial" panose="020B0604020202020204" pitchFamily="34" charset="0"/>
            </a:endParaRPr>
          </a:p>
          <a:p>
            <a:pPr>
              <a:lnSpc>
                <a:spcPct val="120000"/>
              </a:lnSpc>
              <a:spcBef>
                <a:spcPct val="10000"/>
              </a:spcBef>
              <a:spcAft>
                <a:spcPts val="500"/>
              </a:spcAft>
              <a:buClrTx/>
              <a:buSz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The parameterized type T is not specified when calling the function, the compiler guesses it according to the arguments sent</a:t>
            </a:r>
            <a:r>
              <a:rPr lang="en-US" altLang="en-US" sz="1800" b="1">
                <a:solidFill>
                  <a:srgbClr val="4D4D4D"/>
                </a:solidFill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xmlns="" id="{90F01126-C235-4C3A-8463-BA47A1E3DD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5203" y="4144961"/>
            <a:ext cx="7956550" cy="360362"/>
          </a:xfrm>
          <a:prstGeom prst="rect">
            <a:avLst/>
          </a:prstGeom>
          <a:solidFill>
            <a:srgbClr val="D4E9F4">
              <a:alpha val="10196"/>
            </a:srgbClr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="ctr"/>
          <a:lstStyle>
            <a:lvl1pPr>
              <a:spcAft>
                <a:spcPts val="1288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900">
                <a:solidFill>
                  <a:srgbClr val="000000"/>
                </a:solidFill>
                <a:latin typeface="Times" panose="02020603050405020304" pitchFamily="18" charset="0"/>
              </a:defRPr>
            </a:lvl1pPr>
            <a:lvl2pPr marL="742950" indent="-285750">
              <a:spcAft>
                <a:spcPts val="1025"/>
              </a:spcAft>
              <a:buClr>
                <a:srgbClr val="000000"/>
              </a:buClr>
              <a:buSzPct val="75000"/>
              <a:buFont typeface="StarBats" charset="0"/>
              <a:buChar char=""/>
              <a:defRPr sz="2500">
                <a:solidFill>
                  <a:srgbClr val="000000"/>
                </a:solidFill>
                <a:latin typeface="Times" panose="02020603050405020304" pitchFamily="18" charset="0"/>
              </a:defRPr>
            </a:lvl2pPr>
            <a:lvl3pPr marL="1143000" indent="-228600">
              <a:spcAft>
                <a:spcPts val="775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200">
                <a:solidFill>
                  <a:srgbClr val="000000"/>
                </a:solidFill>
                <a:latin typeface="Times" panose="02020603050405020304" pitchFamily="18" charset="0"/>
              </a:defRPr>
            </a:lvl3pPr>
            <a:lvl4pPr marL="1600200" indent="-228600">
              <a:spcAft>
                <a:spcPts val="513"/>
              </a:spcAft>
              <a:buClr>
                <a:srgbClr val="000000"/>
              </a:buClr>
              <a:buSzPct val="75000"/>
              <a:buFont typeface="StarBats" charset="0"/>
              <a:buChar char="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4pPr>
            <a:lvl5pPr marL="2057400" indent="-228600"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None/>
            </a:pPr>
            <a:endParaRPr lang="he-IL" altLang="en-US" sz="2400">
              <a:solidFill>
                <a:srgbClr val="4D4D4D"/>
              </a:solidFill>
              <a:latin typeface="Arial" panose="020B0604020202020204" pitchFamily="34" charset="0"/>
            </a:endParaRPr>
          </a:p>
        </p:txBody>
      </p:sp>
      <p:sp>
        <p:nvSpPr>
          <p:cNvPr id="13" name="Rectangle 7">
            <a:extLst>
              <a:ext uri="{FF2B5EF4-FFF2-40B4-BE49-F238E27FC236}">
                <a16:creationId xmlns:a16="http://schemas.microsoft.com/office/drawing/2014/main" xmlns="" id="{9BD66909-6636-424F-BF4B-ECAD980738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8078" y="5010148"/>
            <a:ext cx="8569325" cy="1154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Aft>
                <a:spcPts val="1288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900">
                <a:solidFill>
                  <a:srgbClr val="000000"/>
                </a:solidFill>
                <a:latin typeface="Times" panose="02020603050405020304" pitchFamily="18" charset="0"/>
              </a:defRPr>
            </a:lvl1pPr>
            <a:lvl2pPr marL="742950" indent="-285750">
              <a:spcAft>
                <a:spcPts val="1025"/>
              </a:spcAft>
              <a:buClr>
                <a:srgbClr val="000000"/>
              </a:buClr>
              <a:buSzPct val="75000"/>
              <a:buFont typeface="StarBats" charset="0"/>
              <a:buChar char=""/>
              <a:defRPr sz="2500">
                <a:solidFill>
                  <a:srgbClr val="000000"/>
                </a:solidFill>
                <a:latin typeface="Times" panose="02020603050405020304" pitchFamily="18" charset="0"/>
              </a:defRPr>
            </a:lvl2pPr>
            <a:lvl3pPr marL="1143000" indent="-228600">
              <a:spcAft>
                <a:spcPts val="775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200">
                <a:solidFill>
                  <a:srgbClr val="000000"/>
                </a:solidFill>
                <a:latin typeface="Times" panose="02020603050405020304" pitchFamily="18" charset="0"/>
              </a:defRPr>
            </a:lvl3pPr>
            <a:lvl4pPr marL="1600200" indent="-228600">
              <a:spcAft>
                <a:spcPts val="513"/>
              </a:spcAft>
              <a:buClr>
                <a:srgbClr val="000000"/>
              </a:buClr>
              <a:buSzPct val="75000"/>
              <a:buFont typeface="StarBats" charset="0"/>
              <a:buChar char="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4pPr>
            <a:lvl5pPr marL="2057400" indent="-228600"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And another one, from class </a:t>
            </a:r>
            <a:r>
              <a:rPr lang="en-US" altLang="en-US" sz="1800" b="1" u="sng">
                <a:latin typeface="Arial" panose="020B0604020202020204" pitchFamily="34" charset="0"/>
              </a:rPr>
              <a:t>java.utils.Collections</a:t>
            </a:r>
            <a:r>
              <a:rPr lang="en-US" altLang="en-US" sz="1800" b="1">
                <a:latin typeface="Arial" panose="020B0604020202020204" pitchFamily="34" charset="0"/>
              </a:rPr>
              <a:t>:</a:t>
            </a:r>
          </a:p>
          <a:p>
            <a:pPr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900" b="1"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 &lt;T&gt;</a:t>
            </a:r>
            <a:b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 copy (List&lt;? 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 T&gt; dest, List&lt;? 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 T&gt; src)</a:t>
            </a:r>
          </a:p>
          <a:p>
            <a:pPr>
              <a:lnSpc>
                <a:spcPct val="90000"/>
              </a:lnSpc>
              <a:spcAft>
                <a:spcPct val="0"/>
              </a:spcAft>
              <a:buClrTx/>
              <a:buSzTx/>
              <a:buFontTx/>
              <a:buNone/>
            </a:pPr>
            <a:endParaRPr lang="en-US" altLang="en-US" sz="18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ectangle 8">
            <a:extLst>
              <a:ext uri="{FF2B5EF4-FFF2-40B4-BE49-F238E27FC236}">
                <a16:creationId xmlns:a16="http://schemas.microsoft.com/office/drawing/2014/main" xmlns="" id="{9C603ACB-1491-4DA4-B2B7-20CC6BC88D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5203" y="5333998"/>
            <a:ext cx="7956550" cy="684213"/>
          </a:xfrm>
          <a:prstGeom prst="rect">
            <a:avLst/>
          </a:prstGeom>
          <a:solidFill>
            <a:srgbClr val="D4E9F4">
              <a:alpha val="10196"/>
            </a:srgbClr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="ctr"/>
          <a:lstStyle>
            <a:lvl1pPr>
              <a:spcAft>
                <a:spcPts val="1288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900">
                <a:solidFill>
                  <a:srgbClr val="000000"/>
                </a:solidFill>
                <a:latin typeface="Times" panose="02020603050405020304" pitchFamily="18" charset="0"/>
              </a:defRPr>
            </a:lvl1pPr>
            <a:lvl2pPr marL="742950" indent="-285750">
              <a:spcAft>
                <a:spcPts val="1025"/>
              </a:spcAft>
              <a:buClr>
                <a:srgbClr val="000000"/>
              </a:buClr>
              <a:buSzPct val="75000"/>
              <a:buFont typeface="StarBats" charset="0"/>
              <a:buChar char=""/>
              <a:defRPr sz="2500">
                <a:solidFill>
                  <a:srgbClr val="000000"/>
                </a:solidFill>
                <a:latin typeface="Times" panose="02020603050405020304" pitchFamily="18" charset="0"/>
              </a:defRPr>
            </a:lvl2pPr>
            <a:lvl3pPr marL="1143000" indent="-228600">
              <a:spcAft>
                <a:spcPts val="775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200">
                <a:solidFill>
                  <a:srgbClr val="000000"/>
                </a:solidFill>
                <a:latin typeface="Times" panose="02020603050405020304" pitchFamily="18" charset="0"/>
              </a:defRPr>
            </a:lvl3pPr>
            <a:lvl4pPr marL="1600200" indent="-228600">
              <a:spcAft>
                <a:spcPts val="513"/>
              </a:spcAft>
              <a:buClr>
                <a:srgbClr val="000000"/>
              </a:buClr>
              <a:buSzPct val="75000"/>
              <a:buFont typeface="StarBats" charset="0"/>
              <a:buChar char="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4pPr>
            <a:lvl5pPr marL="2057400" indent="-228600"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None/>
            </a:pPr>
            <a:endParaRPr lang="he-IL" altLang="en-US" sz="2400">
              <a:solidFill>
                <a:srgbClr val="4D4D4D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085641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7162"/>
            <a:ext cx="11012129" cy="1325563"/>
          </a:xfrm>
        </p:spPr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52</a:t>
            </a:fld>
            <a:r>
              <a:rPr lang="en-CA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2D9390E-2D69-457A-8A63-8012338D7B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   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xmlns="" id="{FA306D2D-5583-40F8-B92D-FC2433F893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1337" y="1453357"/>
            <a:ext cx="8569325" cy="4592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Aft>
                <a:spcPts val="1288"/>
              </a:spcAft>
              <a:buClr>
                <a:srgbClr val="000000"/>
              </a:buClr>
              <a:buSzPct val="45000"/>
              <a:buFont typeface="StarBats" charset="0"/>
              <a:buChar char="&quot;"/>
              <a:tabLst>
                <a:tab pos="355600" algn="l"/>
                <a:tab pos="723900" algn="l"/>
                <a:tab pos="1079500" algn="l"/>
              </a:tabLst>
              <a:defRPr sz="2900">
                <a:solidFill>
                  <a:srgbClr val="000000"/>
                </a:solidFill>
                <a:latin typeface="Times" panose="02020603050405020304" pitchFamily="18" charset="0"/>
              </a:defRPr>
            </a:lvl1pPr>
            <a:lvl2pPr marL="742950" indent="-285750">
              <a:spcAft>
                <a:spcPts val="1025"/>
              </a:spcAft>
              <a:buClr>
                <a:srgbClr val="000000"/>
              </a:buClr>
              <a:buSzPct val="75000"/>
              <a:buFont typeface="StarBats" charset="0"/>
              <a:buChar char=""/>
              <a:tabLst>
                <a:tab pos="355600" algn="l"/>
                <a:tab pos="723900" algn="l"/>
                <a:tab pos="1079500" algn="l"/>
              </a:tabLst>
              <a:defRPr sz="2500">
                <a:solidFill>
                  <a:srgbClr val="000000"/>
                </a:solidFill>
                <a:latin typeface="Times" panose="02020603050405020304" pitchFamily="18" charset="0"/>
              </a:defRPr>
            </a:lvl2pPr>
            <a:lvl3pPr marL="1143000" indent="-228600">
              <a:spcAft>
                <a:spcPts val="775"/>
              </a:spcAft>
              <a:buClr>
                <a:srgbClr val="000000"/>
              </a:buClr>
              <a:buSzPct val="45000"/>
              <a:buFont typeface="StarBats" charset="0"/>
              <a:buChar char="&quot;"/>
              <a:tabLst>
                <a:tab pos="355600" algn="l"/>
                <a:tab pos="723900" algn="l"/>
                <a:tab pos="1079500" algn="l"/>
              </a:tabLst>
              <a:defRPr sz="2200">
                <a:solidFill>
                  <a:srgbClr val="000000"/>
                </a:solidFill>
                <a:latin typeface="Times" panose="02020603050405020304" pitchFamily="18" charset="0"/>
              </a:defRPr>
            </a:lvl3pPr>
            <a:lvl4pPr marL="1600200" indent="-228600">
              <a:spcAft>
                <a:spcPts val="513"/>
              </a:spcAft>
              <a:buClr>
                <a:srgbClr val="000000"/>
              </a:buClr>
              <a:buSzPct val="75000"/>
              <a:buFont typeface="StarBats" charset="0"/>
              <a:buChar char=""/>
              <a:tabLst>
                <a:tab pos="355600" algn="l"/>
                <a:tab pos="723900" algn="l"/>
                <a:tab pos="1079500" algn="l"/>
              </a:tabLst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4pPr>
            <a:lvl5pPr marL="2057400" indent="-228600"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tabLst>
                <a:tab pos="355600" algn="l"/>
                <a:tab pos="723900" algn="l"/>
                <a:tab pos="1079500" algn="l"/>
              </a:tabLst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tabLst>
                <a:tab pos="355600" algn="l"/>
                <a:tab pos="723900" algn="l"/>
                <a:tab pos="1079500" algn="l"/>
              </a:tabLst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tabLst>
                <a:tab pos="355600" algn="l"/>
                <a:tab pos="723900" algn="l"/>
                <a:tab pos="1079500" algn="l"/>
              </a:tabLst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tabLst>
                <a:tab pos="355600" algn="l"/>
                <a:tab pos="723900" algn="l"/>
                <a:tab pos="1079500" algn="l"/>
              </a:tabLst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tabLst>
                <a:tab pos="355600" algn="l"/>
                <a:tab pos="723900" algn="l"/>
                <a:tab pos="1079500" algn="l"/>
              </a:tabLst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9pPr>
          </a:lstStyle>
          <a:p>
            <a:pPr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b="1" dirty="0">
                <a:latin typeface="Arial" panose="020B0604020202020204" pitchFamily="34" charset="0"/>
              </a:rPr>
              <a:t>The following is the max function from JDK 1.4 </a:t>
            </a:r>
            <a:r>
              <a:rPr lang="en-US" altLang="en-US" sz="2000" b="1" u="sng" dirty="0">
                <a:latin typeface="Arial" panose="020B0604020202020204" pitchFamily="34" charset="0"/>
              </a:rPr>
              <a:t>Collections</a:t>
            </a:r>
            <a:r>
              <a:rPr lang="en-US" altLang="en-US" sz="2000" b="1" dirty="0">
                <a:latin typeface="Arial" panose="020B0604020202020204" pitchFamily="34" charset="0"/>
              </a:rPr>
              <a:t> class:</a:t>
            </a:r>
          </a:p>
          <a:p>
            <a:pPr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000" b="1" dirty="0"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 dirty="0">
                <a:solidFill>
                  <a:srgbClr val="7F0055"/>
                </a:solidFill>
                <a:latin typeface="Courier New" panose="02070309020205020404" pitchFamily="49" charset="0"/>
              </a:rPr>
              <a:t>static</a:t>
            </a:r>
            <a:r>
              <a:rPr lang="en-US" altLang="en-US" sz="1800" b="1" dirty="0">
                <a:latin typeface="Courier New" panose="02070309020205020404" pitchFamily="49" charset="0"/>
              </a:rPr>
              <a:t> </a:t>
            </a:r>
            <a:r>
              <a:rPr lang="en-US" altLang="en-US" sz="18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altLang="en-US" sz="1800" b="1" dirty="0">
                <a:latin typeface="Courier New" panose="02070309020205020404" pitchFamily="49" charset="0"/>
              </a:rPr>
              <a:t> Object max(Collection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coll</a:t>
            </a:r>
            <a:r>
              <a:rPr lang="en-US" altLang="en-US" sz="1800" b="1" dirty="0">
                <a:latin typeface="Courier New" panose="02070309020205020404" pitchFamily="49" charset="0"/>
              </a:rPr>
              <a:t>) {</a:t>
            </a:r>
          </a:p>
          <a:p>
            <a:pPr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	Iterator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itr</a:t>
            </a:r>
            <a:r>
              <a:rPr lang="en-US" altLang="en-US" sz="1800" b="1" dirty="0">
                <a:latin typeface="Courier New" panose="02070309020205020404" pitchFamily="49" charset="0"/>
              </a:rPr>
              <a:t> =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coll.iterator</a:t>
            </a:r>
            <a:r>
              <a:rPr lang="en-US" altLang="en-US" sz="1800" b="1" dirty="0">
                <a:latin typeface="Courier New" panose="02070309020205020404" pitchFamily="49" charset="0"/>
              </a:rPr>
              <a:t>();</a:t>
            </a:r>
          </a:p>
          <a:p>
            <a:pPr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 dirty="0">
                <a:solidFill>
                  <a:srgbClr val="7F0055"/>
                </a:solidFill>
                <a:latin typeface="Courier New" panose="02070309020205020404" pitchFamily="49" charset="0"/>
              </a:rPr>
              <a:t>	if</a:t>
            </a:r>
            <a:r>
              <a:rPr lang="en-US" altLang="en-US" sz="1800" b="1" dirty="0">
                <a:latin typeface="Courier New" panose="02070309020205020404" pitchFamily="49" charset="0"/>
              </a:rPr>
              <a:t>(!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itr.hasNext</a:t>
            </a:r>
            <a:r>
              <a:rPr lang="en-US" altLang="en-US" sz="1800" b="1" dirty="0">
                <a:latin typeface="Courier New" panose="02070309020205020404" pitchFamily="49" charset="0"/>
              </a:rPr>
              <a:t>()) {</a:t>
            </a:r>
          </a:p>
          <a:p>
            <a:pPr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 dirty="0">
                <a:solidFill>
                  <a:srgbClr val="7F0055"/>
                </a:solidFill>
                <a:latin typeface="Courier New" panose="02070309020205020404" pitchFamily="49" charset="0"/>
              </a:rPr>
              <a:t>		return</a:t>
            </a:r>
            <a:r>
              <a:rPr lang="en-US" altLang="en-US" sz="1800" b="1" dirty="0">
                <a:latin typeface="Courier New" panose="02070309020205020404" pitchFamily="49" charset="0"/>
              </a:rPr>
              <a:t> </a:t>
            </a:r>
            <a:r>
              <a:rPr lang="en-US" altLang="en-US" sz="1800" b="1" dirty="0">
                <a:solidFill>
                  <a:srgbClr val="7F0055"/>
                </a:solidFill>
                <a:latin typeface="Courier New" panose="02070309020205020404" pitchFamily="49" charset="0"/>
              </a:rPr>
              <a:t>null</a:t>
            </a:r>
            <a:r>
              <a:rPr lang="en-US" altLang="en-US" sz="1800" b="1" dirty="0"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	}</a:t>
            </a:r>
          </a:p>
          <a:p>
            <a:pPr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	Comparable max = (Comparable)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itr.next</a:t>
            </a:r>
            <a:r>
              <a:rPr lang="en-US" altLang="en-US" sz="1800" b="1" dirty="0">
                <a:latin typeface="Courier New" panose="02070309020205020404" pitchFamily="49" charset="0"/>
              </a:rPr>
              <a:t>();</a:t>
            </a:r>
          </a:p>
          <a:p>
            <a:pPr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 dirty="0">
                <a:solidFill>
                  <a:srgbClr val="7F0055"/>
                </a:solidFill>
                <a:latin typeface="Courier New" panose="02070309020205020404" pitchFamily="49" charset="0"/>
              </a:rPr>
              <a:t>	while</a:t>
            </a:r>
            <a:r>
              <a:rPr lang="en-US" altLang="en-US" sz="1800" b="1" dirty="0">
                <a:latin typeface="Courier New" panose="02070309020205020404" pitchFamily="49" charset="0"/>
              </a:rPr>
              <a:t>(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itr.hasNext</a:t>
            </a:r>
            <a:r>
              <a:rPr lang="en-US" altLang="en-US" sz="1800" b="1" dirty="0">
                <a:latin typeface="Courier New" panose="02070309020205020404" pitchFamily="49" charset="0"/>
              </a:rPr>
              <a:t>()) {</a:t>
            </a:r>
          </a:p>
          <a:p>
            <a:pPr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		Object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curr</a:t>
            </a:r>
            <a:r>
              <a:rPr lang="en-US" altLang="en-US" sz="1800" b="1" dirty="0">
                <a:latin typeface="Courier New" panose="02070309020205020404" pitchFamily="49" charset="0"/>
              </a:rPr>
              <a:t> =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itr.next</a:t>
            </a:r>
            <a:r>
              <a:rPr lang="en-US" altLang="en-US" sz="1800" b="1" dirty="0">
                <a:latin typeface="Courier New" panose="02070309020205020404" pitchFamily="49" charset="0"/>
              </a:rPr>
              <a:t>();</a:t>
            </a:r>
          </a:p>
          <a:p>
            <a:pPr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 dirty="0">
                <a:solidFill>
                  <a:srgbClr val="7F0055"/>
                </a:solidFill>
                <a:latin typeface="Courier New" panose="02070309020205020404" pitchFamily="49" charset="0"/>
              </a:rPr>
              <a:t>		if</a:t>
            </a:r>
            <a:r>
              <a:rPr lang="en-US" altLang="en-US" sz="1800" b="1" dirty="0">
                <a:latin typeface="Courier New" panose="02070309020205020404" pitchFamily="49" charset="0"/>
              </a:rPr>
              <a:t>(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max.compareTo</a:t>
            </a:r>
            <a:r>
              <a:rPr lang="en-US" altLang="en-US" sz="1800" b="1" dirty="0">
                <a:latin typeface="Courier New" panose="02070309020205020404" pitchFamily="49" charset="0"/>
              </a:rPr>
              <a:t>(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curr</a:t>
            </a:r>
            <a:r>
              <a:rPr lang="en-US" altLang="en-US" sz="1800" b="1" dirty="0">
                <a:latin typeface="Courier New" panose="02070309020205020404" pitchFamily="49" charset="0"/>
              </a:rPr>
              <a:t>) &lt; 0) {</a:t>
            </a:r>
          </a:p>
          <a:p>
            <a:pPr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			max = (Comparable)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curr</a:t>
            </a:r>
            <a:r>
              <a:rPr lang="en-US" altLang="en-US" sz="1800" b="1" dirty="0"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		}</a:t>
            </a:r>
          </a:p>
          <a:p>
            <a:pPr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	}</a:t>
            </a:r>
          </a:p>
          <a:p>
            <a:pPr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 dirty="0">
                <a:solidFill>
                  <a:srgbClr val="7F0055"/>
                </a:solidFill>
                <a:latin typeface="Courier New" panose="02070309020205020404" pitchFamily="49" charset="0"/>
              </a:rPr>
              <a:t>	return</a:t>
            </a:r>
            <a:r>
              <a:rPr lang="en-US" altLang="en-US" sz="1800" b="1" dirty="0">
                <a:latin typeface="Courier New" panose="02070309020205020404" pitchFamily="49" charset="0"/>
              </a:rPr>
              <a:t> max;</a:t>
            </a:r>
          </a:p>
          <a:p>
            <a:pPr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}</a:t>
            </a:r>
            <a:endParaRPr lang="en-US" altLang="en-US" sz="600" b="1" dirty="0">
              <a:latin typeface="Arial" panose="020B0604020202020204" pitchFamily="34" charset="0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xmlns="" id="{5AC9BB54-4D92-4420-9C28-A540F9048C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0324" y="2477294"/>
            <a:ext cx="2844800" cy="3421063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>
            <a:lvl1pPr>
              <a:spcAft>
                <a:spcPts val="1288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900">
                <a:solidFill>
                  <a:srgbClr val="000000"/>
                </a:solidFill>
                <a:latin typeface="Times" panose="02020603050405020304" pitchFamily="18" charset="0"/>
              </a:defRPr>
            </a:lvl1pPr>
            <a:lvl2pPr marL="742950" indent="-285750">
              <a:spcAft>
                <a:spcPts val="1025"/>
              </a:spcAft>
              <a:buClr>
                <a:srgbClr val="000000"/>
              </a:buClr>
              <a:buSzPct val="75000"/>
              <a:buFont typeface="StarBats" charset="0"/>
              <a:buChar char=""/>
              <a:defRPr sz="2500">
                <a:solidFill>
                  <a:srgbClr val="000000"/>
                </a:solidFill>
                <a:latin typeface="Times" panose="02020603050405020304" pitchFamily="18" charset="0"/>
              </a:defRPr>
            </a:lvl2pPr>
            <a:lvl3pPr marL="1143000" indent="-228600">
              <a:spcAft>
                <a:spcPts val="775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200">
                <a:solidFill>
                  <a:srgbClr val="000000"/>
                </a:solidFill>
                <a:latin typeface="Times" panose="02020603050405020304" pitchFamily="18" charset="0"/>
              </a:defRPr>
            </a:lvl3pPr>
            <a:lvl4pPr marL="1600200" indent="-228600">
              <a:spcAft>
                <a:spcPts val="513"/>
              </a:spcAft>
              <a:buClr>
                <a:srgbClr val="000000"/>
              </a:buClr>
              <a:buSzPct val="75000"/>
              <a:buFont typeface="StarBats" charset="0"/>
              <a:buChar char="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4pPr>
            <a:lvl5pPr marL="2057400" indent="-228600"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9pPr>
          </a:lstStyle>
          <a:p>
            <a:pPr algn="ctr">
              <a:lnSpc>
                <a:spcPct val="12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  <a:latin typeface="Arial" panose="020B0604020202020204" pitchFamily="34" charset="0"/>
              </a:rPr>
              <a:t>When Sun engineers wanted to re-implement the max function to use generics in Java 5.0, what was the result?</a:t>
            </a:r>
          </a:p>
        </p:txBody>
      </p:sp>
    </p:spTree>
    <p:extLst>
      <p:ext uri="{BB962C8B-B14F-4D97-AF65-F5344CB8AC3E}">
        <p14:creationId xmlns:p14="http://schemas.microsoft.com/office/powerpoint/2010/main" xmlns="" val="332690057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7162"/>
            <a:ext cx="11012129" cy="1325563"/>
          </a:xfrm>
        </p:spPr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53</a:t>
            </a:fld>
            <a:r>
              <a:rPr lang="en-CA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2D9390E-2D69-457A-8A63-8012338D7B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   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xmlns="" id="{03CC276D-5B37-4716-AE20-1AA4B3D1DC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0164" y="1168401"/>
            <a:ext cx="8569325" cy="4881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Aft>
                <a:spcPts val="1288"/>
              </a:spcAft>
              <a:buClr>
                <a:srgbClr val="000000"/>
              </a:buClr>
              <a:buSzPct val="45000"/>
              <a:buFont typeface="StarBats" charset="0"/>
              <a:buChar char="&quot;"/>
              <a:tabLst>
                <a:tab pos="355600" algn="l"/>
                <a:tab pos="723900" algn="l"/>
                <a:tab pos="1079500" algn="l"/>
              </a:tabLst>
              <a:defRPr sz="2900">
                <a:solidFill>
                  <a:srgbClr val="000000"/>
                </a:solidFill>
                <a:latin typeface="Times" panose="02020603050405020304" pitchFamily="18" charset="0"/>
              </a:defRPr>
            </a:lvl1pPr>
            <a:lvl2pPr marL="742950" indent="-285750">
              <a:spcAft>
                <a:spcPts val="1025"/>
              </a:spcAft>
              <a:buClr>
                <a:srgbClr val="000000"/>
              </a:buClr>
              <a:buSzPct val="75000"/>
              <a:buFont typeface="StarBats" charset="0"/>
              <a:buChar char=""/>
              <a:tabLst>
                <a:tab pos="355600" algn="l"/>
                <a:tab pos="723900" algn="l"/>
                <a:tab pos="1079500" algn="l"/>
              </a:tabLst>
              <a:defRPr sz="2500">
                <a:solidFill>
                  <a:srgbClr val="000000"/>
                </a:solidFill>
                <a:latin typeface="Times" panose="02020603050405020304" pitchFamily="18" charset="0"/>
              </a:defRPr>
            </a:lvl2pPr>
            <a:lvl3pPr marL="1143000" indent="-228600">
              <a:spcAft>
                <a:spcPts val="775"/>
              </a:spcAft>
              <a:buClr>
                <a:srgbClr val="000000"/>
              </a:buClr>
              <a:buSzPct val="45000"/>
              <a:buFont typeface="StarBats" charset="0"/>
              <a:buChar char="&quot;"/>
              <a:tabLst>
                <a:tab pos="355600" algn="l"/>
                <a:tab pos="723900" algn="l"/>
                <a:tab pos="1079500" algn="l"/>
              </a:tabLst>
              <a:defRPr sz="2200">
                <a:solidFill>
                  <a:srgbClr val="000000"/>
                </a:solidFill>
                <a:latin typeface="Times" panose="02020603050405020304" pitchFamily="18" charset="0"/>
              </a:defRPr>
            </a:lvl3pPr>
            <a:lvl4pPr marL="1600200" indent="-228600">
              <a:spcAft>
                <a:spcPts val="513"/>
              </a:spcAft>
              <a:buClr>
                <a:srgbClr val="000000"/>
              </a:buClr>
              <a:buSzPct val="75000"/>
              <a:buFont typeface="StarBats" charset="0"/>
              <a:buChar char=""/>
              <a:tabLst>
                <a:tab pos="355600" algn="l"/>
                <a:tab pos="723900" algn="l"/>
                <a:tab pos="1079500" algn="l"/>
              </a:tabLst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4pPr>
            <a:lvl5pPr marL="2057400" indent="-228600"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tabLst>
                <a:tab pos="355600" algn="l"/>
                <a:tab pos="723900" algn="l"/>
                <a:tab pos="1079500" algn="l"/>
              </a:tabLst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tabLst>
                <a:tab pos="355600" algn="l"/>
                <a:tab pos="723900" algn="l"/>
                <a:tab pos="1079500" algn="l"/>
              </a:tabLst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tabLst>
                <a:tab pos="355600" algn="l"/>
                <a:tab pos="723900" algn="l"/>
                <a:tab pos="1079500" algn="l"/>
              </a:tabLst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tabLst>
                <a:tab pos="355600" algn="l"/>
                <a:tab pos="723900" algn="l"/>
                <a:tab pos="1079500" algn="l"/>
              </a:tabLst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tabLst>
                <a:tab pos="355600" algn="l"/>
                <a:tab pos="723900" algn="l"/>
                <a:tab pos="1079500" algn="l"/>
              </a:tabLst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9pPr>
          </a:lstStyle>
          <a:p>
            <a:pPr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b="1">
                <a:latin typeface="Arial" panose="020B0604020202020204" pitchFamily="34" charset="0"/>
              </a:rPr>
              <a:t>The following is the JDK 5.0 max function (</a:t>
            </a:r>
            <a:r>
              <a:rPr lang="en-US" altLang="en-US" sz="2000" b="1" u="sng">
                <a:latin typeface="Arial" panose="020B0604020202020204" pitchFamily="34" charset="0"/>
              </a:rPr>
              <a:t>Collections</a:t>
            </a:r>
            <a:r>
              <a:rPr lang="en-US" altLang="en-US" sz="2000" b="1">
                <a:latin typeface="Arial" panose="020B0604020202020204" pitchFamily="34" charset="0"/>
              </a:rPr>
              <a:t> class):</a:t>
            </a:r>
          </a:p>
          <a:p>
            <a:pPr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000" b="1"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static</a:t>
            </a:r>
            <a:r>
              <a:rPr lang="en-US" altLang="en-US" sz="1800" b="1">
                <a:latin typeface="Courier New" panose="02070309020205020404" pitchFamily="49" charset="0"/>
              </a:rPr>
              <a:t> 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altLang="en-US" sz="1800" b="1">
                <a:latin typeface="Courier New" panose="02070309020205020404" pitchFamily="49" charset="0"/>
              </a:rPr>
              <a:t> &lt;T 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extends</a:t>
            </a:r>
            <a:r>
              <a:rPr lang="en-US" altLang="en-US" sz="1800" b="1">
                <a:latin typeface="Courier New" panose="02070309020205020404" pitchFamily="49" charset="0"/>
              </a:rPr>
              <a:t> Object &amp; Comparable&lt;? 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super</a:t>
            </a:r>
            <a:r>
              <a:rPr lang="en-US" altLang="en-US" sz="1800" b="1">
                <a:latin typeface="Courier New" panose="02070309020205020404" pitchFamily="49" charset="0"/>
              </a:rPr>
              <a:t> T&gt;&gt;</a:t>
            </a:r>
          </a:p>
          <a:p>
            <a:pPr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T max(Collection&lt;? 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extends</a:t>
            </a:r>
            <a:r>
              <a:rPr lang="en-US" altLang="en-US" sz="1800" b="1">
                <a:latin typeface="Courier New" panose="02070309020205020404" pitchFamily="49" charset="0"/>
              </a:rPr>
              <a:t> T&gt; coll) {</a:t>
            </a:r>
          </a:p>
          <a:p>
            <a:pPr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	Iterator&lt;? 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extends</a:t>
            </a:r>
            <a:r>
              <a:rPr lang="en-US" altLang="en-US" sz="1800" b="1">
                <a:latin typeface="Courier New" panose="02070309020205020404" pitchFamily="49" charset="0"/>
              </a:rPr>
              <a:t> T&gt; itr = coll.iterator();</a:t>
            </a:r>
          </a:p>
          <a:p>
            <a:pPr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	if</a:t>
            </a:r>
            <a:r>
              <a:rPr lang="en-US" altLang="en-US" sz="1800" b="1">
                <a:latin typeface="Courier New" panose="02070309020205020404" pitchFamily="49" charset="0"/>
              </a:rPr>
              <a:t>(!itr.hasNext()) {</a:t>
            </a:r>
          </a:p>
          <a:p>
            <a:pPr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		return</a:t>
            </a:r>
            <a:r>
              <a:rPr lang="en-US" altLang="en-US" sz="1800" b="1">
                <a:latin typeface="Courier New" panose="02070309020205020404" pitchFamily="49" charset="0"/>
              </a:rPr>
              <a:t> </a:t>
            </a: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null</a:t>
            </a:r>
            <a:r>
              <a:rPr lang="en-US" altLang="en-US" sz="1800" b="1"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	}</a:t>
            </a:r>
          </a:p>
          <a:p>
            <a:pPr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	T max = itr.next();</a:t>
            </a:r>
          </a:p>
          <a:p>
            <a:pPr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	while</a:t>
            </a:r>
            <a:r>
              <a:rPr lang="en-US" altLang="en-US" sz="1800" b="1">
                <a:latin typeface="Courier New" panose="02070309020205020404" pitchFamily="49" charset="0"/>
              </a:rPr>
              <a:t>(itr.hasNext()) {</a:t>
            </a:r>
          </a:p>
          <a:p>
            <a:pPr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		T curr = itr.next();</a:t>
            </a:r>
          </a:p>
          <a:p>
            <a:pPr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		if</a:t>
            </a:r>
            <a:r>
              <a:rPr lang="en-US" altLang="en-US" sz="1800" b="1">
                <a:latin typeface="Courier New" panose="02070309020205020404" pitchFamily="49" charset="0"/>
              </a:rPr>
              <a:t>(max.compareTo(curr) &lt; 0) {</a:t>
            </a:r>
          </a:p>
          <a:p>
            <a:pPr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			max = curr;</a:t>
            </a:r>
          </a:p>
          <a:p>
            <a:pPr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		}</a:t>
            </a:r>
          </a:p>
          <a:p>
            <a:pPr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	}</a:t>
            </a:r>
          </a:p>
          <a:p>
            <a:pPr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>
                <a:solidFill>
                  <a:srgbClr val="7F0055"/>
                </a:solidFill>
                <a:latin typeface="Courier New" panose="02070309020205020404" pitchFamily="49" charset="0"/>
              </a:rPr>
              <a:t>	return</a:t>
            </a:r>
            <a:r>
              <a:rPr lang="en-US" altLang="en-US" sz="1800" b="1">
                <a:latin typeface="Courier New" panose="02070309020205020404" pitchFamily="49" charset="0"/>
              </a:rPr>
              <a:t> max;</a:t>
            </a:r>
          </a:p>
          <a:p>
            <a:pPr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xmlns="" id="{22C667BB-BE1A-4E42-9202-F22A6A773D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9289" y="4929188"/>
            <a:ext cx="3779837" cy="1331913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>
            <a:lvl1pPr>
              <a:spcAft>
                <a:spcPts val="1288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900">
                <a:solidFill>
                  <a:srgbClr val="000000"/>
                </a:solidFill>
                <a:latin typeface="Times" panose="02020603050405020304" pitchFamily="18" charset="0"/>
              </a:defRPr>
            </a:lvl1pPr>
            <a:lvl2pPr marL="742950" indent="-285750">
              <a:spcAft>
                <a:spcPts val="1025"/>
              </a:spcAft>
              <a:buClr>
                <a:srgbClr val="000000"/>
              </a:buClr>
              <a:buSzPct val="75000"/>
              <a:buFont typeface="StarBats" charset="0"/>
              <a:buChar char=""/>
              <a:defRPr sz="2500">
                <a:solidFill>
                  <a:srgbClr val="000000"/>
                </a:solidFill>
                <a:latin typeface="Times" panose="02020603050405020304" pitchFamily="18" charset="0"/>
              </a:defRPr>
            </a:lvl2pPr>
            <a:lvl3pPr marL="1143000" indent="-228600">
              <a:spcAft>
                <a:spcPts val="775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200">
                <a:solidFill>
                  <a:srgbClr val="000000"/>
                </a:solidFill>
                <a:latin typeface="Times" panose="02020603050405020304" pitchFamily="18" charset="0"/>
              </a:defRPr>
            </a:lvl3pPr>
            <a:lvl4pPr marL="1600200" indent="-228600">
              <a:spcAft>
                <a:spcPts val="513"/>
              </a:spcAft>
              <a:buClr>
                <a:srgbClr val="000000"/>
              </a:buClr>
              <a:buSzPct val="75000"/>
              <a:buFont typeface="StarBats" charset="0"/>
              <a:buChar char="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4pPr>
            <a:lvl5pPr marL="2057400" indent="-228600"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9pPr>
          </a:lstStyle>
          <a:p>
            <a:pPr algn="ctr">
              <a:lnSpc>
                <a:spcPct val="12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  <a:latin typeface="Arial" panose="020B0604020202020204" pitchFamily="34" charset="0"/>
              </a:rPr>
              <a:t>For other interesting Generic examples, go to java.utils.Collections</a:t>
            </a: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xmlns="" id="{26416BC4-D089-4138-8185-34999288BB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2214" y="1689101"/>
            <a:ext cx="8101012" cy="611187"/>
          </a:xfrm>
          <a:prstGeom prst="rect">
            <a:avLst/>
          </a:prstGeom>
          <a:solidFill>
            <a:srgbClr val="D4E9F4">
              <a:alpha val="10196"/>
            </a:srgbClr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="ctr"/>
          <a:lstStyle>
            <a:lvl1pPr>
              <a:spcAft>
                <a:spcPts val="1288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900">
                <a:solidFill>
                  <a:srgbClr val="000000"/>
                </a:solidFill>
                <a:latin typeface="Times" panose="02020603050405020304" pitchFamily="18" charset="0"/>
              </a:defRPr>
            </a:lvl1pPr>
            <a:lvl2pPr marL="742950" indent="-285750">
              <a:spcAft>
                <a:spcPts val="1025"/>
              </a:spcAft>
              <a:buClr>
                <a:srgbClr val="000000"/>
              </a:buClr>
              <a:buSzPct val="75000"/>
              <a:buFont typeface="StarBats" charset="0"/>
              <a:buChar char=""/>
              <a:defRPr sz="2500">
                <a:solidFill>
                  <a:srgbClr val="000000"/>
                </a:solidFill>
                <a:latin typeface="Times" panose="02020603050405020304" pitchFamily="18" charset="0"/>
              </a:defRPr>
            </a:lvl2pPr>
            <a:lvl3pPr marL="1143000" indent="-228600">
              <a:spcAft>
                <a:spcPts val="775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200">
                <a:solidFill>
                  <a:srgbClr val="000000"/>
                </a:solidFill>
                <a:latin typeface="Times" panose="02020603050405020304" pitchFamily="18" charset="0"/>
              </a:defRPr>
            </a:lvl3pPr>
            <a:lvl4pPr marL="1600200" indent="-228600">
              <a:spcAft>
                <a:spcPts val="513"/>
              </a:spcAft>
              <a:buClr>
                <a:srgbClr val="000000"/>
              </a:buClr>
              <a:buSzPct val="75000"/>
              <a:buFont typeface="StarBats" charset="0"/>
              <a:buChar char="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4pPr>
            <a:lvl5pPr marL="2057400" indent="-228600"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None/>
            </a:pPr>
            <a:endParaRPr lang="he-IL" altLang="en-US" sz="2400">
              <a:solidFill>
                <a:srgbClr val="4D4D4D"/>
              </a:solidFill>
              <a:latin typeface="Arial" panose="020B0604020202020204" pitchFamily="34" charset="0"/>
            </a:endParaRPr>
          </a:p>
        </p:txBody>
      </p:sp>
      <p:sp>
        <p:nvSpPr>
          <p:cNvPr id="11" name="AutoShape 6">
            <a:extLst>
              <a:ext uri="{FF2B5EF4-FFF2-40B4-BE49-F238E27FC236}">
                <a16:creationId xmlns:a16="http://schemas.microsoft.com/office/drawing/2014/main" xmlns="" id="{ADBF95C5-E277-4203-9C8D-C04057A632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2751" y="2157413"/>
            <a:ext cx="1943100" cy="647700"/>
          </a:xfrm>
          <a:prstGeom prst="wedgeEllipseCallout">
            <a:avLst>
              <a:gd name="adj1" fmla="val -163806"/>
              <a:gd name="adj2" fmla="val -79903"/>
            </a:avLst>
          </a:prstGeom>
          <a:solidFill>
            <a:srgbClr val="E6F70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/>
          <a:lstStyle>
            <a:lvl1pPr>
              <a:spcAft>
                <a:spcPts val="1288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900">
                <a:solidFill>
                  <a:srgbClr val="000000"/>
                </a:solidFill>
                <a:latin typeface="Times" panose="02020603050405020304" pitchFamily="18" charset="0"/>
              </a:defRPr>
            </a:lvl1pPr>
            <a:lvl2pPr marL="742950" indent="-285750">
              <a:spcAft>
                <a:spcPts val="1025"/>
              </a:spcAft>
              <a:buClr>
                <a:srgbClr val="000000"/>
              </a:buClr>
              <a:buSzPct val="75000"/>
              <a:buFont typeface="StarBats" charset="0"/>
              <a:buChar char=""/>
              <a:defRPr sz="2500">
                <a:solidFill>
                  <a:srgbClr val="000000"/>
                </a:solidFill>
                <a:latin typeface="Times" panose="02020603050405020304" pitchFamily="18" charset="0"/>
              </a:defRPr>
            </a:lvl2pPr>
            <a:lvl3pPr marL="1143000" indent="-228600">
              <a:spcAft>
                <a:spcPts val="775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200">
                <a:solidFill>
                  <a:srgbClr val="000000"/>
                </a:solidFill>
                <a:latin typeface="Times" panose="02020603050405020304" pitchFamily="18" charset="0"/>
              </a:defRPr>
            </a:lvl3pPr>
            <a:lvl4pPr marL="1600200" indent="-228600">
              <a:spcAft>
                <a:spcPts val="513"/>
              </a:spcAft>
              <a:buClr>
                <a:srgbClr val="000000"/>
              </a:buClr>
              <a:buSzPct val="75000"/>
              <a:buFont typeface="StarBats" charset="0"/>
              <a:buChar char="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4pPr>
            <a:lvl5pPr marL="2057400" indent="-228600"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 b="1">
                <a:solidFill>
                  <a:srgbClr val="4D4D4D"/>
                </a:solidFill>
                <a:latin typeface="Arial" panose="020B0604020202020204" pitchFamily="34" charset="0"/>
              </a:rPr>
              <a:t>Look at the &amp;</a:t>
            </a:r>
          </a:p>
        </p:txBody>
      </p:sp>
    </p:spTree>
    <p:extLst>
      <p:ext uri="{BB962C8B-B14F-4D97-AF65-F5344CB8AC3E}">
        <p14:creationId xmlns:p14="http://schemas.microsoft.com/office/powerpoint/2010/main" xmlns="" val="15166590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7162"/>
            <a:ext cx="11012129" cy="1325563"/>
          </a:xfrm>
        </p:spPr>
        <p:txBody>
          <a:bodyPr>
            <a:normAutofit/>
          </a:bodyPr>
          <a:lstStyle/>
          <a:p>
            <a:r>
              <a:rPr lang="en-CA" dirty="0"/>
              <a:t>Exercise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54</a:t>
            </a:fld>
            <a:r>
              <a:rPr lang="en-CA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2D9390E-2D69-457A-8A63-8012338D7B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eaLnBrk="1" hangingPunct="1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None/>
            </a:pPr>
            <a:r>
              <a:rPr lang="en-US" altLang="en-US" sz="2800" b="1" dirty="0">
                <a:solidFill>
                  <a:srgbClr val="4D4D4D"/>
                </a:solidFill>
                <a:latin typeface="Arial" panose="020B0604020202020204" pitchFamily="34" charset="0"/>
              </a:rPr>
              <a:t>Implement a generic class that holds an inner object T.</a:t>
            </a:r>
          </a:p>
          <a:p>
            <a:pPr lvl="1" eaLnBrk="1" hangingPunct="1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None/>
            </a:pPr>
            <a:r>
              <a:rPr lang="en-US" altLang="en-US" sz="2800" b="1" dirty="0">
                <a:solidFill>
                  <a:srgbClr val="4D4D4D"/>
                </a:solidFill>
                <a:latin typeface="Arial" panose="020B0604020202020204" pitchFamily="34" charset="0"/>
              </a:rPr>
              <a:t>- The class should have relevant setter</a:t>
            </a:r>
            <a:br>
              <a:rPr lang="en-US" altLang="en-US" sz="2800" b="1" dirty="0">
                <a:solidFill>
                  <a:srgbClr val="4D4D4D"/>
                </a:solidFill>
                <a:latin typeface="Arial" panose="020B0604020202020204" pitchFamily="34" charset="0"/>
              </a:rPr>
            </a:br>
            <a:r>
              <a:rPr lang="en-US" altLang="en-US" sz="2800" b="1" dirty="0">
                <a:solidFill>
                  <a:srgbClr val="4D4D4D"/>
                </a:solidFill>
                <a:latin typeface="Arial" panose="020B0604020202020204" pitchFamily="34" charset="0"/>
              </a:rPr>
              <a:t>  and getter</a:t>
            </a:r>
          </a:p>
          <a:p>
            <a:pPr lvl="1" eaLnBrk="1" hangingPunct="1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None/>
            </a:pPr>
            <a:r>
              <a:rPr lang="en-US" altLang="en-US" sz="2800" b="1" dirty="0">
                <a:solidFill>
                  <a:srgbClr val="4D4D4D"/>
                </a:solidFill>
                <a:latin typeface="Arial" panose="020B0604020202020204" pitchFamily="34" charset="0"/>
              </a:rPr>
              <a:t>- Implement equals function for the class</a:t>
            </a:r>
          </a:p>
          <a:p>
            <a:pPr lvl="1" eaLnBrk="1" hangingPunct="1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None/>
            </a:pPr>
            <a:r>
              <a:rPr lang="en-US" altLang="en-US" sz="2800" b="1" dirty="0">
                <a:solidFill>
                  <a:srgbClr val="4D4D4D"/>
                </a:solidFill>
                <a:latin typeface="Arial" panose="020B0604020202020204" pitchFamily="34" charset="0"/>
              </a:rPr>
              <a:t>- Implement the Comparable interface for</a:t>
            </a:r>
            <a:br>
              <a:rPr lang="en-US" altLang="en-US" sz="2800" b="1" dirty="0">
                <a:solidFill>
                  <a:srgbClr val="4D4D4D"/>
                </a:solidFill>
                <a:latin typeface="Arial" panose="020B0604020202020204" pitchFamily="34" charset="0"/>
              </a:rPr>
            </a:br>
            <a:r>
              <a:rPr lang="en-US" altLang="en-US" sz="2800" b="1" dirty="0">
                <a:solidFill>
                  <a:srgbClr val="4D4D4D"/>
                </a:solidFill>
                <a:latin typeface="Arial" panose="020B0604020202020204" pitchFamily="34" charset="0"/>
              </a:rPr>
              <a:t>  the class</a:t>
            </a:r>
            <a:endParaRPr lang="en-US" altLang="en-US" sz="3600" b="1" dirty="0">
              <a:solidFill>
                <a:srgbClr val="4D4D4D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840049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Points for Errors/Exceptions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4399753"/>
          </a:xfrm>
        </p:spPr>
        <p:txBody>
          <a:bodyPr>
            <a:normAutofit/>
          </a:bodyPr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Keyboard Interrupts (</a:t>
            </a:r>
            <a:r>
              <a:rPr lang="en-US" altLang="en-US" dirty="0" err="1">
                <a:ea typeface="ＭＳ Ｐゴシック" panose="020B0600070205080204" pitchFamily="34" charset="-128"/>
              </a:rPr>
              <a:t>Ctrl+C</a:t>
            </a:r>
            <a:r>
              <a:rPr lang="en-US" altLang="en-US" dirty="0">
                <a:ea typeface="ＭＳ Ｐゴシック" panose="020B0600070205080204" pitchFamily="34" charset="-128"/>
              </a:rPr>
              <a:t>) 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There are cases where you absolutely want to catch these to prevent data corruption</a:t>
            </a:r>
          </a:p>
          <a:p>
            <a:pPr lvl="1"/>
            <a:endParaRPr lang="en-US" altLang="en-US" dirty="0">
              <a:ea typeface="ＭＳ Ｐゴシック" panose="020B0600070205080204" pitchFamily="34" charset="-128"/>
            </a:endParaRP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In general, don’t catch these or make a routine that handles a special shutdown on (</a:t>
            </a:r>
            <a:r>
              <a:rPr lang="en-US" altLang="en-US" dirty="0" err="1">
                <a:ea typeface="ＭＳ Ｐゴシック" panose="020B0600070205080204" pitchFamily="34" charset="-128"/>
              </a:rPr>
              <a:t>Ctrl+C</a:t>
            </a:r>
            <a:r>
              <a:rPr lang="en-US" altLang="en-US" dirty="0">
                <a:ea typeface="ＭＳ Ｐゴシック" panose="020B0600070205080204" pitchFamily="34" charset="-128"/>
              </a:rPr>
              <a:t>) for critical pieces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6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739683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4399753"/>
          </a:xfrm>
        </p:spPr>
        <p:txBody>
          <a:bodyPr>
            <a:normAutofit/>
          </a:bodyPr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A way to build classes with arbitrary or unknown types (classes) that may or may not need to define a particular set of methods.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7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1261194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Parameterized Classes and Generics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4750618"/>
          </a:xfrm>
        </p:spPr>
        <p:txBody>
          <a:bodyPr>
            <a:normAutofit lnSpcReduction="10000"/>
          </a:bodyPr>
          <a:lstStyle/>
          <a:p>
            <a:pPr marL="392113" marR="0" lvl="0" indent="-293688" algn="l" defTabSz="414338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ts val="1288"/>
              </a:spcAft>
              <a:buClr>
                <a:srgbClr val="000000"/>
              </a:buClr>
              <a:buSzPct val="45000"/>
              <a:buFont typeface="StarBats" charset="0"/>
              <a:buChar char="&quot;"/>
              <a:tabLst/>
              <a:defRPr/>
            </a:pPr>
            <a:r>
              <a:rPr kumimoji="0" lang="en-US" altLang="en-US" sz="2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/>
                <a:ea typeface="ＭＳ Ｐゴシック" panose="020B0600070205080204" pitchFamily="34" charset="-128"/>
                <a:cs typeface="+mn-cs"/>
              </a:rPr>
              <a:t>The class </a:t>
            </a:r>
            <a:r>
              <a:rPr kumimoji="0" lang="en-US" altLang="en-US" sz="29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ArrayList</a:t>
            </a:r>
            <a:r>
              <a:rPr kumimoji="0" lang="en-US" altLang="en-US" sz="2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/>
                <a:ea typeface="ＭＳ Ｐゴシック" panose="020B0600070205080204" pitchFamily="34" charset="-128"/>
                <a:cs typeface="+mn-cs"/>
              </a:rPr>
              <a:t> is a </a:t>
            </a:r>
            <a:r>
              <a:rPr kumimoji="0" lang="en-US" altLang="en-US" sz="29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/>
                <a:ea typeface="ＭＳ Ｐゴシック" panose="020B0600070205080204" pitchFamily="34" charset="-128"/>
                <a:cs typeface="+mn-cs"/>
              </a:rPr>
              <a:t>parameterized class</a:t>
            </a:r>
          </a:p>
          <a:p>
            <a:pPr marL="392113" marR="0" lvl="0" indent="-293688" algn="l" defTabSz="414338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ts val="1288"/>
              </a:spcAft>
              <a:buClr>
                <a:srgbClr val="000000"/>
              </a:buClr>
              <a:buSzPct val="45000"/>
              <a:buFont typeface="StarBats" charset="0"/>
              <a:buChar char="&quot;"/>
              <a:tabLst/>
              <a:defRPr/>
            </a:pPr>
            <a:endParaRPr kumimoji="0" lang="en-US" altLang="en-US" sz="2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/>
              <a:ea typeface="ＭＳ Ｐゴシック" panose="020B0600070205080204" pitchFamily="34" charset="-128"/>
              <a:cs typeface="+mn-cs"/>
            </a:endParaRPr>
          </a:p>
          <a:p>
            <a:pPr marL="392113" marR="0" lvl="0" indent="-293688" algn="l" defTabSz="414338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ts val="1288"/>
              </a:spcAft>
              <a:buClr>
                <a:srgbClr val="000000"/>
              </a:buClr>
              <a:buSzPct val="45000"/>
              <a:buFont typeface="StarBats" charset="0"/>
              <a:buChar char="&quot;"/>
              <a:tabLst/>
              <a:defRPr/>
            </a:pPr>
            <a:r>
              <a:rPr kumimoji="0" lang="en-US" altLang="en-US" sz="2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/>
                <a:ea typeface="ＭＳ Ｐゴシック" panose="020B0600070205080204" pitchFamily="34" charset="-128"/>
                <a:cs typeface="+mn-cs"/>
              </a:rPr>
              <a:t>It has a parameter, denoted by </a:t>
            </a:r>
            <a:r>
              <a:rPr kumimoji="0" lang="en-US" altLang="en-US" sz="29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Base_Type</a:t>
            </a:r>
            <a:r>
              <a:rPr kumimoji="0" lang="en-US" altLang="en-US" sz="2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/>
                <a:ea typeface="ＭＳ Ｐゴシック" panose="020B0600070205080204" pitchFamily="34" charset="-128"/>
                <a:cs typeface="+mn-cs"/>
              </a:rPr>
              <a:t>, that can be replaced by any reference type to obtain a class for </a:t>
            </a:r>
            <a:r>
              <a:rPr kumimoji="0" lang="en-US" altLang="en-US" sz="29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ArrayLists</a:t>
            </a:r>
            <a:r>
              <a:rPr kumimoji="0" lang="en-US" altLang="en-US" sz="2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/>
                <a:ea typeface="ＭＳ Ｐゴシック" panose="020B0600070205080204" pitchFamily="34" charset="-128"/>
                <a:cs typeface="+mn-cs"/>
              </a:rPr>
              <a:t> with the specified base type</a:t>
            </a:r>
          </a:p>
          <a:p>
            <a:pPr marL="392113" marR="0" lvl="0" indent="-293688" algn="l" defTabSz="414338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ts val="1288"/>
              </a:spcAft>
              <a:buClr>
                <a:srgbClr val="000000"/>
              </a:buClr>
              <a:buSzPct val="45000"/>
              <a:buFont typeface="StarBats" charset="0"/>
              <a:buChar char="&quot;"/>
              <a:tabLst/>
              <a:defRPr/>
            </a:pPr>
            <a:endParaRPr kumimoji="0" lang="en-US" altLang="en-US" sz="2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/>
              <a:ea typeface="ＭＳ Ｐゴシック" panose="020B0600070205080204" pitchFamily="34" charset="-128"/>
              <a:cs typeface="+mn-cs"/>
            </a:endParaRPr>
          </a:p>
          <a:p>
            <a:pPr marL="392113" marR="0" lvl="0" indent="-293688" algn="l" defTabSz="414338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ts val="1288"/>
              </a:spcAft>
              <a:buClr>
                <a:srgbClr val="000000"/>
              </a:buClr>
              <a:buSzPct val="45000"/>
              <a:buFont typeface="StarBats" charset="0"/>
              <a:buChar char="&quot;"/>
              <a:tabLst/>
              <a:defRPr/>
            </a:pPr>
            <a:r>
              <a:rPr kumimoji="0" lang="en-US" altLang="en-US" sz="2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/>
                <a:ea typeface="ＭＳ Ｐゴシック" panose="020B0600070205080204" pitchFamily="34" charset="-128"/>
                <a:cs typeface="+mn-cs"/>
              </a:rPr>
              <a:t>Starting with version 5.0, Java allows class definitions with parameters for types</a:t>
            </a:r>
          </a:p>
          <a:p>
            <a:pPr marL="392113" marR="0" lvl="0" indent="-293688" algn="l" defTabSz="414338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ts val="1288"/>
              </a:spcAft>
              <a:buClr>
                <a:srgbClr val="000000"/>
              </a:buClr>
              <a:buSzPct val="45000"/>
              <a:buFont typeface="StarBats" charset="0"/>
              <a:buChar char="&quot;"/>
              <a:tabLst/>
              <a:defRPr/>
            </a:pPr>
            <a:endParaRPr kumimoji="0" lang="en-US" altLang="en-US" sz="2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/>
              <a:ea typeface="ＭＳ Ｐゴシック" panose="020B0600070205080204" pitchFamily="34" charset="-128"/>
              <a:cs typeface="+mn-cs"/>
            </a:endParaRPr>
          </a:p>
          <a:p>
            <a:pPr marL="782638" marR="0" lvl="1" indent="-260350" algn="l" defTabSz="414338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ts val="1025"/>
              </a:spcAft>
              <a:buClr>
                <a:srgbClr val="000000"/>
              </a:buClr>
              <a:buSzPct val="75000"/>
              <a:buFont typeface="StarBats" charset="0"/>
              <a:buChar char=""/>
              <a:tabLst/>
              <a:defRPr/>
            </a:pPr>
            <a:r>
              <a:rPr kumimoji="0" lang="en-US" altLang="en-US" sz="2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/>
                <a:ea typeface="ＭＳ Ｐゴシック" panose="020B0600070205080204" pitchFamily="34" charset="-128"/>
              </a:rPr>
              <a:t>These classes that have type parameters are called </a:t>
            </a:r>
            <a:r>
              <a:rPr kumimoji="0" lang="en-US" altLang="en-US" sz="21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/>
                <a:ea typeface="ＭＳ Ｐゴシック" panose="020B0600070205080204" pitchFamily="34" charset="-128"/>
              </a:rPr>
              <a:t>parameterized class</a:t>
            </a:r>
            <a:r>
              <a:rPr kumimoji="0" lang="en-US" altLang="en-US" sz="2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/>
                <a:ea typeface="ＭＳ Ｐゴシック" panose="020B0600070205080204" pitchFamily="34" charset="-128"/>
              </a:rPr>
              <a:t> or </a:t>
            </a:r>
            <a:r>
              <a:rPr kumimoji="0" lang="en-US" altLang="en-US" sz="21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/>
                <a:ea typeface="ＭＳ Ｐゴシック" panose="020B0600070205080204" pitchFamily="34" charset="-128"/>
              </a:rPr>
              <a:t>generic definitions</a:t>
            </a:r>
            <a:r>
              <a:rPr kumimoji="0" lang="en-US" altLang="en-US" sz="2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/>
                <a:ea typeface="ＭＳ Ｐゴシック" panose="020B0600070205080204" pitchFamily="34" charset="-128"/>
              </a:rPr>
              <a:t>, or, simply, </a:t>
            </a:r>
            <a:r>
              <a:rPr kumimoji="0" lang="en-US" altLang="en-US" sz="21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/>
                <a:ea typeface="ＭＳ Ｐゴシック" panose="020B0600070205080204" pitchFamily="34" charset="-128"/>
              </a:rPr>
              <a:t>generics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8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9516599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Generics (Cont’d)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4399753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en-US" dirty="0"/>
              <a:t>A class definition with a type parameter is stored in a file and compiled just like any other class.</a:t>
            </a:r>
          </a:p>
          <a:p>
            <a:pPr eaLnBrk="1" hangingPunct="1">
              <a:lnSpc>
                <a:spcPct val="80000"/>
              </a:lnSpc>
            </a:pPr>
            <a:endParaRPr lang="en-US" altLang="en-US" dirty="0"/>
          </a:p>
          <a:p>
            <a:pPr eaLnBrk="1" hangingPunct="1">
              <a:lnSpc>
                <a:spcPct val="80000"/>
              </a:lnSpc>
            </a:pPr>
            <a:r>
              <a:rPr lang="en-US" altLang="en-US" dirty="0"/>
              <a:t>Once a parameterized class is compiled, it can be used like any other class.</a:t>
            </a:r>
          </a:p>
          <a:p>
            <a:pPr eaLnBrk="1" hangingPunct="1">
              <a:lnSpc>
                <a:spcPct val="80000"/>
              </a:lnSpc>
            </a:pPr>
            <a:endParaRPr lang="en-US" altLang="en-US" dirty="0"/>
          </a:p>
          <a:p>
            <a:pPr lvl="1" eaLnBrk="1" hangingPunct="1">
              <a:lnSpc>
                <a:spcPct val="80000"/>
              </a:lnSpc>
            </a:pPr>
            <a:r>
              <a:rPr lang="en-US" altLang="en-US" sz="2100" dirty="0">
                <a:ea typeface="ＭＳ Ｐゴシック" panose="020B0600070205080204" pitchFamily="34" charset="-128"/>
              </a:rPr>
              <a:t>However, the class type plugged in for the type parameter must be specified before it can be used in a program.</a:t>
            </a:r>
          </a:p>
          <a:p>
            <a:pPr lvl="1" eaLnBrk="1" hangingPunct="1">
              <a:lnSpc>
                <a:spcPct val="80000"/>
              </a:lnSpc>
            </a:pPr>
            <a:endParaRPr lang="en-US" altLang="en-US" sz="2100" dirty="0">
              <a:ea typeface="ＭＳ Ｐゴシック" panose="020B0600070205080204" pitchFamily="34" charset="-128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en-US" sz="2100" dirty="0">
                <a:ea typeface="ＭＳ Ｐゴシック" panose="020B0600070205080204" pitchFamily="34" charset="-128"/>
              </a:rPr>
              <a:t>Doing this is said to </a:t>
            </a:r>
            <a:r>
              <a:rPr lang="en-US" altLang="en-US" sz="2100" i="1" dirty="0">
                <a:ea typeface="ＭＳ Ｐゴシック" panose="020B0600070205080204" pitchFamily="34" charset="-128"/>
              </a:rPr>
              <a:t>instantiate</a:t>
            </a:r>
            <a:r>
              <a:rPr lang="en-US" altLang="en-US" sz="2100" dirty="0">
                <a:ea typeface="ＭＳ Ｐゴシック" panose="020B0600070205080204" pitchFamily="34" charset="-128"/>
              </a:rPr>
              <a:t> the generic class.</a:t>
            </a:r>
          </a:p>
          <a:p>
            <a:pPr lvl="2" eaLnBrk="1" hangingPunct="1">
              <a:lnSpc>
                <a:spcPct val="80000"/>
              </a:lnSpc>
              <a:buFont typeface="StarBats" charset="0"/>
              <a:buNone/>
            </a:pPr>
            <a:endParaRPr lang="en-US" altLang="en-US" b="1" dirty="0">
              <a:solidFill>
                <a:schemeClr val="tx1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lvl="2" eaLnBrk="1" hangingPunct="1">
              <a:lnSpc>
                <a:spcPct val="80000"/>
              </a:lnSpc>
              <a:buFont typeface="StarBats" charset="0"/>
              <a:buNone/>
            </a:pPr>
            <a:r>
              <a:rPr lang="en-US" altLang="en-US" b="1" dirty="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Sample&lt;String&gt; </a:t>
            </a:r>
            <a:r>
              <a:rPr lang="en-US" altLang="en-US" b="1" dirty="0" err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ob</a:t>
            </a:r>
            <a:r>
              <a:rPr lang="en-US" altLang="en-US" b="1" dirty="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= new Sample&lt;String&gt;();</a:t>
            </a:r>
            <a:endParaRPr lang="en-US" altLang="en-US" b="1" dirty="0">
              <a:solidFill>
                <a:srgbClr val="FFFF00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9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64918494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eye_tracker_presentation" id="{00ED1D97-A04B-46A0-BB71-88655A6B057F}" vid="{F36189FA-3966-4852-951E-5734674D1C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25221</TotalTime>
  <Words>2682</Words>
  <Application>Microsoft Office PowerPoint</Application>
  <PresentationFormat>Custom</PresentationFormat>
  <Paragraphs>561</Paragraphs>
  <Slides>54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5" baseType="lpstr">
      <vt:lpstr>Office Theme</vt:lpstr>
      <vt:lpstr>Java Generics</vt:lpstr>
      <vt:lpstr>Overview</vt:lpstr>
      <vt:lpstr>Key Points for Errors/Exceptions</vt:lpstr>
      <vt:lpstr>Key Points for Errors/Exceptions</vt:lpstr>
      <vt:lpstr>Key Points for Errors/Exceptions</vt:lpstr>
      <vt:lpstr>Key Points for Errors/Exceptions</vt:lpstr>
      <vt:lpstr>Generics</vt:lpstr>
      <vt:lpstr>Parameterized Classes and Generics</vt:lpstr>
      <vt:lpstr>Generics (Cont’d)</vt:lpstr>
      <vt:lpstr>A Class Definition with a Type Parameter</vt:lpstr>
      <vt:lpstr>A Class Definition with a Type Parameter (Cont’d)</vt:lpstr>
      <vt:lpstr>Generic Class Definition: An Example</vt:lpstr>
      <vt:lpstr>Generic Class Definition: An Example (Cont’d)</vt:lpstr>
      <vt:lpstr>Generic Class Usage: An Example</vt:lpstr>
      <vt:lpstr>Generic Class Usage: An Example (Cont’d)</vt:lpstr>
      <vt:lpstr>A Generic Constructor Name Has No Type Parameter!!!</vt:lpstr>
      <vt:lpstr>A Primitive Type Cannot be Plugged in for a Type Parameter!!!</vt:lpstr>
      <vt:lpstr>Limitations on Type Parameter Usage</vt:lpstr>
      <vt:lpstr>Limitations on Generic Class Instantiation</vt:lpstr>
      <vt:lpstr>Using Generic Classes and Automatic Boxing</vt:lpstr>
      <vt:lpstr>Using Generic Classes and Automatic Boxing (Cont’d)</vt:lpstr>
      <vt:lpstr>Multiple Type Parameters</vt:lpstr>
      <vt:lpstr>Multiple Type Parameters</vt:lpstr>
      <vt:lpstr>Multiple Type Parameters</vt:lpstr>
      <vt:lpstr> Generic Classes and Exceptions</vt:lpstr>
      <vt:lpstr>Bounds for Type Parameters</vt:lpstr>
      <vt:lpstr>Bounds for Type Parameters</vt:lpstr>
      <vt:lpstr>Bounds for Type Parameters</vt:lpstr>
      <vt:lpstr>Generic Interfaces</vt:lpstr>
      <vt:lpstr>Generic Methods</vt:lpstr>
      <vt:lpstr>Generic Methods</vt:lpstr>
      <vt:lpstr>Inheritance with Generic Classes</vt:lpstr>
      <vt:lpstr>A Derived Generic Class: An Example</vt:lpstr>
      <vt:lpstr>A Derived Generic Class: An Example (Cont’d)</vt:lpstr>
      <vt:lpstr>Erasure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Generics    [Subtyping]</vt:lpstr>
      <vt:lpstr>Generics   [Wildcards and subtyping]</vt:lpstr>
      <vt:lpstr>Slide 45</vt:lpstr>
      <vt:lpstr>Slide 46</vt:lpstr>
      <vt:lpstr>Slide 47</vt:lpstr>
      <vt:lpstr>Slide 48</vt:lpstr>
      <vt:lpstr>Slide 49</vt:lpstr>
      <vt:lpstr>Slide 50</vt:lpstr>
      <vt:lpstr>Slide 51</vt:lpstr>
      <vt:lpstr>Slide 52</vt:lpstr>
      <vt:lpstr>Slide 53</vt:lpstr>
      <vt:lpstr>Exercise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Eye-tracking for Neuroscience</dc:title>
  <dc:creator>Gregory</dc:creator>
  <cp:lastModifiedBy>Greg</cp:lastModifiedBy>
  <cp:revision>236</cp:revision>
  <dcterms:created xsi:type="dcterms:W3CDTF">2016-10-21T00:49:29Z</dcterms:created>
  <dcterms:modified xsi:type="dcterms:W3CDTF">2024-02-21T18:09:53Z</dcterms:modified>
</cp:coreProperties>
</file>