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95" r:id="rId10"/>
    <p:sldId id="283" r:id="rId11"/>
    <p:sldId id="288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1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7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9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Static Methods,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baseline="30000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7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DBA27E3B-CE81-443B-8B7B-F3E80DB22152}"/>
              </a:ext>
            </a:extLst>
          </p:cNvPr>
          <p:cNvSpPr/>
          <p:nvPr/>
        </p:nvSpPr>
        <p:spPr>
          <a:xfrm rot="929330">
            <a:off x="1506501" y="2847573"/>
            <a:ext cx="8556983" cy="30033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059E428F-9429-45DA-A48E-0CC5482E0B5D}"/>
              </a:ext>
            </a:extLst>
          </p:cNvPr>
          <p:cNvSpPr/>
          <p:nvPr/>
        </p:nvSpPr>
        <p:spPr>
          <a:xfrm rot="20329068">
            <a:off x="2057125" y="3007865"/>
            <a:ext cx="8556983" cy="2564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0273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04326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3B59536B-137F-41E4-BA0A-2C4C1A71E1C1}"/>
              </a:ext>
            </a:extLst>
          </p:cNvPr>
          <p:cNvCxnSpPr/>
          <p:nvPr/>
        </p:nvCxnSpPr>
        <p:spPr>
          <a:xfrm>
            <a:off x="1553497" y="2493964"/>
            <a:ext cx="9104671" cy="3041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5F83E8C-4962-4D60-9C76-2445177C0A91}"/>
              </a:ext>
            </a:extLst>
          </p:cNvPr>
          <p:cNvCxnSpPr>
            <a:cxnSpLocks/>
          </p:cNvCxnSpPr>
          <p:nvPr/>
        </p:nvCxnSpPr>
        <p:spPr>
          <a:xfrm flipV="1">
            <a:off x="1553497" y="2320413"/>
            <a:ext cx="8524568" cy="3737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003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8239432" y="504288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2915266" y="4998853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D0BEC306-7EB5-4B09-8E8E-D0C74D8CB22E}"/>
              </a:ext>
            </a:extLst>
          </p:cNvPr>
          <p:cNvSpPr/>
          <p:nvPr/>
        </p:nvSpPr>
        <p:spPr>
          <a:xfrm rot="1242360">
            <a:off x="10554598" y="979425"/>
            <a:ext cx="1002890" cy="2369574"/>
          </a:xfrm>
          <a:custGeom>
            <a:avLst/>
            <a:gdLst>
              <a:gd name="connsiteX0" fmla="*/ 0 w 1002890"/>
              <a:gd name="connsiteY0" fmla="*/ 1789471 h 2369574"/>
              <a:gd name="connsiteX1" fmla="*/ 167148 w 1002890"/>
              <a:gd name="connsiteY1" fmla="*/ 2035277 h 2369574"/>
              <a:gd name="connsiteX2" fmla="*/ 275303 w 1002890"/>
              <a:gd name="connsiteY2" fmla="*/ 2212258 h 2369574"/>
              <a:gd name="connsiteX3" fmla="*/ 314632 w 1002890"/>
              <a:gd name="connsiteY3" fmla="*/ 2310580 h 2369574"/>
              <a:gd name="connsiteX4" fmla="*/ 344129 w 1002890"/>
              <a:gd name="connsiteY4" fmla="*/ 2369574 h 2369574"/>
              <a:gd name="connsiteX5" fmla="*/ 393290 w 1002890"/>
              <a:gd name="connsiteY5" fmla="*/ 1779638 h 2369574"/>
              <a:gd name="connsiteX6" fmla="*/ 668593 w 1002890"/>
              <a:gd name="connsiteY6" fmla="*/ 825909 h 2369574"/>
              <a:gd name="connsiteX7" fmla="*/ 865239 w 1002890"/>
              <a:gd name="connsiteY7" fmla="*/ 294967 h 2369574"/>
              <a:gd name="connsiteX8" fmla="*/ 1002890 w 1002890"/>
              <a:gd name="connsiteY8" fmla="*/ 0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" h="2369574">
                <a:moveTo>
                  <a:pt x="0" y="1789471"/>
                </a:moveTo>
                <a:cubicBezTo>
                  <a:pt x="92793" y="1944124"/>
                  <a:pt x="-74117" y="1668553"/>
                  <a:pt x="167148" y="2035277"/>
                </a:cubicBezTo>
                <a:cubicBezTo>
                  <a:pt x="205147" y="2093036"/>
                  <a:pt x="242655" y="2151315"/>
                  <a:pt x="275303" y="2212258"/>
                </a:cubicBezTo>
                <a:cubicBezTo>
                  <a:pt x="291972" y="2243373"/>
                  <a:pt x="300484" y="2278241"/>
                  <a:pt x="314632" y="2310580"/>
                </a:cubicBezTo>
                <a:cubicBezTo>
                  <a:pt x="323444" y="2330722"/>
                  <a:pt x="334297" y="2349909"/>
                  <a:pt x="344129" y="2369574"/>
                </a:cubicBezTo>
                <a:cubicBezTo>
                  <a:pt x="353373" y="2175439"/>
                  <a:pt x="359423" y="1969291"/>
                  <a:pt x="393290" y="1779638"/>
                </a:cubicBezTo>
                <a:cubicBezTo>
                  <a:pt x="447985" y="1473344"/>
                  <a:pt x="567682" y="1115005"/>
                  <a:pt x="668593" y="825909"/>
                </a:cubicBezTo>
                <a:cubicBezTo>
                  <a:pt x="730790" y="647723"/>
                  <a:pt x="794429" y="469909"/>
                  <a:pt x="865239" y="294967"/>
                </a:cubicBezTo>
                <a:cubicBezTo>
                  <a:pt x="905948" y="194392"/>
                  <a:pt x="1002890" y="0"/>
                  <a:pt x="1002890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C0FB370-DD8C-4F2B-AF04-E541C7C8FFFB}"/>
              </a:ext>
            </a:extLst>
          </p:cNvPr>
          <p:cNvSpPr/>
          <p:nvPr/>
        </p:nvSpPr>
        <p:spPr>
          <a:xfrm>
            <a:off x="1676400" y="2222090"/>
            <a:ext cx="3770667" cy="39918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1291B997-CF72-4B83-8055-5AAA79536704}"/>
              </a:ext>
            </a:extLst>
          </p:cNvPr>
          <p:cNvSpPr/>
          <p:nvPr/>
        </p:nvSpPr>
        <p:spPr>
          <a:xfrm>
            <a:off x="7106914" y="2222090"/>
            <a:ext cx="3002766" cy="3991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55775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Defined with classes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956620"/>
            <a:ext cx="8916081" cy="36245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57" y="2501823"/>
            <a:ext cx="8186844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Turtle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Turtle() {}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(“You hear turtle noises”);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53296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Defined with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Classes are blueprints for objects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632153"/>
            <a:ext cx="8916081" cy="2733369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57" y="2177357"/>
            <a:ext cx="8186844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="" xmlns:a16="http://schemas.microsoft.com/office/drawing/2014/main" id="{E8928229-3C30-4270-91D2-8806A173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5299036"/>
            <a:ext cx="8916081" cy="952091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 Box 10">
            <a:extLst>
              <a:ext uri="{FF2B5EF4-FFF2-40B4-BE49-F238E27FC236}">
                <a16:creationId xmlns="" xmlns:a16="http://schemas.microsoft.com/office/drawing/2014/main" id="{48E99425-6E6A-4AF8-9646-40C0EF0F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5415181"/>
            <a:ext cx="8186844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Dog dog1 = new Dog();  // Initialize a new Dog object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dog1.makeNoise();      // Call an object/instance method</a:t>
            </a:r>
          </a:p>
        </p:txBody>
      </p:sp>
    </p:spTree>
    <p:extLst>
      <p:ext uri="{BB962C8B-B14F-4D97-AF65-F5344CB8AC3E}">
        <p14:creationId xmlns="" xmlns:p14="http://schemas.microsoft.com/office/powerpoint/2010/main" val="75100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behaviour of your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858297"/>
            <a:ext cx="8916081" cy="44343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663" y="1961047"/>
            <a:ext cx="81868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walk()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(“The dog walked in a circle.”);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55536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behaviour of your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1"/>
            <a:ext cx="10424973" cy="37231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doCircles</a:t>
            </a:r>
            <a:r>
              <a:rPr lang="en-GB" altLang="en-US" sz="1800" dirty="0">
                <a:latin typeface="Courier" pitchFamily="64" charset="0"/>
              </a:rPr>
              <a:t>(int </a:t>
            </a:r>
            <a:r>
              <a:rPr lang="en-GB" altLang="en-US" sz="1800" dirty="0" err="1">
                <a:latin typeface="Courier" pitchFamily="64" charset="0"/>
              </a:rPr>
              <a:t>numCircles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</a:t>
            </a:r>
            <a:r>
              <a:rPr lang="en-GB" altLang="en-US" sz="1800" dirty="0" err="1">
                <a:latin typeface="Courier" pitchFamily="64" charset="0"/>
              </a:rPr>
              <a:t>numCircles</a:t>
            </a:r>
            <a:r>
              <a:rPr lang="en-GB" altLang="en-US" sz="1800" dirty="0">
                <a:latin typeface="Courier" pitchFamily="64" charset="0"/>
              </a:rPr>
              <a:t>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</a:t>
            </a:r>
            <a:r>
              <a:rPr lang="en-GB" altLang="en-US" sz="1800" dirty="0" err="1">
                <a:latin typeface="Courier" pitchFamily="64" charset="0"/>
              </a:rPr>
              <a:t>String.format</a:t>
            </a:r>
            <a:r>
              <a:rPr lang="en-GB" altLang="en-US" sz="1800" dirty="0">
                <a:latin typeface="Courier" pitchFamily="64" charset="0"/>
              </a:rPr>
              <a:t>(“Did %s circles!”,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+ 1));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8341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properties of your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0"/>
            <a:ext cx="10424973" cy="397728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74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// Properties of a Dog instance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</a:t>
            </a:r>
            <a:r>
              <a:rPr lang="en-GB" altLang="en-US" sz="1800" dirty="0" err="1">
                <a:latin typeface="Courier" pitchFamily="64" charset="0"/>
              </a:rPr>
              <a:t>color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0;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“Snoopy”;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this.color</a:t>
            </a:r>
            <a:r>
              <a:rPr lang="en-GB" altLang="en-US" sz="1800" dirty="0">
                <a:latin typeface="Courier" pitchFamily="64" charset="0"/>
              </a:rPr>
              <a:t> = “Blue”;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71842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Set properties through your constructor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1"/>
            <a:ext cx="10424973" cy="37231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colour;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Dog(int age, String name, String colour)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858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Methods</a:t>
            </a:r>
          </a:p>
          <a:p>
            <a:r>
              <a:rPr lang="en-CA" dirty="0"/>
              <a:t>Object-oriented Programming</a:t>
            </a:r>
          </a:p>
          <a:p>
            <a:r>
              <a:rPr lang="en-CA" dirty="0"/>
              <a:t>Objects</a:t>
            </a:r>
          </a:p>
          <a:p>
            <a:pPr lvl="1"/>
            <a:r>
              <a:rPr lang="en-CA" dirty="0"/>
              <a:t>Encapsulation</a:t>
            </a:r>
          </a:p>
          <a:p>
            <a:r>
              <a:rPr lang="en-CA" dirty="0"/>
              <a:t>Parameter Passing</a:t>
            </a:r>
          </a:p>
          <a:p>
            <a:r>
              <a:rPr lang="en-CA" dirty="0"/>
              <a:t>Class Variables</a:t>
            </a:r>
          </a:p>
          <a:p>
            <a:pPr lvl="1"/>
            <a:r>
              <a:rPr lang="en-CA" dirty="0"/>
              <a:t>Getters/Setters</a:t>
            </a:r>
          </a:p>
          <a:p>
            <a:r>
              <a:rPr lang="en-CA" dirty="0"/>
              <a:t>Class Methods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Use getters and setters!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632390"/>
            <a:ext cx="10424973" cy="491878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14" y="1713145"/>
            <a:ext cx="9796195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colour;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Dog(int age, String name, String colour)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setColour</a:t>
            </a:r>
            <a:r>
              <a:rPr lang="en-GB" altLang="en-US" sz="1800" dirty="0">
                <a:latin typeface="Courier" pitchFamily="64" charset="0"/>
              </a:rPr>
              <a:t>(String colour) { 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getColour</a:t>
            </a:r>
            <a:r>
              <a:rPr lang="en-GB" altLang="en-US" sz="1800" dirty="0">
                <a:latin typeface="Courier" pitchFamily="64" charset="0"/>
              </a:rPr>
              <a:t>() { return 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setName</a:t>
            </a:r>
            <a:r>
              <a:rPr lang="en-GB" altLang="en-US" sz="1800" dirty="0">
                <a:latin typeface="Courier" pitchFamily="64" charset="0"/>
              </a:rPr>
              <a:t>(String name) { this.name = name;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getName</a:t>
            </a:r>
            <a:r>
              <a:rPr lang="en-GB" altLang="en-US" sz="1800" dirty="0">
                <a:latin typeface="Courier" pitchFamily="64" charset="0"/>
              </a:rPr>
              <a:t>() { return this.name;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2111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Primitives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Will the following code work?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="" xmlns:a16="http://schemas.microsoft.com/office/drawing/2014/main" id="{625C335C-819B-4B5D-8D6E-9BF8C9E2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1746017"/>
            <a:ext cx="7804150" cy="4387850"/>
          </a:xfrm>
          <a:prstGeom prst="roundRect">
            <a:avLst>
              <a:gd name="adj" fmla="val 3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5">
            <a:extLst>
              <a:ext uri="{FF2B5EF4-FFF2-40B4-BE49-F238E27FC236}">
                <a16:creationId xmlns="" xmlns:a16="http://schemas.microsoft.com/office/drawing/2014/main" id="{B87D52A0-D3D9-47D9-8285-0C1131BFA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957155"/>
            <a:ext cx="72390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void method1()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x = 50;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y = 100;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swap(</a:t>
            </a:r>
            <a:r>
              <a:rPr lang="en-GB" altLang="en-US" sz="1600" dirty="0" err="1">
                <a:latin typeface="Courier" pitchFamily="80" charset="0"/>
              </a:rPr>
              <a:t>x,y</a:t>
            </a:r>
            <a:r>
              <a:rPr lang="en-GB" altLang="en-US" sz="1600" dirty="0">
                <a:latin typeface="Courier" pitchFamily="80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</a:t>
            </a:r>
            <a:r>
              <a:rPr lang="en-GB" altLang="en-US" sz="1600" dirty="0" err="1">
                <a:latin typeface="Courier" pitchFamily="80" charset="0"/>
              </a:rPr>
              <a:t>System.out.println</a:t>
            </a:r>
            <a:r>
              <a:rPr lang="en-GB" altLang="en-US" sz="1600" dirty="0">
                <a:latin typeface="Courier" pitchFamily="80" charset="0"/>
              </a:rPr>
              <a:t>("x is:" + x + " y is:" + y);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void swap(int var1, int var2)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temp = var1;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var1 = var2;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var2 = temp;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3038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Parameters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Parameters are passed by value in Java</a:t>
            </a:r>
          </a:p>
          <a:p>
            <a:pPr lvl="1"/>
            <a:r>
              <a:rPr lang="en-US" dirty="0"/>
              <a:t>The code does not behave as intended.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EB99A94-F46D-4E77-BAB3-6753CAFE1DC4}"/>
              </a:ext>
            </a:extLst>
          </p:cNvPr>
          <p:cNvGrpSpPr/>
          <p:nvPr/>
        </p:nvGrpSpPr>
        <p:grpSpPr>
          <a:xfrm>
            <a:off x="2469792" y="2169601"/>
            <a:ext cx="7921625" cy="3921125"/>
            <a:chOff x="1211263" y="2592388"/>
            <a:chExt cx="7921625" cy="3921125"/>
          </a:xfrm>
        </p:grpSpPr>
        <p:sp>
          <p:nvSpPr>
            <p:cNvPr id="14" name="AutoShape 4">
              <a:extLst>
                <a:ext uri="{FF2B5EF4-FFF2-40B4-BE49-F238E27FC236}">
                  <a16:creationId xmlns="" xmlns:a16="http://schemas.microsoft.com/office/drawing/2014/main" id="{0E5FC715-D2A1-492A-B3A9-1E8A3242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2592388"/>
              <a:ext cx="4662487" cy="3921125"/>
            </a:xfrm>
            <a:prstGeom prst="roundRect">
              <a:avLst>
                <a:gd name="adj" fmla="val 3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Text Box 5">
              <a:extLst>
                <a:ext uri="{FF2B5EF4-FFF2-40B4-BE49-F238E27FC236}">
                  <a16:creationId xmlns="" xmlns:a16="http://schemas.microsoft.com/office/drawing/2014/main" id="{00DC419B-7D7B-4D69-928B-4EF925DAB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75" y="2768600"/>
              <a:ext cx="4503738" cy="35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public void method1()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x = 50;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y = 100;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swap(</a:t>
              </a:r>
              <a:r>
                <a:rPr lang="en-GB" altLang="en-US" sz="1600" dirty="0" err="1">
                  <a:latin typeface="Courier" pitchFamily="80" charset="0"/>
                </a:rPr>
                <a:t>x,y</a:t>
              </a:r>
              <a:r>
                <a:rPr lang="en-GB" altLang="en-US" sz="1600" dirty="0">
                  <a:latin typeface="Courier" pitchFamily="80" charset="0"/>
                </a:rPr>
                <a:t>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endParaRPr lang="en-GB" altLang="en-US" sz="1600" dirty="0">
                <a:latin typeface="Courier" pitchFamily="80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public void swap(int var1, int var2)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temp = var1;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var1 = var2;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var2 = temp;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}</a:t>
              </a:r>
            </a:p>
          </p:txBody>
        </p:sp>
        <p:sp>
          <p:nvSpPr>
            <p:cNvPr id="16" name="AutoShape 6">
              <a:extLst>
                <a:ext uri="{FF2B5EF4-FFF2-40B4-BE49-F238E27FC236}">
                  <a16:creationId xmlns="" xmlns:a16="http://schemas.microsoft.com/office/drawing/2014/main" id="{48A1CE43-948B-4336-8906-E029E8EE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298926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="" xmlns:a16="http://schemas.microsoft.com/office/drawing/2014/main" id="{60044279-C9D4-4BE4-BB3D-0949E4B7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3008313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x:</a:t>
              </a:r>
            </a:p>
          </p:txBody>
        </p:sp>
        <p:sp>
          <p:nvSpPr>
            <p:cNvPr id="18" name="AutoShape 8">
              <a:extLst>
                <a:ext uri="{FF2B5EF4-FFF2-40B4-BE49-F238E27FC236}">
                  <a16:creationId xmlns="" xmlns:a16="http://schemas.microsoft.com/office/drawing/2014/main" id="{1C993275-53BB-439B-A520-A913BCA9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346551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="" xmlns:a16="http://schemas.microsoft.com/office/drawing/2014/main" id="{616754A0-AF04-4192-8C02-94FFF06F0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482975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y:</a:t>
              </a:r>
            </a:p>
          </p:txBody>
        </p:sp>
        <p:sp>
          <p:nvSpPr>
            <p:cNvPr id="20" name="AutoShape 10">
              <a:extLst>
                <a:ext uri="{FF2B5EF4-FFF2-40B4-BE49-F238E27FC236}">
                  <a16:creationId xmlns="" xmlns:a16="http://schemas.microsoft.com/office/drawing/2014/main" id="{08E02AA4-93ED-4553-A4D8-A525F161F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61327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="" xmlns:a16="http://schemas.microsoft.com/office/drawing/2014/main" id="{14101093-22D6-41BA-94C5-54A9E944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900" y="4632325"/>
              <a:ext cx="452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var1:</a:t>
              </a:r>
            </a:p>
          </p:txBody>
        </p:sp>
        <p:sp>
          <p:nvSpPr>
            <p:cNvPr id="22" name="AutoShape 12">
              <a:extLst>
                <a:ext uri="{FF2B5EF4-FFF2-40B4-BE49-F238E27FC236}">
                  <a16:creationId xmlns="" xmlns:a16="http://schemas.microsoft.com/office/drawing/2014/main" id="{3D46AB9E-9234-44B2-BAB1-5A27D9EC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508952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="" xmlns:a16="http://schemas.microsoft.com/office/drawing/2014/main" id="{65BD9710-DA2D-499C-A3F2-61AF8D3A0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900" y="5064125"/>
              <a:ext cx="452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var2:</a:t>
              </a:r>
            </a:p>
          </p:txBody>
        </p:sp>
        <p:sp>
          <p:nvSpPr>
            <p:cNvPr id="24" name="AutoShape 14">
              <a:extLst>
                <a:ext uri="{FF2B5EF4-FFF2-40B4-BE49-F238E27FC236}">
                  <a16:creationId xmlns="" xmlns:a16="http://schemas.microsoft.com/office/drawing/2014/main" id="{867C66D3-04C1-405C-80AF-971E2280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557371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="" xmlns:a16="http://schemas.microsoft.com/office/drawing/2014/main" id="{A371CB78-E7F3-4919-9DA5-C97F7F0D5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750" y="5548313"/>
              <a:ext cx="508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temp:</a:t>
              </a:r>
            </a:p>
          </p:txBody>
        </p:sp>
        <p:sp>
          <p:nvSpPr>
            <p:cNvPr id="26" name="AutoShape 16">
              <a:extLst>
                <a:ext uri="{FF2B5EF4-FFF2-40B4-BE49-F238E27FC236}">
                  <a16:creationId xmlns="" xmlns:a16="http://schemas.microsoft.com/office/drawing/2014/main" id="{461004C5-55AB-4B79-A487-3B8FCFDA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461327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27" name="AutoShape 17">
              <a:extLst>
                <a:ext uri="{FF2B5EF4-FFF2-40B4-BE49-F238E27FC236}">
                  <a16:creationId xmlns="" xmlns:a16="http://schemas.microsoft.com/office/drawing/2014/main" id="{B5A9EB06-1EA7-458C-8F21-7CED89FA9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508952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8142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also possible to pass object references as parameters to methods.</a:t>
            </a:r>
          </a:p>
          <a:p>
            <a:pPr lvl="1"/>
            <a:r>
              <a:rPr lang="en-US" dirty="0"/>
              <a:t>The reference itself is passed by value</a:t>
            </a:r>
          </a:p>
          <a:p>
            <a:pPr lvl="1"/>
            <a:r>
              <a:rPr lang="en-US" dirty="0"/>
              <a:t>The reference can be used to manipulate the target object</a:t>
            </a:r>
          </a:p>
          <a:p>
            <a:r>
              <a:rPr lang="en-US" dirty="0"/>
              <a:t>Because of this behaviour, there are many classes that are defined as immutable or have instance variables which are immutable.</a:t>
            </a:r>
          </a:p>
          <a:p>
            <a:pPr lvl="1"/>
            <a:r>
              <a:rPr lang="en-US" dirty="0"/>
              <a:t>This allows the object's reference to be passed without violating encapsulation.</a:t>
            </a:r>
          </a:p>
          <a:p>
            <a:pPr lvl="1"/>
            <a:r>
              <a:rPr lang="en-US" dirty="0"/>
              <a:t>String is an example of an immutable class.  </a:t>
            </a:r>
          </a:p>
          <a:p>
            <a:pPr lvl="2"/>
            <a:r>
              <a:rPr lang="en-US" dirty="0"/>
              <a:t>It does not have a set method for the String data.</a:t>
            </a:r>
          </a:p>
          <a:p>
            <a:pPr lvl="2"/>
            <a:r>
              <a:rPr lang="en-US" dirty="0"/>
              <a:t>String data can only be set upon initialization</a:t>
            </a:r>
          </a:p>
          <a:p>
            <a:pPr lvl="1"/>
            <a:r>
              <a:rPr lang="en-US" dirty="0"/>
              <a:t>Many business oriented classes have attributes which cannot be changed after initialization</a:t>
            </a:r>
          </a:p>
          <a:p>
            <a:pPr lvl="2"/>
            <a:r>
              <a:rPr lang="en-US" dirty="0"/>
              <a:t>Transaction</a:t>
            </a:r>
          </a:p>
          <a:p>
            <a:pPr lvl="2"/>
            <a:r>
              <a:rPr lang="en-US" dirty="0"/>
              <a:t>Account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7060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="" xmlns:a16="http://schemas.microsoft.com/office/drawing/2014/main" id="{C994F795-AD1C-452E-A17D-69DC2308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615" y="1076323"/>
            <a:ext cx="7369175" cy="3575050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A868091F-2B86-4270-8163-D91477A7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427" y="1250948"/>
            <a:ext cx="6799263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void method1()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Account anAccount = new Account(12345);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initializeAccount(anAccount)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void initializeAccount(Account theAccount)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Date openingDate = new Date();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theAccount.setOpeningDate(openingDate);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[... more initialization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858BC78E-BD71-47D1-89CD-37C8DE32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177" y="4981573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anAccount: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75E5DCDA-8D10-4087-9B17-16A15420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690" y="4911723"/>
            <a:ext cx="950912" cy="37782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7">
            <a:extLst>
              <a:ext uri="{FF2B5EF4-FFF2-40B4-BE49-F238E27FC236}">
                <a16:creationId xmlns="" xmlns:a16="http://schemas.microsoft.com/office/drawing/2014/main" id="{B9840BCB-993C-44FD-B450-6C13DAB4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52" y="5614986"/>
            <a:ext cx="1879600" cy="95885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Account</a:t>
            </a:r>
          </a:p>
          <a:p>
            <a:pPr>
              <a:buClr>
                <a:srgbClr val="000000"/>
              </a:buClr>
              <a:buSzPct val="77000"/>
              <a:buFont typeface="StarBats" charset="-52"/>
              <a:buNone/>
            </a:pPr>
            <a:r>
              <a:rPr lang="en-GB" altLang="en-US" sz="1400">
                <a:latin typeface="Times" panose="02020603050405020304" pitchFamily="18" charset="0"/>
              </a:rPr>
              <a:t>AccountNum: 12345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="" xmlns:a16="http://schemas.microsoft.com/office/drawing/2014/main" id="{4FF00565-98AC-4882-9CA3-D49A7CF3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740" y="4956173"/>
            <a:ext cx="1073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theAccount: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690191B9-C4E6-45AA-8626-5D253ED5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165" y="4878386"/>
            <a:ext cx="950912" cy="37782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13">
            <a:extLst>
              <a:ext uri="{FF2B5EF4-FFF2-40B4-BE49-F238E27FC236}">
                <a16:creationId xmlns="" xmlns:a16="http://schemas.microsoft.com/office/drawing/2014/main" id="{2D25F502-739E-4F56-A729-C936505AB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052" y="5184773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="" xmlns:a16="http://schemas.microsoft.com/office/drawing/2014/main" id="{429BF3E8-A1BC-45C6-8DD6-5691553970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52" y="5108573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00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this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For every instance method, there is a "hidden" parameter called "this"</a:t>
            </a:r>
          </a:p>
          <a:p>
            <a:pPr lvl="1"/>
            <a:r>
              <a:rPr lang="en-US" dirty="0"/>
              <a:t>this is a reference to the instance (</a:t>
            </a:r>
            <a:r>
              <a:rPr lang="en-US" dirty="0" err="1"/>
              <a:t>ie</a:t>
            </a:r>
            <a:r>
              <a:rPr lang="en-US" dirty="0"/>
              <a:t>. object) upon which the method is being invoked</a:t>
            </a:r>
          </a:p>
          <a:p>
            <a:pPr lvl="1"/>
            <a:r>
              <a:rPr lang="en-US" dirty="0"/>
              <a:t>this can be used to access instance variables (although "this" is implied)</a:t>
            </a:r>
          </a:p>
          <a:p>
            <a:pPr lvl="1"/>
            <a:r>
              <a:rPr lang="en-US" dirty="0"/>
              <a:t>this can be returned from a method.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B038E632-9BE6-46DA-AD27-B95418BD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2" y="3529525"/>
            <a:ext cx="7369175" cy="3044311"/>
          </a:xfrm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38155AF2-3B1F-40FE-8DC9-BD1FA391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3704150"/>
            <a:ext cx="67992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public void setName(String aName)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this.name = aName;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name = aName;			// Equivalent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00774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Instance variables belong to an instance (object)</a:t>
            </a:r>
          </a:p>
          <a:p>
            <a:pPr lvl="1"/>
            <a:r>
              <a:rPr lang="en-US" dirty="0"/>
              <a:t>The compiler resolves the variable using the "this" reference.</a:t>
            </a:r>
          </a:p>
          <a:p>
            <a:endParaRPr lang="en-US" dirty="0"/>
          </a:p>
          <a:p>
            <a:r>
              <a:rPr lang="en-US" dirty="0"/>
              <a:t>Java also allows for the creation of Class variables.</a:t>
            </a:r>
          </a:p>
          <a:p>
            <a:pPr lvl="1"/>
            <a:r>
              <a:rPr lang="en-US" dirty="0"/>
              <a:t>Class variables belong to a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time an instance is created, instance variables are created as well.</a:t>
            </a:r>
          </a:p>
          <a:p>
            <a:r>
              <a:rPr lang="en-US" dirty="0"/>
              <a:t>Class variables are NOT created each time an instance is created.</a:t>
            </a:r>
          </a:p>
          <a:p>
            <a:r>
              <a:rPr lang="en-US" dirty="0"/>
              <a:t>Class variables can be seen as global variables available to all instances of the class.</a:t>
            </a:r>
          </a:p>
          <a:p>
            <a:r>
              <a:rPr lang="en-US" dirty="0"/>
              <a:t>To access a class variable, one does not need a "this" reference.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4787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Variables 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Class variables are declared as "static" in the class definition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E7A1E0BF-ED82-4E8D-8E9A-625BFBBE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754" y="1601785"/>
            <a:ext cx="7369175" cy="327342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91E86CF-8EFC-4BB3-B052-411608694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67" y="1770060"/>
            <a:ext cx="679926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static int employeeCount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public Employee()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employeeCount++;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  <p:sp>
        <p:nvSpPr>
          <p:cNvPr id="9" name="Oval 6">
            <a:extLst>
              <a:ext uri="{FF2B5EF4-FFF2-40B4-BE49-F238E27FC236}">
                <a16:creationId xmlns="" xmlns:a16="http://schemas.microsoft.com/office/drawing/2014/main" id="{AC9E086C-F378-4991-96AF-94C27BD68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529" y="529748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1" name="Oval 7">
            <a:extLst>
              <a:ext uri="{FF2B5EF4-FFF2-40B4-BE49-F238E27FC236}">
                <a16:creationId xmlns="" xmlns:a16="http://schemas.microsoft.com/office/drawing/2014/main" id="{1B5AC7AD-97D7-4E6F-9D38-9CCDE25B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004" y="5141910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3" name="Oval 8">
            <a:extLst>
              <a:ext uri="{FF2B5EF4-FFF2-40B4-BE49-F238E27FC236}">
                <a16:creationId xmlns="" xmlns:a16="http://schemas.microsoft.com/office/drawing/2014/main" id="{FC45E833-7274-47FA-A81E-94A935A8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42" y="519429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4" name="Oval 9">
            <a:extLst>
              <a:ext uri="{FF2B5EF4-FFF2-40B4-BE49-F238E27FC236}">
                <a16:creationId xmlns="" xmlns:a16="http://schemas.microsoft.com/office/drawing/2014/main" id="{1074705B-A445-43BA-A75A-CD9E29D8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917" y="5884860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5" name="Oval 10">
            <a:extLst>
              <a:ext uri="{FF2B5EF4-FFF2-40B4-BE49-F238E27FC236}">
                <a16:creationId xmlns="" xmlns:a16="http://schemas.microsoft.com/office/drawing/2014/main" id="{EDF8F0D8-A792-4AA5-B117-ACDCCD5F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529" y="493553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6" name="Oval 11">
            <a:extLst>
              <a:ext uri="{FF2B5EF4-FFF2-40B4-BE49-F238E27FC236}">
                <a16:creationId xmlns="" xmlns:a16="http://schemas.microsoft.com/office/drawing/2014/main" id="{1D608BCE-9E09-4192-B887-80B309B1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329" y="577373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7" name="Oval 12">
            <a:extLst>
              <a:ext uri="{FF2B5EF4-FFF2-40B4-BE49-F238E27FC236}">
                <a16:creationId xmlns="" xmlns:a16="http://schemas.microsoft.com/office/drawing/2014/main" id="{0A476B5F-18A0-45DC-A49E-3CA81281D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816" y="5870573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8" name="Oval 13">
            <a:extLst>
              <a:ext uri="{FF2B5EF4-FFF2-40B4-BE49-F238E27FC236}">
                <a16:creationId xmlns="" xmlns:a16="http://schemas.microsoft.com/office/drawing/2014/main" id="{645BF441-4E32-4C10-B413-AE1256F8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129" y="5073648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9" name="Oval 14">
            <a:extLst>
              <a:ext uri="{FF2B5EF4-FFF2-40B4-BE49-F238E27FC236}">
                <a16:creationId xmlns="" xmlns:a16="http://schemas.microsoft.com/office/drawing/2014/main" id="{1C24AD11-2298-4D21-A8D7-9B844B30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629" y="591978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="" xmlns:a16="http://schemas.microsoft.com/office/drawing/2014/main" id="{8DD1D10D-B7BF-4B9D-83D5-5C3A14102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092" y="5870573"/>
            <a:ext cx="950912" cy="25717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="" xmlns:a16="http://schemas.microsoft.com/office/drawing/2014/main" id="{D74FE2D1-6379-445F-9284-81051BAE7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267" y="5888035"/>
            <a:ext cx="147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employeeCount:</a:t>
            </a:r>
          </a:p>
        </p:txBody>
      </p:sp>
    </p:spTree>
    <p:extLst>
      <p:ext uri="{BB962C8B-B14F-4D97-AF65-F5344CB8AC3E}">
        <p14:creationId xmlns="" xmlns:p14="http://schemas.microsoft.com/office/powerpoint/2010/main" val="23847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Instance variables are accessed through Instance methods</a:t>
            </a:r>
          </a:p>
          <a:p>
            <a:r>
              <a:rPr lang="en-US" dirty="0"/>
              <a:t>Class variables are accessed through Class methods</a:t>
            </a:r>
          </a:p>
          <a:p>
            <a:r>
              <a:rPr lang="en-US" dirty="0"/>
              <a:t>Instance methods are invoked on instances (</a:t>
            </a:r>
            <a:r>
              <a:rPr lang="en-US" dirty="0" err="1"/>
              <a:t>ie</a:t>
            </a:r>
            <a:r>
              <a:rPr lang="en-US" dirty="0"/>
              <a:t>. Objects)</a:t>
            </a:r>
          </a:p>
          <a:p>
            <a:r>
              <a:rPr lang="en-US" dirty="0"/>
              <a:t>Class methods are invoked on classes</a:t>
            </a:r>
          </a:p>
          <a:p>
            <a:pPr lvl="1"/>
            <a:r>
              <a:rPr lang="en-US" dirty="0"/>
              <a:t>Class methods do not have a "this" reference</a:t>
            </a:r>
          </a:p>
          <a:p>
            <a:r>
              <a:rPr lang="en-US" dirty="0"/>
              <a:t>Class methods can only access Class variables</a:t>
            </a:r>
          </a:p>
          <a:p>
            <a:r>
              <a:rPr lang="en-US" dirty="0"/>
              <a:t>Instance methods can access both Class variables and Instance variables.</a:t>
            </a:r>
          </a:p>
          <a:p>
            <a:r>
              <a:rPr lang="en-US" dirty="0"/>
              <a:t>See the Java API Documentation for the Math class for examples.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6723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Methods 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Class methods are declared as "static" in the class definition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518A57DD-E4BB-4DEA-BA6E-8725D8A8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5" y="1616073"/>
            <a:ext cx="7369175" cy="310832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229CC713-E71F-4760-8043-43FAB593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7" y="1784348"/>
            <a:ext cx="679926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private static int employeeCount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public Employee()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	employeeCount++;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public static int getEmployeeCount()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	return employeeCount;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}</a:t>
            </a:r>
          </a:p>
        </p:txBody>
      </p:sp>
      <p:sp>
        <p:nvSpPr>
          <p:cNvPr id="9" name="Oval 6">
            <a:extLst>
              <a:ext uri="{FF2B5EF4-FFF2-40B4-BE49-F238E27FC236}">
                <a16:creationId xmlns="" xmlns:a16="http://schemas.microsoft.com/office/drawing/2014/main" id="{26A54D48-B791-4AE6-988A-637AD593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2" y="5311773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1" name="Oval 7">
            <a:extLst>
              <a:ext uri="{FF2B5EF4-FFF2-40B4-BE49-F238E27FC236}">
                <a16:creationId xmlns="" xmlns:a16="http://schemas.microsoft.com/office/drawing/2014/main" id="{C2BF27CA-1EDC-4146-ADE4-D1CDB6BCC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515619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3" name="Oval 8">
            <a:extLst>
              <a:ext uri="{FF2B5EF4-FFF2-40B4-BE49-F238E27FC236}">
                <a16:creationId xmlns="" xmlns:a16="http://schemas.microsoft.com/office/drawing/2014/main" id="{4F5ED168-45E3-4E2C-B010-90BA1DCB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2" y="5208586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4" name="Oval 9">
            <a:extLst>
              <a:ext uri="{FF2B5EF4-FFF2-40B4-BE49-F238E27FC236}">
                <a16:creationId xmlns="" xmlns:a16="http://schemas.microsoft.com/office/drawing/2014/main" id="{692AFADF-DA66-4F9D-8EE0-A4BC6638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89914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5" name="Oval 10">
            <a:extLst>
              <a:ext uri="{FF2B5EF4-FFF2-40B4-BE49-F238E27FC236}">
                <a16:creationId xmlns="" xmlns:a16="http://schemas.microsoft.com/office/drawing/2014/main" id="{8321742D-551A-4AB3-85C2-B3D453B7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494982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6" name="Oval 11">
            <a:extLst>
              <a:ext uri="{FF2B5EF4-FFF2-40B4-BE49-F238E27FC236}">
                <a16:creationId xmlns="" xmlns:a16="http://schemas.microsoft.com/office/drawing/2014/main" id="{9BC121E0-1899-4643-9DCB-9BEC574C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578802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7" name="Oval 12">
            <a:extLst>
              <a:ext uri="{FF2B5EF4-FFF2-40B4-BE49-F238E27FC236}">
                <a16:creationId xmlns="" xmlns:a16="http://schemas.microsoft.com/office/drawing/2014/main" id="{45742073-634C-46C6-8BF0-0C01E0E9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020" y="5901861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8" name="Oval 13">
            <a:extLst>
              <a:ext uri="{FF2B5EF4-FFF2-40B4-BE49-F238E27FC236}">
                <a16:creationId xmlns="" xmlns:a16="http://schemas.microsoft.com/office/drawing/2014/main" id="{2474517F-EB6F-48CE-9728-74697DA9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5087936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9" name="Oval 14">
            <a:extLst>
              <a:ext uri="{FF2B5EF4-FFF2-40B4-BE49-F238E27FC236}">
                <a16:creationId xmlns="" xmlns:a16="http://schemas.microsoft.com/office/drawing/2014/main" id="{8D729BCC-7C5E-4945-BF51-F314E45C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93407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="" xmlns:a16="http://schemas.microsoft.com/office/drawing/2014/main" id="{B7D9EA72-D68A-421E-A80B-6928B485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7" y="4424361"/>
            <a:ext cx="3427413" cy="628650"/>
          </a:xfrm>
          <a:prstGeom prst="roundRect">
            <a:avLst>
              <a:gd name="adj" fmla="val 25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Text Box 16">
            <a:extLst>
              <a:ext uri="{FF2B5EF4-FFF2-40B4-BE49-F238E27FC236}">
                <a16:creationId xmlns="" xmlns:a16="http://schemas.microsoft.com/office/drawing/2014/main" id="{6B75DD81-3470-40A5-8351-77B1CBEC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902323"/>
            <a:ext cx="147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employeeCount: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="" xmlns:a16="http://schemas.microsoft.com/office/drawing/2014/main" id="{1537CE72-5259-4E18-8831-78E0FDC61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635498"/>
            <a:ext cx="3225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Employee.getEmployeeCount();</a:t>
            </a:r>
          </a:p>
        </p:txBody>
      </p:sp>
      <p:sp>
        <p:nvSpPr>
          <p:cNvPr id="23" name="AutoShape 19">
            <a:extLst>
              <a:ext uri="{FF2B5EF4-FFF2-40B4-BE49-F238E27FC236}">
                <a16:creationId xmlns="" xmlns:a16="http://schemas.microsoft.com/office/drawing/2014/main" id="{4F9590C8-BE9C-4C28-941B-FCF2437E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5884861"/>
            <a:ext cx="950912" cy="25717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="" xmlns:p14="http://schemas.microsoft.com/office/powerpoint/2010/main" val="25890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922594"/>
            <a:ext cx="8916081" cy="565124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980142"/>
            <a:ext cx="8186844" cy="56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int[][]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(int[] arr1, int[] arr2)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int[][]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 = new int[arr1.length][2];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arr1.length;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 = 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 = 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return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 a1 = {1,2,3,4}, a2 = {4,3,2,1};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     int[][] result =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(a1, a2);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95771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"main"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You may recall that the "main" method is declared as static</a:t>
            </a:r>
          </a:p>
          <a:p>
            <a:r>
              <a:rPr lang="en-US" dirty="0"/>
              <a:t>This means that it is a class method</a:t>
            </a:r>
          </a:p>
          <a:p>
            <a:pPr lvl="1"/>
            <a:r>
              <a:rPr lang="en-US" dirty="0"/>
              <a:t>It is invoked on a class, not an instance</a:t>
            </a:r>
          </a:p>
          <a:p>
            <a:pPr lvl="1"/>
            <a:r>
              <a:rPr lang="en-US" dirty="0"/>
              <a:t>When the JVM is started, there are no instances of any class.  Therefore, "main" must be static</a:t>
            </a:r>
          </a:p>
          <a:p>
            <a:pPr lvl="1"/>
            <a:r>
              <a:rPr lang="en-US" dirty="0"/>
              <a:t>main does not have access to any instance variables.  </a:t>
            </a:r>
          </a:p>
          <a:p>
            <a:pPr lvl="1"/>
            <a:r>
              <a:rPr lang="en-US" dirty="0"/>
              <a:t>Usually, the responsibility of the main method is to instantiate objects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937D5F2E-2306-42F5-8BD1-EF1E2C49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7" y="4038600"/>
            <a:ext cx="8099425" cy="2544455"/>
          </a:xfrm>
          <a:prstGeom prst="roundRect">
            <a:avLst>
              <a:gd name="adj" fmla="val 60"/>
            </a:avLst>
          </a:prstGeom>
          <a:solidFill>
            <a:srgbClr val="FFFFCC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FCA8133D-B200-474C-B68B-7E73B0C0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149" y="4103380"/>
            <a:ext cx="70072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class HelloWorld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private String message = "Hello World";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public static void main(String[] </a:t>
            </a:r>
            <a:r>
              <a:rPr lang="en-GB" altLang="en-US" sz="1600" dirty="0" err="1">
                <a:latin typeface="Courier" pitchFamily="80" charset="0"/>
              </a:rPr>
              <a:t>args</a:t>
            </a:r>
            <a:r>
              <a:rPr lang="en-GB" altLang="en-US" sz="16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	</a:t>
            </a:r>
            <a:r>
              <a:rPr lang="en-GB" altLang="en-US" sz="1600" dirty="0" err="1">
                <a:latin typeface="Courier" pitchFamily="80" charset="0"/>
              </a:rPr>
              <a:t>System.out.println</a:t>
            </a:r>
            <a:r>
              <a:rPr lang="en-GB" altLang="en-US" sz="1600" dirty="0">
                <a:latin typeface="Courier" pitchFamily="80" charset="0"/>
              </a:rPr>
              <a:t>(message);		// ERROR!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5929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Redundant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29" y="922594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One of the design goals of O-O is to reduce redundant code</a:t>
            </a:r>
          </a:p>
          <a:p>
            <a:pPr lvl="1"/>
            <a:r>
              <a:rPr lang="en-US" dirty="0"/>
              <a:t>Method overloading actually encourages redundant code</a:t>
            </a:r>
          </a:p>
          <a:p>
            <a:pPr lvl="1"/>
            <a:r>
              <a:rPr lang="en-US" dirty="0"/>
              <a:t>Redundant constructors means that initialization code will appear in multiple locations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064016A1-1F08-4CEF-B7B3-BF52130D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301" y="2141538"/>
            <a:ext cx="7369175" cy="4716462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7E43E751-F547-4BD8-94A7-D7B91727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262" y="2248157"/>
            <a:ext cx="6799263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public class Account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String owner;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int 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"Unknown";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int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240257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"this" to reduce code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Constructors can invoke other constructors by using "this" as a method invocation</a:t>
            </a:r>
          </a:p>
          <a:p>
            <a:pPr lvl="1"/>
            <a:r>
              <a:rPr lang="en-US" dirty="0"/>
              <a:t>It must be the first line of code in the constructor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9C64D8DF-64E7-4445-93DB-2556DB51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2" y="2365222"/>
            <a:ext cx="7369175" cy="4344987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C7FF05EB-00AE-4BE3-93DF-752D0B97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2498572"/>
            <a:ext cx="6799262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public class Account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String owner;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int 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this("Unknown", 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this(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int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</p:txBody>
      </p:sp>
    </p:spTree>
    <p:extLst>
      <p:ext uri="{BB962C8B-B14F-4D97-AF65-F5344CB8AC3E}">
        <p14:creationId xmlns="" xmlns:p14="http://schemas.microsoft.com/office/powerpoint/2010/main" val="3872755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object maintains a reference count.</a:t>
            </a:r>
          </a:p>
          <a:p>
            <a:endParaRPr lang="en-US" dirty="0"/>
          </a:p>
          <a:p>
            <a:r>
              <a:rPr lang="en-US" dirty="0"/>
              <a:t>In order to use an object, one must have a reference to that object.</a:t>
            </a:r>
          </a:p>
          <a:p>
            <a:endParaRPr lang="en-US" dirty="0"/>
          </a:p>
          <a:p>
            <a:r>
              <a:rPr lang="en-US" dirty="0"/>
              <a:t>If an object has no references, it is no longer usable.</a:t>
            </a:r>
          </a:p>
          <a:p>
            <a:endParaRPr lang="en-US" dirty="0"/>
          </a:p>
          <a:p>
            <a:r>
              <a:rPr lang="en-US" dirty="0"/>
              <a:t>The garbage collector will reclaim any memory resources being consumed by unreferenced objects.</a:t>
            </a:r>
          </a:p>
          <a:p>
            <a:endParaRPr lang="en-US" dirty="0"/>
          </a:p>
          <a:p>
            <a:r>
              <a:rPr lang="en-US" dirty="0"/>
              <a:t>The user/programmer has no control over when the garbage collector runs.  It normally runs when:</a:t>
            </a:r>
          </a:p>
          <a:p>
            <a:pPr lvl="1"/>
            <a:r>
              <a:rPr lang="en-US" dirty="0"/>
              <a:t>No other threads are running in the VM</a:t>
            </a:r>
          </a:p>
          <a:p>
            <a:pPr lvl="1"/>
            <a:r>
              <a:rPr lang="en-US" dirty="0"/>
              <a:t>The amount of free space available goes below a threshold value.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20574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memory leaks possible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Many people, erroneously, believe that memory leaks are not possible in Java.</a:t>
            </a:r>
          </a:p>
          <a:p>
            <a:pPr lvl="1"/>
            <a:r>
              <a:rPr lang="en-US" dirty="0"/>
              <a:t>They are possible, they are just more unlikely</a:t>
            </a:r>
          </a:p>
          <a:p>
            <a:r>
              <a:rPr lang="en-US" dirty="0"/>
              <a:t>A memory leak can occur when two or more objects refer to each other, but there are no "external" references to any of those objects.</a:t>
            </a:r>
          </a:p>
          <a:p>
            <a:pPr lvl="1"/>
            <a:r>
              <a:rPr lang="en-US" dirty="0"/>
              <a:t>As a guideline, avoiding bidirectional associations will help to avoid these kinds of memory leaks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="" xmlns:a16="http://schemas.microsoft.com/office/drawing/2014/main" id="{E361BFF1-E7C9-42E7-AC13-159C5206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76" y="4624388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8" name="Oval 5">
            <a:extLst>
              <a:ext uri="{FF2B5EF4-FFF2-40B4-BE49-F238E27FC236}">
                <a16:creationId xmlns="" xmlns:a16="http://schemas.microsoft.com/office/drawing/2014/main" id="{4BBF4AA0-023B-4580-8E65-717E17AF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401" y="4624388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475A24CA-F73E-447F-98E8-EE0976B14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8938" y="4660900"/>
            <a:ext cx="155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E22C19E6-97D6-47CE-A49D-A838A9A97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3863" y="4979988"/>
            <a:ext cx="1520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Oval 8">
            <a:extLst>
              <a:ext uri="{FF2B5EF4-FFF2-40B4-BE49-F238E27FC236}">
                <a16:creationId xmlns="" xmlns:a16="http://schemas.microsoft.com/office/drawing/2014/main" id="{475338BD-A532-4B9D-BE33-396EEC5D7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701" y="5454650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4" name="Oval 9">
            <a:extLst>
              <a:ext uri="{FF2B5EF4-FFF2-40B4-BE49-F238E27FC236}">
                <a16:creationId xmlns="" xmlns:a16="http://schemas.microsoft.com/office/drawing/2014/main" id="{4340F4C8-2171-48C1-A454-C665184F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613" y="4071938"/>
            <a:ext cx="1166813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5" name="Oval 10">
            <a:extLst>
              <a:ext uri="{FF2B5EF4-FFF2-40B4-BE49-F238E27FC236}">
                <a16:creationId xmlns="" xmlns:a16="http://schemas.microsoft.com/office/drawing/2014/main" id="{CA023106-11CF-46E0-8BC9-743C8F6D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38" y="5705475"/>
            <a:ext cx="1166813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6" name="Line 11">
            <a:extLst>
              <a:ext uri="{FF2B5EF4-FFF2-40B4-BE49-F238E27FC236}">
                <a16:creationId xmlns="" xmlns:a16="http://schemas.microsoft.com/office/drawing/2014/main" id="{CC6FF9C0-26FC-430E-9553-83F853982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113" y="4505325"/>
            <a:ext cx="1017588" cy="700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" name="Line 12">
            <a:extLst>
              <a:ext uri="{FF2B5EF4-FFF2-40B4-BE49-F238E27FC236}">
                <a16:creationId xmlns="" xmlns:a16="http://schemas.microsoft.com/office/drawing/2014/main" id="{847AB340-5E45-4AD8-9D6A-D22FCBE72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9776" y="4738688"/>
            <a:ext cx="196850" cy="630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" name="Line 13">
            <a:extLst>
              <a:ext uri="{FF2B5EF4-FFF2-40B4-BE49-F238E27FC236}">
                <a16:creationId xmlns="" xmlns:a16="http://schemas.microsoft.com/office/drawing/2014/main" id="{D008EF2E-A427-4A3B-9B90-867374F9ED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0551" y="5670550"/>
            <a:ext cx="1214437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7077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- finalize()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Since objects can hold scarce resources (</a:t>
            </a:r>
            <a:r>
              <a:rPr lang="en-US" dirty="0" err="1"/>
              <a:t>ie</a:t>
            </a:r>
            <a:r>
              <a:rPr lang="en-US" dirty="0"/>
              <a:t>. open file, connection to database, </a:t>
            </a:r>
            <a:r>
              <a:rPr lang="en-US" dirty="0" err="1"/>
              <a:t>etc</a:t>
            </a:r>
            <a:r>
              <a:rPr lang="en-US" dirty="0"/>
              <a:t>), it is important to release those resources when an object is destroyed.</a:t>
            </a:r>
          </a:p>
          <a:p>
            <a:r>
              <a:rPr lang="en-US" dirty="0"/>
              <a:t>When the garbage collector is ready to return an object's memory to the system, it invokes the object's finalize() method. </a:t>
            </a:r>
          </a:p>
          <a:p>
            <a:pPr lvl="1"/>
            <a:r>
              <a:rPr lang="en-US" dirty="0"/>
              <a:t>Place any cleanup code in that method</a:t>
            </a:r>
          </a:p>
          <a:p>
            <a:r>
              <a:rPr lang="en-US" dirty="0"/>
              <a:t>Remember, the programmer has no control over the garbage collector.  As a result, the programmer has no control over when this method will be invoked (if ever).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5777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D91B3C9-D26B-444F-8430-46F29A59053F}"/>
              </a:ext>
            </a:extLst>
          </p:cNvPr>
          <p:cNvGrpSpPr/>
          <p:nvPr/>
        </p:nvGrpSpPr>
        <p:grpSpPr>
          <a:xfrm>
            <a:off x="1976310" y="3033815"/>
            <a:ext cx="8916081" cy="1874017"/>
            <a:chOff x="1599519" y="4699819"/>
            <a:chExt cx="8916081" cy="1874017"/>
          </a:xfrm>
        </p:grpSpPr>
        <p:sp>
          <p:nvSpPr>
            <p:cNvPr id="16" name="AutoShape 9">
              <a:extLst>
                <a:ext uri="{FF2B5EF4-FFF2-40B4-BE49-F238E27FC236}">
                  <a16:creationId xmlns="" xmlns:a16="http://schemas.microsoft.com/office/drawing/2014/main" id="{33189353-F7F2-4FA9-999A-2F81AA853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519" y="4699819"/>
              <a:ext cx="8916081" cy="1874017"/>
            </a:xfrm>
            <a:prstGeom prst="roundRect">
              <a:avLst>
                <a:gd name="adj" fmla="val 0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10">
              <a:extLst>
                <a:ext uri="{FF2B5EF4-FFF2-40B4-BE49-F238E27FC236}">
                  <a16:creationId xmlns="" xmlns:a16="http://schemas.microsoft.com/office/drawing/2014/main" id="{B0C67384-D2EA-42A6-8E4B-36426D10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252" y="4920157"/>
              <a:ext cx="8186844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public static int[][] </a:t>
              </a:r>
              <a:r>
                <a:rPr lang="en-GB" altLang="en-US" sz="1800" dirty="0" err="1">
                  <a:latin typeface="Courier" pitchFamily="64" charset="0"/>
                </a:rPr>
                <a:t>zipAndFlip</a:t>
              </a:r>
              <a:r>
                <a:rPr lang="en-GB" altLang="en-US" sz="1800" dirty="0">
                  <a:latin typeface="Courier" pitchFamily="64" charset="0"/>
                </a:rPr>
                <a:t>(int[] arr1, int[] arr2)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	int[][] </a:t>
              </a:r>
              <a:r>
                <a:rPr lang="en-GB" altLang="en-US" sz="1800" dirty="0" err="1">
                  <a:latin typeface="Courier" pitchFamily="64" charset="0"/>
                </a:rPr>
                <a:t>zippedArr</a:t>
              </a:r>
              <a:r>
                <a:rPr lang="en-GB" altLang="en-US" sz="1800" dirty="0">
                  <a:latin typeface="Courier" pitchFamily="64" charset="0"/>
                </a:rPr>
                <a:t> = new int[arr1.length][2];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     …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	return </a:t>
              </a:r>
              <a:r>
                <a:rPr lang="en-GB" altLang="en-US" sz="1800" dirty="0" err="1">
                  <a:latin typeface="Courier" pitchFamily="64" charset="0"/>
                </a:rPr>
                <a:t>zippedArr</a:t>
              </a:r>
              <a:r>
                <a:rPr lang="en-GB" altLang="en-US" sz="1800" dirty="0">
                  <a:latin typeface="Courier" pitchFamily="64" charset="0"/>
                </a:rPr>
                <a:t>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61E5DED6-7720-4D70-8140-18B1A57A859E}"/>
              </a:ext>
            </a:extLst>
          </p:cNvPr>
          <p:cNvCxnSpPr>
            <a:cxnSpLocks/>
          </p:cNvCxnSpPr>
          <p:nvPr/>
        </p:nvCxnSpPr>
        <p:spPr>
          <a:xfrm>
            <a:off x="2805399" y="1954150"/>
            <a:ext cx="0" cy="130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385C0F6-FB88-4A38-80F4-3C9A99D2421C}"/>
              </a:ext>
            </a:extLst>
          </p:cNvPr>
          <p:cNvCxnSpPr/>
          <p:nvPr/>
        </p:nvCxnSpPr>
        <p:spPr>
          <a:xfrm>
            <a:off x="3454091" y="2541047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ED643DA3-AB98-4220-9665-FFAE77084D13}"/>
              </a:ext>
            </a:extLst>
          </p:cNvPr>
          <p:cNvCxnSpPr>
            <a:cxnSpLocks/>
          </p:cNvCxnSpPr>
          <p:nvPr/>
        </p:nvCxnSpPr>
        <p:spPr>
          <a:xfrm>
            <a:off x="4108258" y="2131861"/>
            <a:ext cx="0" cy="112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AD0DFE4D-0E2C-4464-B716-C8D80BA41339}"/>
              </a:ext>
            </a:extLst>
          </p:cNvPr>
          <p:cNvCxnSpPr/>
          <p:nvPr/>
        </p:nvCxnSpPr>
        <p:spPr>
          <a:xfrm>
            <a:off x="5021075" y="2541046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44F56871-6817-4FD3-BE71-0F6632BD916D}"/>
              </a:ext>
            </a:extLst>
          </p:cNvPr>
          <p:cNvCxnSpPr/>
          <p:nvPr/>
        </p:nvCxnSpPr>
        <p:spPr>
          <a:xfrm>
            <a:off x="7030749" y="2541046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A6B0413A-A877-47B1-98A9-6497B4A00C1A}"/>
              </a:ext>
            </a:extLst>
          </p:cNvPr>
          <p:cNvCxnSpPr>
            <a:cxnSpLocks/>
          </p:cNvCxnSpPr>
          <p:nvPr/>
        </p:nvCxnSpPr>
        <p:spPr>
          <a:xfrm flipV="1">
            <a:off x="1674689" y="4014028"/>
            <a:ext cx="611365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CDFF184-7DC9-44B1-B563-7E8DE80DE88F}"/>
              </a:ext>
            </a:extLst>
          </p:cNvPr>
          <p:cNvSpPr txBox="1"/>
          <p:nvPr/>
        </p:nvSpPr>
        <p:spPr>
          <a:xfrm>
            <a:off x="2309742" y="1663241"/>
            <a:ext cx="134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CFE5FD7-5685-44CA-9FC3-CAF541F563A4}"/>
              </a:ext>
            </a:extLst>
          </p:cNvPr>
          <p:cNvSpPr txBox="1"/>
          <p:nvPr/>
        </p:nvSpPr>
        <p:spPr>
          <a:xfrm>
            <a:off x="2748095" y="1954150"/>
            <a:ext cx="225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Designates a</a:t>
            </a:r>
          </a:p>
          <a:p>
            <a:r>
              <a:rPr lang="en-CA" dirty="0"/>
              <a:t>Class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81D3950-4B99-415A-8989-EAE7F3B6D0E2}"/>
              </a:ext>
            </a:extLst>
          </p:cNvPr>
          <p:cNvSpPr txBox="1"/>
          <p:nvPr/>
        </p:nvSpPr>
        <p:spPr>
          <a:xfrm>
            <a:off x="3750385" y="1485530"/>
            <a:ext cx="13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</a:t>
            </a:r>
          </a:p>
          <a:p>
            <a:r>
              <a:rPr lang="en-CA" dirty="0"/>
              <a:t>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E342F9D-01C5-43F0-86B2-FBB589D5C1BC}"/>
              </a:ext>
            </a:extLst>
          </p:cNvPr>
          <p:cNvSpPr txBox="1"/>
          <p:nvPr/>
        </p:nvSpPr>
        <p:spPr>
          <a:xfrm>
            <a:off x="4591875" y="1828723"/>
            <a:ext cx="13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90F14E4-1F1B-44D1-8E56-62DD771BFE18}"/>
              </a:ext>
            </a:extLst>
          </p:cNvPr>
          <p:cNvSpPr txBox="1"/>
          <p:nvPr/>
        </p:nvSpPr>
        <p:spPr>
          <a:xfrm>
            <a:off x="5884340" y="1847907"/>
            <a:ext cx="23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Parameters/Arguments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1CBE011-E170-4BE6-A16D-63D9E6661B0D}"/>
              </a:ext>
            </a:extLst>
          </p:cNvPr>
          <p:cNvSpPr txBox="1"/>
          <p:nvPr/>
        </p:nvSpPr>
        <p:spPr>
          <a:xfrm>
            <a:off x="640874" y="3729103"/>
            <a:ext cx="23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Body</a:t>
            </a:r>
          </a:p>
        </p:txBody>
      </p:sp>
    </p:spTree>
    <p:extLst>
      <p:ext uri="{BB962C8B-B14F-4D97-AF65-F5344CB8AC3E}">
        <p14:creationId xmlns="" xmlns:p14="http://schemas.microsoft.com/office/powerpoint/2010/main" val="29795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instantiate an object to run these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1563329"/>
            <a:ext cx="8916081" cy="36245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637" y="1670151"/>
            <a:ext cx="8186844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</a:t>
            </a:r>
            <a:r>
              <a:rPr lang="en-GB" altLang="en-US" sz="1800" dirty="0" err="1">
                <a:latin typeface="Courier" pitchFamily="64" charset="0"/>
              </a:rPr>
              <a:t>StaticTest</a:t>
            </a:r>
            <a:r>
              <a:rPr lang="en-GB" altLang="en-US" sz="1800" dirty="0">
                <a:latin typeface="Courier" pitchFamily="64" charset="0"/>
              </a:rPr>
              <a:t>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run()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("hello");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StaticTest.run</a:t>
            </a:r>
            <a:r>
              <a:rPr lang="en-GB" altLang="en-US" sz="1800" dirty="0">
                <a:latin typeface="Courier" pitchFamily="64" charset="0"/>
              </a:rPr>
              <a:t>();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2480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Programming using </a:t>
            </a:r>
            <a:r>
              <a:rPr lang="en-US" b="1" dirty="0"/>
              <a:t>Objects</a:t>
            </a:r>
            <a:r>
              <a:rPr lang="en-US" dirty="0"/>
              <a:t> to contain all </a:t>
            </a:r>
            <a:r>
              <a:rPr lang="en-US" dirty="0" err="1"/>
              <a:t>behaviours</a:t>
            </a:r>
            <a:r>
              <a:rPr lang="en-US" dirty="0"/>
              <a:t>, and data</a:t>
            </a:r>
          </a:p>
          <a:p>
            <a:r>
              <a:rPr lang="en-US" dirty="0"/>
              <a:t>Objects are the components of larger programs</a:t>
            </a:r>
          </a:p>
          <a:p>
            <a:r>
              <a:rPr lang="en-US" dirty="0"/>
              <a:t>Each has its own behaviour, and data that it’s responsible for</a:t>
            </a:r>
          </a:p>
          <a:p>
            <a:pPr lvl="1"/>
            <a:r>
              <a:rPr lang="en-US" b="1" dirty="0"/>
              <a:t>Encapsulation</a:t>
            </a:r>
          </a:p>
          <a:p>
            <a:r>
              <a:rPr lang="en-US" b="1" dirty="0"/>
              <a:t>Why program like this?</a:t>
            </a:r>
            <a:endParaRPr lang="en-US" dirty="0"/>
          </a:p>
          <a:p>
            <a:pPr lvl="1"/>
            <a:r>
              <a:rPr lang="en-US" dirty="0"/>
              <a:t>Code re-use</a:t>
            </a:r>
          </a:p>
          <a:p>
            <a:pPr lvl="1"/>
            <a:r>
              <a:rPr lang="en-US" dirty="0"/>
              <a:t>Code becomes much more organized</a:t>
            </a:r>
          </a:p>
          <a:p>
            <a:pPr lvl="1"/>
            <a:r>
              <a:rPr lang="en-US" dirty="0"/>
              <a:t>Models the world around you</a:t>
            </a:r>
          </a:p>
          <a:p>
            <a:pPr lvl="1"/>
            <a:r>
              <a:rPr lang="en-US" dirty="0"/>
              <a:t>And much more…</a:t>
            </a:r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2689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03B4936-45A2-413F-AB8F-8C23C7A39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1748" y="2435023"/>
            <a:ext cx="3276289" cy="172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7FEF2F8-9EEA-48B5-B21F-E3999BCF99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81600" y="2449654"/>
            <a:ext cx="2295363" cy="1911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51606" y="2449654"/>
            <a:ext cx="2802194" cy="1707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323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300" y="2493964"/>
            <a:ext cx="2802194" cy="170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3" y="4709339"/>
            <a:ext cx="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4100052" y="3630557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Fuselage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4014908" y="1626350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Cabin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AECDDDD-9C69-4208-AA1C-905C5B95F22C}"/>
              </a:ext>
            </a:extLst>
          </p:cNvPr>
          <p:cNvSpPr txBox="1"/>
          <p:nvPr/>
        </p:nvSpPr>
        <p:spPr>
          <a:xfrm>
            <a:off x="4060726" y="2751816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DDBEF33-54E1-493E-BF2F-6C758455DB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2174" y="2919109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7507" y="3375550"/>
            <a:ext cx="1342545" cy="43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30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104F6FC2-E13D-4097-9667-8F4A154A8D80}"/>
              </a:ext>
            </a:extLst>
          </p:cNvPr>
          <p:cNvCxnSpPr>
            <a:cxnSpLocks/>
          </p:cNvCxnSpPr>
          <p:nvPr/>
        </p:nvCxnSpPr>
        <p:spPr>
          <a:xfrm flipV="1">
            <a:off x="4677976" y="2461688"/>
            <a:ext cx="883307" cy="50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29780F90-A07F-4BB0-9F2F-AAC340DC9D38}"/>
              </a:ext>
            </a:extLst>
          </p:cNvPr>
          <p:cNvCxnSpPr>
            <a:cxnSpLocks/>
          </p:cNvCxnSpPr>
          <p:nvPr/>
        </p:nvCxnSpPr>
        <p:spPr>
          <a:xfrm>
            <a:off x="4677976" y="296299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C6058E9-F453-4FCC-9697-02D88A979F2A}"/>
              </a:ext>
            </a:extLst>
          </p:cNvPr>
          <p:cNvSpPr txBox="1"/>
          <p:nvPr/>
        </p:nvSpPr>
        <p:spPr>
          <a:xfrm>
            <a:off x="5621567" y="223225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VerticalStabilizer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8EDB91B-C071-4D7E-B239-6F5257BFA37A}"/>
              </a:ext>
            </a:extLst>
          </p:cNvPr>
          <p:cNvSpPr txBox="1"/>
          <p:nvPr/>
        </p:nvSpPr>
        <p:spPr>
          <a:xfrm>
            <a:off x="5658066" y="2734689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TailRudder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4776253" y="1205243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PilotSeat</a:t>
              </a:r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CoPilotSeat</a:t>
              </a:r>
              <a:endParaRPr lang="en-CA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5D867792-63F2-4767-BC8D-917B88AC05E1}"/>
              </a:ext>
            </a:extLst>
          </p:cNvPr>
          <p:cNvCxnSpPr>
            <a:cxnSpLocks/>
          </p:cNvCxnSpPr>
          <p:nvPr/>
        </p:nvCxnSpPr>
        <p:spPr>
          <a:xfrm>
            <a:off x="5078162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4708DE2-B64C-48F4-8076-59A108D618A6}"/>
              </a:ext>
            </a:extLst>
          </p:cNvPr>
          <p:cNvSpPr txBox="1"/>
          <p:nvPr/>
        </p:nvSpPr>
        <p:spPr>
          <a:xfrm>
            <a:off x="6096000" y="363055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PassengerSeats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5CA8617A-911B-4C68-B5F4-CED221D4F758}"/>
              </a:ext>
            </a:extLst>
          </p:cNvPr>
          <p:cNvCxnSpPr>
            <a:cxnSpLocks/>
          </p:cNvCxnSpPr>
          <p:nvPr/>
        </p:nvCxnSpPr>
        <p:spPr>
          <a:xfrm flipV="1">
            <a:off x="5071577" y="3429000"/>
            <a:ext cx="950176" cy="386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0573C7C-31D3-4491-9B05-DACBB0B02145}"/>
              </a:ext>
            </a:extLst>
          </p:cNvPr>
          <p:cNvSpPr txBox="1"/>
          <p:nvPr/>
        </p:nvSpPr>
        <p:spPr>
          <a:xfrm>
            <a:off x="6091390" y="328868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Bathroom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BF01DE0F-75F5-4498-A057-FE68F1F8E4FB}"/>
              </a:ext>
            </a:extLst>
          </p:cNvPr>
          <p:cNvCxnSpPr>
            <a:cxnSpLocks/>
          </p:cNvCxnSpPr>
          <p:nvPr/>
        </p:nvCxnSpPr>
        <p:spPr>
          <a:xfrm>
            <a:off x="7719310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1D961B1-8920-45A2-B7B6-24C52F68A83D}"/>
              </a:ext>
            </a:extLst>
          </p:cNvPr>
          <p:cNvSpPr txBox="1"/>
          <p:nvPr/>
        </p:nvSpPr>
        <p:spPr>
          <a:xfrm>
            <a:off x="8662901" y="3628216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C1FAEF9C-B2F6-4215-9812-69CE9F14BAFC}"/>
              </a:ext>
            </a:extLst>
          </p:cNvPr>
          <p:cNvCxnSpPr>
            <a:cxnSpLocks/>
          </p:cNvCxnSpPr>
          <p:nvPr/>
        </p:nvCxnSpPr>
        <p:spPr>
          <a:xfrm flipV="1">
            <a:off x="10212883" y="3375550"/>
            <a:ext cx="419228" cy="43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B05E545-DCBA-4D82-8B24-9CA55C349478}"/>
              </a:ext>
            </a:extLst>
          </p:cNvPr>
          <p:cNvSpPr txBox="1"/>
          <p:nvPr/>
        </p:nvSpPr>
        <p:spPr>
          <a:xfrm>
            <a:off x="10609610" y="3082114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Passenger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3598B223-2123-426C-8451-717BE628A16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200549" y="3786664"/>
            <a:ext cx="418740" cy="2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48A5FC5-8E8D-4334-94CA-553E93958E21}"/>
              </a:ext>
            </a:extLst>
          </p:cNvPr>
          <p:cNvSpPr txBox="1"/>
          <p:nvPr/>
        </p:nvSpPr>
        <p:spPr>
          <a:xfrm>
            <a:off x="10619289" y="3601998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Entertainment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90BB1FB3-601E-4C1C-B25F-639594D36DF0}"/>
              </a:ext>
            </a:extLst>
          </p:cNvPr>
          <p:cNvCxnSpPr>
            <a:cxnSpLocks/>
          </p:cNvCxnSpPr>
          <p:nvPr/>
        </p:nvCxnSpPr>
        <p:spPr>
          <a:xfrm>
            <a:off x="4925961" y="489922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26170BE-DBB8-41CA-A9D4-23D0210E7F14}"/>
              </a:ext>
            </a:extLst>
          </p:cNvPr>
          <p:cNvSpPr txBox="1"/>
          <p:nvPr/>
        </p:nvSpPr>
        <p:spPr>
          <a:xfrm>
            <a:off x="5968523" y="467273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B0C578F6-714B-4824-9ECE-5015FB620964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850D419C-9C5F-43B0-9494-8C763B70C8D8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5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0FCB261-BF63-40FC-B508-C6E3BDD9E269}"/>
              </a:ext>
            </a:extLst>
          </p:cNvPr>
          <p:cNvSpPr txBox="1"/>
          <p:nvPr/>
        </p:nvSpPr>
        <p:spPr>
          <a:xfrm>
            <a:off x="7655418" y="465806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Engines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9F61E270-C94A-40B7-A722-8E8BDDC11047}"/>
              </a:ext>
            </a:extLst>
          </p:cNvPr>
          <p:cNvSpPr txBox="1"/>
          <p:nvPr/>
        </p:nvSpPr>
        <p:spPr>
          <a:xfrm>
            <a:off x="7655418" y="5182259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WingFlap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CFF82DD4-5FF5-4264-902D-D7599D1875D6}"/>
              </a:ext>
            </a:extLst>
          </p:cNvPr>
          <p:cNvCxnSpPr>
            <a:cxnSpLocks/>
          </p:cNvCxnSpPr>
          <p:nvPr/>
        </p:nvCxnSpPr>
        <p:spPr>
          <a:xfrm>
            <a:off x="8629628" y="4833202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D0F66810-2AF9-4236-95FB-FFBF82C4FD8E}"/>
              </a:ext>
            </a:extLst>
          </p:cNvPr>
          <p:cNvCxnSpPr>
            <a:cxnSpLocks/>
          </p:cNvCxnSpPr>
          <p:nvPr/>
        </p:nvCxnSpPr>
        <p:spPr>
          <a:xfrm flipV="1">
            <a:off x="8629628" y="4424523"/>
            <a:ext cx="943591" cy="40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3B2A0EA-96AE-46DE-9582-415750498B5B}"/>
              </a:ext>
            </a:extLst>
          </p:cNvPr>
          <p:cNvSpPr txBox="1"/>
          <p:nvPr/>
        </p:nvSpPr>
        <p:spPr>
          <a:xfrm>
            <a:off x="9655434" y="4210694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InnerEngine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D520A455-DE89-4DDE-8FC6-85DD4E5E4D49}"/>
              </a:ext>
            </a:extLst>
          </p:cNvPr>
          <p:cNvSpPr txBox="1"/>
          <p:nvPr/>
        </p:nvSpPr>
        <p:spPr>
          <a:xfrm>
            <a:off x="9666913" y="4601676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OuterEngine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ED62D3E-1C93-4BB9-81AF-99B4E63BC8E3}"/>
              </a:ext>
            </a:extLst>
          </p:cNvPr>
          <p:cNvSpPr txBox="1"/>
          <p:nvPr/>
        </p:nvSpPr>
        <p:spPr>
          <a:xfrm>
            <a:off x="1256950" y="3076301"/>
            <a:ext cx="107171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Airplane</a:t>
            </a:r>
          </a:p>
        </p:txBody>
      </p:sp>
    </p:spTree>
    <p:extLst>
      <p:ext uri="{BB962C8B-B14F-4D97-AF65-F5344CB8AC3E}">
        <p14:creationId xmlns="" xmlns:p14="http://schemas.microsoft.com/office/powerpoint/2010/main" val="277996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BE07435-6B16-411D-BE0D-FB61038A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331" y="2295999"/>
            <a:ext cx="2653545" cy="261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2" y="4709339"/>
            <a:ext cx="13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3864077" y="267321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NorthPole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3996606" y="1574684"/>
            <a:ext cx="11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25441" y="2826809"/>
            <a:ext cx="2438636" cy="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6948924" y="1226258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Provinces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States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D4E479C-C7D3-4FA7-8EE4-DA3F6846CEBF}"/>
              </a:ext>
            </a:extLst>
          </p:cNvPr>
          <p:cNvSpPr txBox="1"/>
          <p:nvPr/>
        </p:nvSpPr>
        <p:spPr>
          <a:xfrm>
            <a:off x="6022726" y="1604499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B7A35247-303C-440E-9EF8-CFF4A62CB795}"/>
              </a:ext>
            </a:extLst>
          </p:cNvPr>
          <p:cNvCxnSpPr>
            <a:cxnSpLocks/>
          </p:cNvCxnSpPr>
          <p:nvPr/>
        </p:nvCxnSpPr>
        <p:spPr>
          <a:xfrm>
            <a:off x="5064443" y="1781153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2456DF6-62CB-4E4B-B3FA-997F2B3B16E6}"/>
              </a:ext>
            </a:extLst>
          </p:cNvPr>
          <p:cNvSpPr txBox="1"/>
          <p:nvPr/>
        </p:nvSpPr>
        <p:spPr>
          <a:xfrm>
            <a:off x="7959542" y="2049602"/>
            <a:ext cx="12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Territories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1958F21B-DD9D-4F87-A9FC-CBF5255F1B3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55663" y="1817297"/>
            <a:ext cx="1003879" cy="41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7E4DA4C-EC3A-4ACF-8EBB-A00C0F8FF55E}"/>
              </a:ext>
            </a:extLst>
          </p:cNvPr>
          <p:cNvSpPr txBox="1"/>
          <p:nvPr/>
        </p:nvSpPr>
        <p:spPr>
          <a:xfrm>
            <a:off x="9389807" y="1644085"/>
            <a:ext cx="10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0CC8607E-5F22-4E9F-A601-DE0D6E1F20A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985923" y="1811378"/>
            <a:ext cx="403884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71FB8733-BFA2-4CDB-98C3-F2442114AFB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421052" y="1828751"/>
            <a:ext cx="380842" cy="1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DC0BFD13-F3B3-4BCC-8F72-4820D3CA3F2F}"/>
              </a:ext>
            </a:extLst>
          </p:cNvPr>
          <p:cNvSpPr txBox="1"/>
          <p:nvPr/>
        </p:nvSpPr>
        <p:spPr>
          <a:xfrm>
            <a:off x="10759347" y="163263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Municipalities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="" xmlns:a16="http://schemas.microsoft.com/office/drawing/2014/main" id="{B0D8A55A-C35F-4DD8-A7AC-42C2A2C91E9E}"/>
              </a:ext>
            </a:extLst>
          </p:cNvPr>
          <p:cNvGrpSpPr/>
          <p:nvPr/>
        </p:nvGrpSpPr>
        <p:grpSpPr>
          <a:xfrm>
            <a:off x="2103553" y="3745318"/>
            <a:ext cx="8361743" cy="803865"/>
            <a:chOff x="2652054" y="2702842"/>
            <a:chExt cx="8361743" cy="803865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AECDDDD-9C69-4208-AA1C-905C5B95F22C}"/>
                </a:ext>
              </a:extLst>
            </p:cNvPr>
            <p:cNvSpPr txBox="1"/>
            <p:nvPr/>
          </p:nvSpPr>
          <p:spPr>
            <a:xfrm>
              <a:off x="4060726" y="2751816"/>
              <a:ext cx="107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Oceans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8DDBEF33-54E1-493E-BF2F-6C758455DB2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652054" y="2907686"/>
              <a:ext cx="1408672" cy="28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E0A9ECB2-F47D-41E6-A396-253B7A4ED88E}"/>
                </a:ext>
              </a:extLst>
            </p:cNvPr>
            <p:cNvGrpSpPr/>
            <p:nvPr/>
          </p:nvGrpSpPr>
          <p:grpSpPr>
            <a:xfrm>
              <a:off x="4924317" y="2716074"/>
              <a:ext cx="2800726" cy="369332"/>
              <a:chOff x="4677976" y="2734689"/>
              <a:chExt cx="2800726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104F6FC2-E13D-4097-9667-8F4A154A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446" y="2967361"/>
                <a:ext cx="9521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29780F90-A07F-4BB0-9F2F-AAC340DC9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976" y="2962993"/>
                <a:ext cx="943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78EDB91B-C071-4D7E-B239-6F5257BFA37A}"/>
                  </a:ext>
                </a:extLst>
              </p:cNvPr>
              <p:cNvSpPr txBox="1"/>
              <p:nvPr/>
            </p:nvSpPr>
            <p:spPr>
              <a:xfrm>
                <a:off x="5658066" y="2734689"/>
                <a:ext cx="182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Ocean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0A60C194-FFE9-4535-BDE8-2F20E4E57547}"/>
                </a:ext>
              </a:extLst>
            </p:cNvPr>
            <p:cNvSpPr txBox="1"/>
            <p:nvPr/>
          </p:nvSpPr>
          <p:spPr>
            <a:xfrm>
              <a:off x="7719310" y="270284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Fish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="" xmlns:a16="http://schemas.microsoft.com/office/drawing/2014/main" id="{47E19BB3-F762-4D66-86F3-4DF00CE830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9570" y="2907686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3B75113D-26B4-4A15-9FFC-2D447FA3EC79}"/>
                </a:ext>
              </a:extLst>
            </p:cNvPr>
            <p:cNvSpPr txBox="1"/>
            <p:nvPr/>
          </p:nvSpPr>
          <p:spPr>
            <a:xfrm>
              <a:off x="9193161" y="2720679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Shark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="" xmlns:a16="http://schemas.microsoft.com/office/drawing/2014/main" id="{EBF545C9-EA5A-4CE0-A939-9A1C6615D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2787" y="2949330"/>
              <a:ext cx="918948" cy="32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4C9035C0-A0A4-430A-91A1-6C4219863EDE}"/>
                </a:ext>
              </a:extLst>
            </p:cNvPr>
            <p:cNvSpPr txBox="1"/>
            <p:nvPr/>
          </p:nvSpPr>
          <p:spPr>
            <a:xfrm>
              <a:off x="7641372" y="3137375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Volcano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0741080-9C80-4250-AC0F-FFD661CBFA1F}"/>
              </a:ext>
            </a:extLst>
          </p:cNvPr>
          <p:cNvSpPr txBox="1"/>
          <p:nvPr/>
        </p:nvSpPr>
        <p:spPr>
          <a:xfrm>
            <a:off x="4100052" y="536451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TectonicPlates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6B3F6054-C557-4674-912C-7B62D069A0A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00523" y="4610219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1544325F-61CC-4767-9E91-0BFCAF00FECD}"/>
              </a:ext>
            </a:extLst>
          </p:cNvPr>
          <p:cNvSpPr txBox="1"/>
          <p:nvPr/>
        </p:nvSpPr>
        <p:spPr>
          <a:xfrm>
            <a:off x="5769204" y="2718736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SantaClaus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3DC0B780-9162-4D43-8BD5-694331D969B9}"/>
              </a:ext>
            </a:extLst>
          </p:cNvPr>
          <p:cNvCxnSpPr>
            <a:cxnSpLocks/>
          </p:cNvCxnSpPr>
          <p:nvPr/>
        </p:nvCxnSpPr>
        <p:spPr>
          <a:xfrm>
            <a:off x="4950628" y="2889973"/>
            <a:ext cx="827250" cy="13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D331EED-21ED-4FC2-B7DC-83316B7E165D}"/>
              </a:ext>
            </a:extLst>
          </p:cNvPr>
          <p:cNvSpPr txBox="1"/>
          <p:nvPr/>
        </p:nvSpPr>
        <p:spPr>
          <a:xfrm>
            <a:off x="857282" y="3308018"/>
            <a:ext cx="13762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PlanetEarth</a:t>
            </a:r>
            <a:endParaRPr lang="en-CA" b="1" dirty="0"/>
          </a:p>
        </p:txBody>
      </p:sp>
    </p:spTree>
    <p:extLst>
      <p:ext uri="{BB962C8B-B14F-4D97-AF65-F5344CB8AC3E}">
        <p14:creationId xmlns="" xmlns:p14="http://schemas.microsoft.com/office/powerpoint/2010/main" val="12567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22589</TotalTime>
  <Words>1488</Words>
  <Application>Microsoft Office PowerPoint</Application>
  <PresentationFormat>Custom</PresentationFormat>
  <Paragraphs>568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Static Methods, and Objects</vt:lpstr>
      <vt:lpstr>Overview</vt:lpstr>
      <vt:lpstr>Methods or “Functions”</vt:lpstr>
      <vt:lpstr>Methods or “Functions”</vt:lpstr>
      <vt:lpstr>Methods or “Functions”</vt:lpstr>
      <vt:lpstr>Object-oriented Programming</vt:lpstr>
      <vt:lpstr>Object-oriented Programming</vt:lpstr>
      <vt:lpstr>Objects</vt:lpstr>
      <vt:lpstr>Objects</vt:lpstr>
      <vt:lpstr>Object Encapsulation</vt:lpstr>
      <vt:lpstr>Object Encapsulation</vt:lpstr>
      <vt:lpstr>Object Encapsulation</vt:lpstr>
      <vt:lpstr>Object Encapsulation</vt:lpstr>
      <vt:lpstr>Java Objects</vt:lpstr>
      <vt:lpstr>Java Objects</vt:lpstr>
      <vt:lpstr>Object Methods</vt:lpstr>
      <vt:lpstr>Object Methods</vt:lpstr>
      <vt:lpstr>Object/Instance Variables</vt:lpstr>
      <vt:lpstr>Object/Instance Variables</vt:lpstr>
      <vt:lpstr>Object/Instance Variables</vt:lpstr>
      <vt:lpstr>Passing Primitives as Parameters</vt:lpstr>
      <vt:lpstr>Passing Parameters by Value</vt:lpstr>
      <vt:lpstr>Passing Objects as Parameters</vt:lpstr>
      <vt:lpstr>Passing Objects as Parameters</vt:lpstr>
      <vt:lpstr>The this reference</vt:lpstr>
      <vt:lpstr>Class Variables</vt:lpstr>
      <vt:lpstr>Class Variables - Declaration</vt:lpstr>
      <vt:lpstr>Class Methods</vt:lpstr>
      <vt:lpstr>Class Methods - Declaration</vt:lpstr>
      <vt:lpstr>The "main" Method</vt:lpstr>
      <vt:lpstr>Redundant Code</vt:lpstr>
      <vt:lpstr>Using "this" to reduce code redundancy</vt:lpstr>
      <vt:lpstr>Garbage Collection</vt:lpstr>
      <vt:lpstr>Are memory leaks possible in Java?</vt:lpstr>
      <vt:lpstr>Garbage Collection - finalize()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231</cp:revision>
  <dcterms:created xsi:type="dcterms:W3CDTF">2016-10-21T00:49:29Z</dcterms:created>
  <dcterms:modified xsi:type="dcterms:W3CDTF">2025-01-23T13:53:20Z</dcterms:modified>
</cp:coreProperties>
</file>