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98" r:id="rId3"/>
    <p:sldId id="299" r:id="rId4"/>
    <p:sldId id="360" r:id="rId5"/>
    <p:sldId id="361" r:id="rId6"/>
    <p:sldId id="362" r:id="rId7"/>
    <p:sldId id="363" r:id="rId8"/>
    <p:sldId id="364" r:id="rId9"/>
    <p:sldId id="366" r:id="rId10"/>
    <p:sldId id="365" r:id="rId11"/>
    <p:sldId id="367" r:id="rId12"/>
    <p:sldId id="368" r:id="rId13"/>
    <p:sldId id="369" r:id="rId14"/>
    <p:sldId id="370" r:id="rId15"/>
    <p:sldId id="371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2" r:id="rId25"/>
    <p:sldId id="380" r:id="rId26"/>
    <p:sldId id="383" r:id="rId27"/>
    <p:sldId id="384" r:id="rId28"/>
    <p:sldId id="385" r:id="rId29"/>
    <p:sldId id="386" r:id="rId30"/>
    <p:sldId id="38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89708" autoAdjust="0"/>
  </p:normalViewPr>
  <p:slideViewPr>
    <p:cSldViewPr snapToGrid="0">
      <p:cViewPr varScale="1">
        <p:scale>
          <a:sx n="103" d="100"/>
          <a:sy n="103" d="100"/>
        </p:scale>
        <p:origin x="8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 Synchronization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Synchronizing the Producer/Consumer problem</a:t>
            </a:r>
            <a:endParaRPr lang="en-US" sz="36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activities of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be synchronized in two ways:</a:t>
            </a:r>
          </a:p>
          <a:p>
            <a:pPr lvl="1"/>
            <a:r>
              <a:rPr lang="en-US" altLang="en-US" sz="2000" dirty="0"/>
              <a:t>The two threads must not simultaneously access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. </a:t>
            </a:r>
          </a:p>
          <a:p>
            <a:pPr lvl="2"/>
            <a:r>
              <a:rPr lang="en-US" altLang="en-US" sz="1800" dirty="0"/>
              <a:t>A Java thread can prevent this from happening by locking an object. When an object is locked by one thread and another thread tries to call a synchronized method on the same object, the second thread will block until the object is unlocked.</a:t>
            </a:r>
          </a:p>
          <a:p>
            <a:pPr lvl="1"/>
            <a:r>
              <a:rPr lang="en-US" altLang="en-US" sz="2000" dirty="0"/>
              <a:t>The two threads must do some simple coordination. The  </a:t>
            </a:r>
            <a:r>
              <a:rPr lang="en-US" altLang="en-US" sz="2000" dirty="0">
                <a:latin typeface="Arial Unicode MS" pitchFamily="80" charset="0"/>
              </a:rPr>
              <a:t>Producer</a:t>
            </a:r>
            <a:r>
              <a:rPr lang="en-US" altLang="en-US" sz="2000" dirty="0"/>
              <a:t> must have some way to indicate to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that the value is ready and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must have some way to indicate that the value has been retrieved. </a:t>
            </a:r>
          </a:p>
          <a:p>
            <a:pPr lvl="2"/>
            <a:r>
              <a:rPr lang="en-US" altLang="en-US" sz="1800" dirty="0"/>
              <a:t>The </a:t>
            </a:r>
            <a:r>
              <a:rPr lang="en-US" altLang="en-US" sz="1800" dirty="0">
                <a:latin typeface="Courier New" panose="02070309020205020404" pitchFamily="49" charset="0"/>
              </a:rPr>
              <a:t>Thread</a:t>
            </a:r>
            <a:r>
              <a:rPr lang="en-US" altLang="en-US" sz="1800" dirty="0"/>
              <a:t> class provides a collection of methods--</a:t>
            </a:r>
            <a:r>
              <a:rPr lang="en-US" altLang="en-US" sz="1800" dirty="0">
                <a:latin typeface="Courier New" panose="02070309020205020404" pitchFamily="49" charset="0"/>
              </a:rPr>
              <a:t>wait, notify,</a:t>
            </a:r>
            <a:r>
              <a:rPr lang="en-US" altLang="en-US" sz="1800" dirty="0"/>
              <a:t> and </a:t>
            </a:r>
            <a:r>
              <a:rPr lang="en-US" altLang="en-US" sz="18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1800" dirty="0"/>
              <a:t>--to help threads wait for a condition and notify other threads of when that condition changes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4357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an Object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code segments within a program that access the same object from separate, concurrent threads are called </a:t>
            </a:r>
            <a:r>
              <a:rPr lang="en-US" altLang="en-US" sz="2400" i="1" dirty="0"/>
              <a:t>critical sections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In the Java language, a critical section can be a block or a method and are identified with the </a:t>
            </a:r>
            <a:r>
              <a:rPr lang="en-US" altLang="en-US" sz="2400" dirty="0">
                <a:latin typeface="Courier New" panose="02070309020205020404" pitchFamily="49" charset="0"/>
              </a:rPr>
              <a:t>synchronized</a:t>
            </a:r>
            <a:r>
              <a:rPr lang="en-US" altLang="en-US" sz="2400" dirty="0"/>
              <a:t> keyword. </a:t>
            </a:r>
          </a:p>
          <a:p>
            <a:r>
              <a:rPr lang="en-US" altLang="en-US" sz="2400" dirty="0"/>
              <a:t>The Java platform then associates a lock with every object that has synchronized code. </a:t>
            </a:r>
          </a:p>
        </p:txBody>
      </p:sp>
    </p:spTree>
    <p:extLst>
      <p:ext uri="{BB962C8B-B14F-4D97-AF65-F5344CB8AC3E}">
        <p14:creationId xmlns:p14="http://schemas.microsoft.com/office/powerpoint/2010/main" val="2848113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Every object has a </a:t>
            </a:r>
            <a:r>
              <a:rPr lang="en-US" altLang="en-US" sz="2400" i="1" dirty="0"/>
              <a:t>lock</a:t>
            </a:r>
            <a:r>
              <a:rPr lang="en-US" altLang="en-US" sz="2400" dirty="0"/>
              <a:t> that can be held by at most one thread at a time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thread gets a lock by entering a synchronized block of code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can give up a lock by: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leaving a block of synchronized code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calling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lock</a:t>
            </a:r>
            <a:r>
              <a:rPr lang="en-US" altLang="en-US" sz="2000" dirty="0" err="1">
                <a:latin typeface="Courier New" panose="02070309020205020404" pitchFamily="49" charset="0"/>
              </a:rPr>
              <a:t>.wait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A thread executing </a:t>
            </a:r>
            <a:r>
              <a:rPr lang="en-US" altLang="en-US" sz="2400" dirty="0">
                <a:latin typeface="Courier New" panose="02070309020205020404" pitchFamily="49" charset="0"/>
              </a:rPr>
              <a:t>wait()</a:t>
            </a:r>
            <a:r>
              <a:rPr lang="en-US" altLang="en-US" sz="2400" dirty="0"/>
              <a:t> can be released by: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latin typeface="Courier New" panose="02070309020205020404" pitchFamily="49" charset="0"/>
              </a:rPr>
              <a:t>notify()</a:t>
            </a:r>
            <a:endParaRPr lang="en-US" altLang="en-US" sz="2000" dirty="0"/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some waiting thread is allowed to compete for the lock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>
                <a:latin typeface="Courier New" panose="02070309020205020404" pitchFamily="49" charset="0"/>
              </a:rPr>
              <a:t>()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/>
              <a:t>all waiting threads are allowed to compete for the lock</a:t>
            </a:r>
          </a:p>
        </p:txBody>
      </p:sp>
    </p:spTree>
    <p:extLst>
      <p:ext uri="{BB962C8B-B14F-4D97-AF65-F5344CB8AC3E}">
        <p14:creationId xmlns:p14="http://schemas.microsoft.com/office/powerpoint/2010/main" val="297432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Synchronized Code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There are two ways to mark code as synchronized:</a:t>
            </a:r>
          </a:p>
          <a:p>
            <a:pPr lvl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</a:rPr>
              <a:t>synchronize</a:t>
            </a:r>
            <a:r>
              <a:rPr lang="en-US" altLang="en-US" dirty="0"/>
              <a:t> statement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using the synchronized method </a:t>
            </a:r>
            <a:r>
              <a:rPr lang="en-US" altLang="en-US" i="1" dirty="0"/>
              <a:t>shorthand</a:t>
            </a:r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which the same as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FB612850-EFC5-4E8D-BD95-417B9D3FF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608" y="2024743"/>
            <a:ext cx="5411788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synchronize( </a:t>
            </a:r>
            <a:r>
              <a:rPr lang="en-US" altLang="en-US" sz="1400" dirty="0" err="1">
                <a:latin typeface="Courier New" panose="02070309020205020404" pitchFamily="49" charset="0"/>
              </a:rPr>
              <a:t>someObject</a:t>
            </a:r>
            <a:r>
              <a:rPr lang="en-US" altLang="en-US" sz="1400" dirty="0">
                <a:latin typeface="Courier New" panose="02070309020205020404" pitchFamily="49" charset="0"/>
              </a:rPr>
              <a:t>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must obtain lock to enter this block.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wait()</a:t>
            </a:r>
            <a:r>
              <a:rPr lang="en-US" altLang="en-US" sz="1400" dirty="0" err="1">
                <a:latin typeface="Courier New" panose="02070309020205020404" pitchFamily="49" charset="0"/>
              </a:rPr>
              <a:t>ing</a:t>
            </a:r>
            <a:r>
              <a:rPr lang="en-US" altLang="en-US" sz="1400" dirty="0">
                <a:latin typeface="Courier New" panose="02070309020205020404" pitchFamily="49" charset="0"/>
              </a:rPr>
              <a:t> threads have to reacquire the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//   lock before they are allowed to proceed.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16FD862-A251-489A-8126-2F56841A5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3636060"/>
            <a:ext cx="423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synchronized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 … }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B2143AE2-91D3-4338-9A78-3D3507C38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9922" y="4424204"/>
            <a:ext cx="35988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dirty="0">
                <a:latin typeface="Courier New" panose="02070309020205020404" pitchFamily="49" charset="0"/>
              </a:rPr>
              <a:t>public </a:t>
            </a:r>
            <a:r>
              <a:rPr lang="en-US" altLang="en-US" sz="1400" dirty="0" err="1">
                <a:latin typeface="Courier New" panose="02070309020205020404" pitchFamily="49" charset="0"/>
              </a:rPr>
              <a:t>someMethod</a:t>
            </a:r>
            <a:r>
              <a:rPr lang="en-US" altLang="en-US" sz="1400" dirty="0">
                <a:latin typeface="Courier New" panose="02070309020205020404" pitchFamily="49" charset="0"/>
              </a:rPr>
              <a:t>() {</a:t>
            </a:r>
          </a:p>
          <a:p>
            <a:r>
              <a:rPr lang="en-US" altLang="en-US" sz="1400" dirty="0">
                <a:latin typeface="Courier New" panose="02070309020205020404" pitchFamily="49" charset="0"/>
              </a:rPr>
              <a:t>    synchronized( this ) { … } }</a:t>
            </a:r>
          </a:p>
        </p:txBody>
      </p:sp>
    </p:spTree>
    <p:extLst>
      <p:ext uri="{BB962C8B-B14F-4D97-AF65-F5344CB8AC3E}">
        <p14:creationId xmlns:p14="http://schemas.microsoft.com/office/powerpoint/2010/main" val="1454823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java.util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.*;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extends Thread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static int common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int id;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private Object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int id, Object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this.id = id;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this.lock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lock;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10;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synchronized( lock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common;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+ 1; common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tmp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yield();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660030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public static void main( String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[]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try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Integer.parseInt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args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[ 0 ]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} catch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NumberFormatException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System.exit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( 1 );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List threads =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ArrayList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Object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new Integer( 0 );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for ( int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0;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&lt;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numThreads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;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++ 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threads.add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new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SyncFixed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,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theLock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( ( Thread 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threads.get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) ).start();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Iterator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=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threads.iterator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while 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i.hasNext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try { (Thread)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i.next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).join();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    } catch(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InterruptedException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e ) {};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System.out.println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 common ); }}</a:t>
            </a:r>
          </a:p>
        </p:txBody>
      </p:sp>
    </p:spTree>
    <p:extLst>
      <p:ext uri="{BB962C8B-B14F-4D97-AF65-F5344CB8AC3E}">
        <p14:creationId xmlns:p14="http://schemas.microsoft.com/office/powerpoint/2010/main" val="2226569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In the producer/consumer example,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of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are the critical sections.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access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changing it, and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should not modify it when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getting the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in the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class should be marked with the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</p:txBody>
      </p:sp>
    </p:spTree>
    <p:extLst>
      <p:ext uri="{BB962C8B-B14F-4D97-AF65-F5344CB8AC3E}">
        <p14:creationId xmlns:p14="http://schemas.microsoft.com/office/powerpoint/2010/main" val="3364951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class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int contents;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private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available = false;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int get()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public synchronized void put(int value) { ... 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Note that the method declarations for both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contain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keyword.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system associates a unique lock with every instance of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(including the one shared by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).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Whenever control enters a synchronized method, the thread that called the method locks the object whose method has been called.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Other threads cannot call a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on the same object until the object is unlocked. </a:t>
            </a:r>
          </a:p>
        </p:txBody>
      </p:sp>
    </p:spTree>
    <p:extLst>
      <p:ext uri="{BB962C8B-B14F-4D97-AF65-F5344CB8AC3E}">
        <p14:creationId xmlns:p14="http://schemas.microsoft.com/office/powerpoint/2010/main" val="315050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void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(int value)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Producer 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Producer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returns,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unlocks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Similarly, when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Unicode MS" pitchFamily="80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method, it locks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thereby preventing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from calling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public synchronized int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() {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locked by the Consumer ...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	//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 unlocked by the Consumer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06189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Locking the </a:t>
            </a:r>
            <a:r>
              <a:rPr lang="en-US" altLang="en-US" dirty="0" err="1"/>
              <a:t>CubbyHole</a:t>
            </a:r>
            <a:r>
              <a:rPr lang="en-US" altLang="en-US" dirty="0"/>
              <a:t> 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acquisition and release of a lock is done automatically and atomically by the Java runtime system.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This ensures that race conditions cannot occur in the underlying implementation of the threads, thus ensuring data integrity.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Synchronization isn't the whole story.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also be able to notify one another when they've done their job. </a:t>
            </a:r>
          </a:p>
        </p:txBody>
      </p:sp>
    </p:spTree>
    <p:extLst>
      <p:ext uri="{BB962C8B-B14F-4D97-AF65-F5344CB8AC3E}">
        <p14:creationId xmlns:p14="http://schemas.microsoft.com/office/powerpoint/2010/main" val="92465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Thread synchronization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 far, we’ve dealt with independent, asynchronous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Each thread contained all of the data and methods required for its execution and didn't require any outside resources or methods.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In addition, the threads in those examples ran at their own pace without concern over the state or activities of any other concurrently running threads.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there are many interesting situations where separate, concurrently running threads do </a:t>
            </a:r>
            <a:r>
              <a:rPr lang="en-US" altLang="en-US" sz="2400" b="1" dirty="0">
                <a:solidFill>
                  <a:srgbClr val="FF3300"/>
                </a:solidFill>
              </a:rPr>
              <a:t>share</a:t>
            </a:r>
            <a:r>
              <a:rPr lang="en-US" altLang="en-US" sz="2400" dirty="0"/>
              <a:t> data and must consider the state and activities of other threads.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One such set of programming situations are known as producer/consumer scenarios where the producer generates a stream of data which then is consumed by a consumer.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3300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Courier New" panose="02070309020205020404" pitchFamily="49" charset="0"/>
              </a:rPr>
              <a:t>wait()/notify()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10339295-1478-4A3D-81E7-C691A849D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0417" y="3429000"/>
            <a:ext cx="2286000" cy="4572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Has The Lock</a:t>
            </a:r>
          </a:p>
        </p:txBody>
      </p:sp>
      <p:sp>
        <p:nvSpPr>
          <p:cNvPr id="32" name="Rectangle 4">
            <a:extLst>
              <a:ext uri="{FF2B5EF4-FFF2-40B4-BE49-F238E27FC236}">
                <a16:creationId xmlns:a16="http://schemas.microsoft.com/office/drawing/2014/main" id="{27DA066C-B7EB-4B91-95AA-24FA988AC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417" y="335280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to be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notified</a:t>
            </a:r>
          </a:p>
        </p:txBody>
      </p:sp>
      <p:cxnSp>
        <p:nvCxnSpPr>
          <p:cNvPr id="33" name="AutoShape 5">
            <a:extLst>
              <a:ext uri="{FF2B5EF4-FFF2-40B4-BE49-F238E27FC236}">
                <a16:creationId xmlns:a16="http://schemas.microsoft.com/office/drawing/2014/main" id="{3EEB36A1-466E-449C-9494-84D554FF808B}"/>
              </a:ext>
            </a:extLst>
          </p:cNvPr>
          <p:cNvCxnSpPr>
            <a:cxnSpLocks noChangeShapeType="1"/>
            <a:stCxn id="31" idx="2"/>
            <a:endCxn id="32" idx="2"/>
          </p:cNvCxnSpPr>
          <p:nvPr/>
        </p:nvCxnSpPr>
        <p:spPr bwMode="auto">
          <a:xfrm rot="5400000">
            <a:off x="5125617" y="2514600"/>
            <a:ext cx="76200" cy="2819400"/>
          </a:xfrm>
          <a:prstGeom prst="curvedConnector3">
            <a:avLst>
              <a:gd name="adj1" fmla="val 997912"/>
            </a:avLst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6">
            <a:extLst>
              <a:ext uri="{FF2B5EF4-FFF2-40B4-BE49-F238E27FC236}">
                <a16:creationId xmlns:a16="http://schemas.microsoft.com/office/drawing/2014/main" id="{226CFFC3-882D-4EDB-9827-F47460BF7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217" y="4616450"/>
            <a:ext cx="21526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wait()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0D364301-758B-476B-A92E-9740DF7CF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2817" y="1873250"/>
            <a:ext cx="1981200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Threads waiting for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The lock</a:t>
            </a:r>
          </a:p>
        </p:txBody>
      </p:sp>
      <p:cxnSp>
        <p:nvCxnSpPr>
          <p:cNvPr id="36" name="AutoShape 8">
            <a:extLst>
              <a:ext uri="{FF2B5EF4-FFF2-40B4-BE49-F238E27FC236}">
                <a16:creationId xmlns:a16="http://schemas.microsoft.com/office/drawing/2014/main" id="{50D0A2E9-30F4-403E-BC06-B6F0EB5C2303}"/>
              </a:ext>
            </a:extLst>
          </p:cNvPr>
          <p:cNvCxnSpPr>
            <a:cxnSpLocks noChangeShapeType="1"/>
            <a:stCxn id="32" idx="0"/>
            <a:endCxn id="35" idx="1"/>
          </p:cNvCxnSpPr>
          <p:nvPr/>
        </p:nvCxnSpPr>
        <p:spPr bwMode="auto">
          <a:xfrm rot="16200000">
            <a:off x="4081042" y="1851025"/>
            <a:ext cx="1174750" cy="1828800"/>
          </a:xfrm>
          <a:prstGeom prst="curvedConnector2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 Box 9">
            <a:extLst>
              <a:ext uri="{FF2B5EF4-FFF2-40B4-BE49-F238E27FC236}">
                <a16:creationId xmlns:a16="http://schemas.microsoft.com/office/drawing/2014/main" id="{885BC18D-5AF8-434E-B474-18773064D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017" y="1797050"/>
            <a:ext cx="26225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Courier New" panose="02070309020205020404" pitchFamily="49" charset="0"/>
              </a:rPr>
              <a:t>notify()/notifyAll()</a:t>
            </a:r>
          </a:p>
        </p:txBody>
      </p:sp>
      <p:cxnSp>
        <p:nvCxnSpPr>
          <p:cNvPr id="38" name="AutoShape 10">
            <a:extLst>
              <a:ext uri="{FF2B5EF4-FFF2-40B4-BE49-F238E27FC236}">
                <a16:creationId xmlns:a16="http://schemas.microsoft.com/office/drawing/2014/main" id="{75304F9F-DCC4-4493-B06F-DB9C70A6F0C8}"/>
              </a:ext>
            </a:extLst>
          </p:cNvPr>
          <p:cNvCxnSpPr>
            <a:cxnSpLocks noChangeShapeType="1"/>
            <a:stCxn id="35" idx="2"/>
            <a:endCxn id="31" idx="0"/>
          </p:cNvCxnSpPr>
          <p:nvPr/>
        </p:nvCxnSpPr>
        <p:spPr bwMode="auto">
          <a:xfrm>
            <a:off x="6573417" y="2482850"/>
            <a:ext cx="0" cy="9461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Text Box 11">
            <a:extLst>
              <a:ext uri="{FF2B5EF4-FFF2-40B4-BE49-F238E27FC236}">
                <a16:creationId xmlns:a16="http://schemas.microsoft.com/office/drawing/2014/main" id="{69528E30-A624-48C4-AC85-82958791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317" y="2619375"/>
            <a:ext cx="20399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One thread selected by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 the JVM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5938D5C1-80EE-41C5-BFC5-0EBA06594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417" y="3657600"/>
            <a:ext cx="2209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Text Box 13">
            <a:extLst>
              <a:ext uri="{FF2B5EF4-FFF2-40B4-BE49-F238E27FC236}">
                <a16:creationId xmlns:a16="http://schemas.microsoft.com/office/drawing/2014/main" id="{1B41F4AB-4BFD-4382-8BB4-2CA0C022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017" y="3810000"/>
            <a:ext cx="22383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</a:rPr>
              <a:t>Exits synchronized block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i="1">
                <a:solidFill>
                  <a:srgbClr val="000000"/>
                </a:solidFill>
                <a:latin typeface="Times New Roman" panose="02020603050405020304" pitchFamily="18" charset="0"/>
              </a:rPr>
              <a:t>JVM Selects next thread</a:t>
            </a:r>
          </a:p>
        </p:txBody>
      </p:sp>
    </p:spTree>
    <p:extLst>
      <p:ext uri="{BB962C8B-B14F-4D97-AF65-F5344CB8AC3E}">
        <p14:creationId xmlns:p14="http://schemas.microsoft.com/office/powerpoint/2010/main" val="13010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stores its value in a private member variable called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contents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 another private member variable,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, that is a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boolean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the value has just been put but not yet gotten and is false when the value has been gotten but not yet put.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So, here's one possible implementation for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4839421C-1BB2-442C-BC86-4FF4CB9D7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189" y="3026229"/>
            <a:ext cx="8521700" cy="275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621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As implemented, these two methods won't work.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Look at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method.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What happens if the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hasn't put anything in the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available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isn't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true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?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get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 nothing.)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if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calls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before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got the value… (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put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doesn't do anything.)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You really want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to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puts something in the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CubbyHole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notify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when it's done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Similarly,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must wait until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takes a value (and notifies the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of its activities) before replacing it with a new value.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two threads must coordinate more fully and can use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Object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's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wait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notifyAll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to do so.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803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B9ACE-7B3E-40F3-8E32-DE66B1657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489787"/>
            <a:ext cx="8699500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10129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Using notify and wait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put</a:t>
            </a:r>
            <a:r>
              <a:rPr lang="en-US" altLang="en-US" sz="2000" dirty="0"/>
              <a:t> method works in a similar fashion, waiting for the </a:t>
            </a:r>
            <a:r>
              <a:rPr lang="en-US" altLang="en-US" sz="2000" dirty="0">
                <a:latin typeface="Courier New" panose="02070309020205020404" pitchFamily="49" charset="0"/>
              </a:rPr>
              <a:t>Consumer</a:t>
            </a:r>
            <a:r>
              <a:rPr lang="en-US" altLang="en-US" sz="2000" dirty="0"/>
              <a:t> thread to consume the current value before allowing the </a:t>
            </a:r>
            <a:r>
              <a:rPr lang="en-US" altLang="en-US" sz="2000" dirty="0">
                <a:latin typeface="Courier New" panose="02070309020205020404" pitchFamily="49" charset="0"/>
              </a:rPr>
              <a:t>Producer</a:t>
            </a:r>
            <a:r>
              <a:rPr lang="en-US" altLang="en-US" sz="2000" dirty="0"/>
              <a:t> to produce a new one.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 err="1">
                <a:latin typeface="Courier New" panose="02070309020205020404" pitchFamily="49" charset="0"/>
              </a:rPr>
              <a:t>notifyAll</a:t>
            </a:r>
            <a:r>
              <a:rPr lang="en-US" altLang="en-US" sz="2000" dirty="0"/>
              <a:t> method wakes up all threads waiting on the object in question (in this case, the </a:t>
            </a:r>
            <a:r>
              <a:rPr lang="en-US" altLang="en-US" sz="20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000" dirty="0"/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awakened threads compete for the lock.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One thread gets it, and the others go back to waiting. 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Object</a:t>
            </a:r>
            <a:r>
              <a:rPr lang="en-US" altLang="en-US" sz="2000" dirty="0"/>
              <a:t> class also defines the notify method, which arbitrarily wakes up one of the threads waiting on this object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460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Producer/Consumer…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Here's the output of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ProducerConsumerTest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0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1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2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Producer #1 put: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Consumer #1 got: 3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252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Deprecated thread methods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stop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 has been deprecated. The preferred way to stop a thread is to have the thread return from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run()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stopped thread releases any held locks.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methods have been deprecated because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deadlock-prone and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resume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is used only in conjunction with </a:t>
            </a: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suspend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8400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Solutions to critical section problems are judged on four criteria.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synchronization mechanism in Java helps satisfy two of the four criteria.</a:t>
            </a:r>
          </a:p>
        </p:txBody>
      </p:sp>
    </p:spTree>
    <p:extLst>
      <p:ext uri="{BB962C8B-B14F-4D97-AF65-F5344CB8AC3E}">
        <p14:creationId xmlns:p14="http://schemas.microsoft.com/office/powerpoint/2010/main" val="3432372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The four criteria are:</a:t>
            </a:r>
            <a:endParaRPr kumimoji="0" lang="en-US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Progress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If a critical section is unlocked, a thread should be able to enter it.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Mutual exclusion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At most one thread can hold a lock only a critical section.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ensures this behavior.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Starvation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None of the threads trying to enter a critical section should be permanently prevented from doing so.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prevent starvation.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Fairness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 Each of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N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contending threads should enter the critical section roughly the same amount of time. The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synchronized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construct does not ensure fairness.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67909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AD74F54-8E7F-4FC3-9A6F-1E21266A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74" y="957780"/>
            <a:ext cx="8636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927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You have a Java application where one thread (the producer) writes data to a file while a second thread (the consumer) reads data from the same file.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Or, as you type characters on the keyboard, the producer thread places key events in an event queue and the consumer thread reads the events from the same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Both of these examples use concurrent threads that share a common resource: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first shares a file,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the second shares an event queue.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Because the threads share a common resource, they must be synchronized in some way.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266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157162"/>
            <a:ext cx="10711543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Critical section problems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489649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/>
              </a:rPr>
              <a:t>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EAD74F54-8E7F-4FC3-9A6F-1E21266A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674" y="957780"/>
            <a:ext cx="8636000" cy="458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854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generates an integer between 0 and 9 (inclusive), stores it in a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object, and prints the generated number.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sleeps for a random amount of time between 0 and 100 milliseconds before repeating the number generating cycle: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DB187BD-1F79-4109-9A01-ED436A14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42" y="2573336"/>
            <a:ext cx="7154863" cy="4183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5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, being ravenous, consumes all integers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(the exact same object into which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put the integers in the first place) as quickly as they become available.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0F2CCF71-D7F4-4A42-905E-641EB01CA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2265168"/>
            <a:ext cx="7916863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839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in this example share data through a common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Neither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nor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makes any effort whatsoever to ensure that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getting each value produced once and only once.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synchronization between these two threads actually occurs at a lower level, within the </a:t>
            </a:r>
            <a:r>
              <a:rPr lang="en-US" altLang="en-US" sz="2400" dirty="0">
                <a:latin typeface="Courier New" panose="02070309020205020404" pitchFamily="49" charset="0"/>
              </a:rPr>
              <a:t>get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Courier New" panose="02070309020205020404" pitchFamily="49" charset="0"/>
              </a:rPr>
              <a:t>put</a:t>
            </a:r>
            <a:r>
              <a:rPr lang="en-US" altLang="en-US" sz="2400" dirty="0"/>
              <a:t> methods of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object.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However, let's assume for a moment that these two threads make no arrangements for synchronization and talk about the potential problems that might arise in that situation. </a:t>
            </a:r>
          </a:p>
        </p:txBody>
      </p:sp>
    </p:spTree>
    <p:extLst>
      <p:ext uri="{BB962C8B-B14F-4D97-AF65-F5344CB8AC3E}">
        <p14:creationId xmlns:p14="http://schemas.microsoft.com/office/powerpoint/2010/main" val="3460400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One problem arises when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and generates two numbers before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has a chance to consume the first one.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Thus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skip a number. 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Part of the output might look like this: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3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5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16368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Another problem that might arise is when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is quicker than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and consumes the same value twice. </a:t>
            </a:r>
          </a:p>
          <a:p>
            <a:r>
              <a:rPr lang="en-US" altLang="en-US" sz="2400" dirty="0"/>
              <a:t>In this situation,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would print the same value twice and might produce output that looked like this: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Consumer #1 got: 4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Producer #1 put: 5 </a:t>
            </a:r>
          </a:p>
          <a:p>
            <a:pPr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</a:rPr>
              <a:t>. . . </a:t>
            </a:r>
          </a:p>
        </p:txBody>
      </p:sp>
    </p:spTree>
    <p:extLst>
      <p:ext uri="{BB962C8B-B14F-4D97-AF65-F5344CB8AC3E}">
        <p14:creationId xmlns:p14="http://schemas.microsoft.com/office/powerpoint/2010/main" val="21675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Producer/Consumer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Either way, the result is wrong.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You want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to get each integer produced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exactly once.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Problems such as those just described are called </a:t>
            </a:r>
            <a:r>
              <a:rPr lang="en-US" altLang="en-US" sz="2400" i="1" dirty="0"/>
              <a:t>race conditions</a:t>
            </a:r>
            <a:r>
              <a:rPr lang="en-US" altLang="en-US" sz="2400" dirty="0"/>
              <a:t>. 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They arise from multiple, asynchronously executing threads trying to access a single object at the same time and getting the wrong result. 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Race conditions in the producer/consumer example are prevented by having the storage of a new integer into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Producer</a:t>
            </a:r>
            <a:r>
              <a:rPr lang="en-US" altLang="en-US" sz="2400" dirty="0"/>
              <a:t> be synchronized with the retrieval of an integer from the </a:t>
            </a:r>
            <a:r>
              <a:rPr lang="en-US" altLang="en-US" sz="2400" dirty="0" err="1">
                <a:latin typeface="Courier New" panose="02070309020205020404" pitchFamily="49" charset="0"/>
              </a:rPr>
              <a:t>CubbyHole</a:t>
            </a:r>
            <a:r>
              <a:rPr lang="en-US" altLang="en-US" sz="2400" dirty="0"/>
              <a:t> by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. The </a:t>
            </a:r>
            <a:r>
              <a:rPr lang="en-US" altLang="en-US" sz="2400" dirty="0">
                <a:latin typeface="Courier New" panose="02070309020205020404" pitchFamily="49" charset="0"/>
              </a:rPr>
              <a:t>Consumer</a:t>
            </a:r>
            <a:r>
              <a:rPr lang="en-US" altLang="en-US" sz="2400" dirty="0"/>
              <a:t> must consume each integer exactly once. 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02215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21712</TotalTime>
  <Words>2552</Words>
  <Application>Microsoft Office PowerPoint</Application>
  <PresentationFormat>Widescreen</PresentationFormat>
  <Paragraphs>319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Courier New</vt:lpstr>
      <vt:lpstr>Times New Roman</vt:lpstr>
      <vt:lpstr>Office Theme</vt:lpstr>
      <vt:lpstr>Thread Synchronization</vt:lpstr>
      <vt:lpstr>Thread synchronization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Producer/Consumer</vt:lpstr>
      <vt:lpstr>Synchronizing the Producer/Consumer problem</vt:lpstr>
      <vt:lpstr>Locking an Object</vt:lpstr>
      <vt:lpstr>Synchronization</vt:lpstr>
      <vt:lpstr>Synchronized Code</vt:lpstr>
      <vt:lpstr>Example</vt:lpstr>
      <vt:lpstr>Example</vt:lpstr>
      <vt:lpstr>Locking the CubbyHole </vt:lpstr>
      <vt:lpstr>Locking the CubbyHole </vt:lpstr>
      <vt:lpstr>Locking the CubbyHole </vt:lpstr>
      <vt:lpstr>Locking the CubbyHole </vt:lpstr>
      <vt:lpstr>wait()/notify()</vt:lpstr>
      <vt:lpstr>Using notify and wait</vt:lpstr>
      <vt:lpstr>Using notify and wait</vt:lpstr>
      <vt:lpstr>Using notify and wait</vt:lpstr>
      <vt:lpstr>Using notify and wait</vt:lpstr>
      <vt:lpstr>Producer/Consumer…</vt:lpstr>
      <vt:lpstr>Deprecated thread methods</vt:lpstr>
      <vt:lpstr>Critical section problems</vt:lpstr>
      <vt:lpstr>Critical section problems</vt:lpstr>
      <vt:lpstr>Critical section problems</vt:lpstr>
      <vt:lpstr>Critical section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220</cp:revision>
  <dcterms:created xsi:type="dcterms:W3CDTF">2016-10-21T00:49:29Z</dcterms:created>
  <dcterms:modified xsi:type="dcterms:W3CDTF">2022-03-24T21:28:10Z</dcterms:modified>
</cp:coreProperties>
</file>