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70" r:id="rId10"/>
    <p:sldId id="265" r:id="rId11"/>
    <p:sldId id="266" r:id="rId12"/>
    <p:sldId id="272" r:id="rId13"/>
    <p:sldId id="267" r:id="rId14"/>
    <p:sldId id="268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7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9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mierzwinski.github.io/bishops/cs321/lab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ical-resources/articles/java/javadoc-too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Quick Java Overview and Hello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20" y="5560301"/>
            <a:ext cx="2672054" cy="93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Final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Much nicer compiler and run-time error messages than C++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Exception handling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Powerful and easy-to-use libraries for data structures, multi-threading, networking, I/O, graphics, GUI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057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C4490-6C4B-428C-BA23-D84CF00AB54E}"/>
              </a:ext>
            </a:extLst>
          </p:cNvPr>
          <p:cNvSpPr txBox="1">
            <a:spLocks/>
          </p:cNvSpPr>
          <p:nvPr/>
        </p:nvSpPr>
        <p:spPr>
          <a:xfrm>
            <a:off x="1837911" y="2302924"/>
            <a:ext cx="8716978" cy="211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public static void main (String[] </a:t>
            </a:r>
            <a:r>
              <a:rPr lang="en-US" altLang="en-US" sz="2400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2400" dirty="0">
                <a:latin typeface="Lucida Console" panose="020B0609040504020204" pitchFamily="49" charset="0"/>
              </a:rPr>
              <a:t>(“hello world!”);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945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C4490-6C4B-428C-BA23-D84CF00AB54E}"/>
              </a:ext>
            </a:extLst>
          </p:cNvPr>
          <p:cNvSpPr txBox="1">
            <a:spLocks/>
          </p:cNvSpPr>
          <p:nvPr/>
        </p:nvSpPr>
        <p:spPr>
          <a:xfrm>
            <a:off x="1837911" y="2302924"/>
            <a:ext cx="8716978" cy="211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public static void main (String[] </a:t>
            </a:r>
            <a:r>
              <a:rPr lang="en-US" altLang="en-US" sz="2400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2400" dirty="0">
                <a:latin typeface="Lucida Console" panose="020B0609040504020204" pitchFamily="49" charset="0"/>
              </a:rPr>
              <a:t>(“hello world!”);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8622B-C24A-4838-BB4B-46A5B3622DDC}"/>
              </a:ext>
            </a:extLst>
          </p:cNvPr>
          <p:cNvSpPr txBox="1"/>
          <p:nvPr/>
        </p:nvSpPr>
        <p:spPr>
          <a:xfrm>
            <a:off x="855406" y="5073445"/>
            <a:ext cx="10402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rgbClr val="FF0000"/>
                </a:solidFill>
              </a:rPr>
              <a:t>First class functions are not allowed in Java!</a:t>
            </a:r>
          </a:p>
        </p:txBody>
      </p:sp>
    </p:spTree>
    <p:extLst>
      <p:ext uri="{BB962C8B-B14F-4D97-AF65-F5344CB8AC3E}">
        <p14:creationId xmlns:p14="http://schemas.microsoft.com/office/powerpoint/2010/main" val="422730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C4490-6C4B-428C-BA23-D84CF00AB54E}"/>
              </a:ext>
            </a:extLst>
          </p:cNvPr>
          <p:cNvSpPr txBox="1">
            <a:spLocks/>
          </p:cNvSpPr>
          <p:nvPr/>
        </p:nvSpPr>
        <p:spPr>
          <a:xfrm>
            <a:off x="1091380" y="2300749"/>
            <a:ext cx="11543071" cy="427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public class Foo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public static void main (String[] </a:t>
            </a:r>
            <a:r>
              <a:rPr lang="en-US" altLang="en-US" sz="2400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2400" dirty="0">
                <a:latin typeface="Lucida Console" panose="020B0609040504020204" pitchFamily="49" charset="0"/>
              </a:rPr>
              <a:t>(“hello world!”);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50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/ 32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C4490-6C4B-428C-BA23-D84CF00AB54E}"/>
              </a:ext>
            </a:extLst>
          </p:cNvPr>
          <p:cNvSpPr txBox="1">
            <a:spLocks/>
          </p:cNvSpPr>
          <p:nvPr/>
        </p:nvSpPr>
        <p:spPr>
          <a:xfrm>
            <a:off x="1091380" y="2300749"/>
            <a:ext cx="11543071" cy="427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public class Foo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public static void main (String[] </a:t>
            </a:r>
            <a:r>
              <a:rPr lang="en-US" altLang="en-US" sz="2400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2400" dirty="0">
                <a:latin typeface="Lucida Console" panose="020B0609040504020204" pitchFamily="49" charset="0"/>
              </a:rPr>
              <a:t>(“hello world!”);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3B7F3-3FF7-43AF-9086-90898774E6A6}"/>
              </a:ext>
            </a:extLst>
          </p:cNvPr>
          <p:cNvSpPr/>
          <p:nvPr/>
        </p:nvSpPr>
        <p:spPr>
          <a:xfrm>
            <a:off x="963561" y="1759974"/>
            <a:ext cx="10019071" cy="456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3560E-0A3A-4326-9393-D8FCC9037124}"/>
              </a:ext>
            </a:extLst>
          </p:cNvPr>
          <p:cNvSpPr txBox="1"/>
          <p:nvPr/>
        </p:nvSpPr>
        <p:spPr>
          <a:xfrm>
            <a:off x="963561" y="1278194"/>
            <a:ext cx="29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Foo.java</a:t>
            </a:r>
          </a:p>
        </p:txBody>
      </p:sp>
    </p:spTree>
    <p:extLst>
      <p:ext uri="{BB962C8B-B14F-4D97-AF65-F5344CB8AC3E}">
        <p14:creationId xmlns:p14="http://schemas.microsoft.com/office/powerpoint/2010/main" val="19992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Hello World!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/ 32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4C4490-6C4B-428C-BA23-D84CF00AB54E}"/>
              </a:ext>
            </a:extLst>
          </p:cNvPr>
          <p:cNvSpPr txBox="1">
            <a:spLocks/>
          </p:cNvSpPr>
          <p:nvPr/>
        </p:nvSpPr>
        <p:spPr>
          <a:xfrm>
            <a:off x="1091380" y="2300749"/>
            <a:ext cx="11543071" cy="427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public class Foo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public static void main (String[] </a:t>
            </a:r>
            <a:r>
              <a:rPr lang="en-US" altLang="en-US" sz="2400" dirty="0" err="1">
                <a:latin typeface="Lucida Console" panose="020B0609040504020204" pitchFamily="49" charset="0"/>
              </a:rPr>
              <a:t>args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System.out.println</a:t>
            </a:r>
            <a:r>
              <a:rPr lang="en-US" altLang="en-US" sz="2400" dirty="0">
                <a:latin typeface="Lucida Console" panose="020B0609040504020204" pitchFamily="49" charset="0"/>
              </a:rPr>
              <a:t>(“hello world!”);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33B7F3-3FF7-43AF-9086-90898774E6A6}"/>
              </a:ext>
            </a:extLst>
          </p:cNvPr>
          <p:cNvSpPr/>
          <p:nvPr/>
        </p:nvSpPr>
        <p:spPr>
          <a:xfrm>
            <a:off x="963561" y="1759974"/>
            <a:ext cx="10019071" cy="456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3560E-0A3A-4326-9393-D8FCC9037124}"/>
              </a:ext>
            </a:extLst>
          </p:cNvPr>
          <p:cNvSpPr txBox="1"/>
          <p:nvPr/>
        </p:nvSpPr>
        <p:spPr>
          <a:xfrm>
            <a:off x="963561" y="1278194"/>
            <a:ext cx="299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Foo.java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788D1-B810-4B4B-9399-18316919EC8C}"/>
              </a:ext>
            </a:extLst>
          </p:cNvPr>
          <p:cNvSpPr/>
          <p:nvPr/>
        </p:nvSpPr>
        <p:spPr>
          <a:xfrm>
            <a:off x="963561" y="1278194"/>
            <a:ext cx="580104" cy="43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FD609-39C1-4CC5-BD01-DC3F321B05FE}"/>
              </a:ext>
            </a:extLst>
          </p:cNvPr>
          <p:cNvSpPr/>
          <p:nvPr/>
        </p:nvSpPr>
        <p:spPr>
          <a:xfrm>
            <a:off x="3564193" y="2297578"/>
            <a:ext cx="580104" cy="430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8F7C2-EF17-4BC6-9080-C4296B7468CD}"/>
              </a:ext>
            </a:extLst>
          </p:cNvPr>
          <p:cNvSpPr txBox="1"/>
          <p:nvPr/>
        </p:nvSpPr>
        <p:spPr>
          <a:xfrm>
            <a:off x="1209369" y="4864894"/>
            <a:ext cx="8546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>
                <a:solidFill>
                  <a:srgbClr val="FF0000"/>
                </a:solidFill>
              </a:rPr>
              <a:t>The filename must match the </a:t>
            </a:r>
            <a:r>
              <a:rPr lang="en-CA" sz="4400" b="1" dirty="0">
                <a:solidFill>
                  <a:srgbClr val="FF0000"/>
                </a:solidFill>
              </a:rPr>
              <a:t>public </a:t>
            </a:r>
            <a:r>
              <a:rPr lang="en-CA" sz="4400" dirty="0">
                <a:solidFill>
                  <a:srgbClr val="FF0000"/>
                </a:solidFill>
              </a:rPr>
              <a:t>class name.</a:t>
            </a:r>
          </a:p>
        </p:txBody>
      </p:sp>
    </p:spTree>
    <p:extLst>
      <p:ext uri="{BB962C8B-B14F-4D97-AF65-F5344CB8AC3E}">
        <p14:creationId xmlns:p14="http://schemas.microsoft.com/office/powerpoint/2010/main" val="39464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B429-43E0-40B3-BBDB-D889D824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9120-FA5C-420D-A590-6FFF7A30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Labs will be listed here on the morning of the lab, or the night before: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https://gmierzwinski.github.io/bishops/cs321/labs.html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First lab will be online on January 18</a:t>
            </a:r>
            <a:r>
              <a:rPr lang="en-CA" baseline="30000" dirty="0"/>
              <a:t>th</a:t>
            </a:r>
            <a:r>
              <a:rPr lang="en-CA" dirty="0"/>
              <a:t>, see Moodle for meeting links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4FF7-B106-423E-A774-998A8ACA9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5797-AB7C-4F1B-B5E8-7EC5E9CE6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A159-96B0-4D9B-A1A2-76C41A86C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601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Strongly typed</a:t>
            </a:r>
          </a:p>
          <a:p>
            <a:r>
              <a:rPr lang="en-CA" dirty="0"/>
              <a:t>Object-oriented programming language</a:t>
            </a:r>
          </a:p>
          <a:p>
            <a:r>
              <a:rPr lang="en-CA" dirty="0"/>
              <a:t>Used in many areas</a:t>
            </a:r>
          </a:p>
          <a:p>
            <a:r>
              <a:rPr lang="en-CA" dirty="0"/>
              <a:t>Similar to C++ but at a bit of a higher level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Keep in mind, this class is about programming techniques, not about a programming language.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07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vs. C++ Compilation/Running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/>
              <a:t> / 32</a:t>
            </a:r>
            <a:endParaRPr lang="en-CA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59262E9-E0D2-4C31-A0C1-41FD89E9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6" y="1042987"/>
            <a:ext cx="41529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4294CDC1-50AF-4AB0-87E3-B22CE934EB0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6" y="1042987"/>
            <a:ext cx="4914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44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vs. C++ Compilation/Running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/>
              <a:t> / 32</a:t>
            </a:r>
            <a:endParaRPr lang="en-CA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559262E9-E0D2-4C31-A0C1-41FD89E9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6" y="1042987"/>
            <a:ext cx="41529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4294CDC1-50AF-4AB0-87E3-B22CE934EB0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6" y="1042987"/>
            <a:ext cx="4914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6DE6D0-E4A1-44D9-8092-C8380BF027DD}"/>
              </a:ext>
            </a:extLst>
          </p:cNvPr>
          <p:cNvSpPr/>
          <p:nvPr/>
        </p:nvSpPr>
        <p:spPr>
          <a:xfrm>
            <a:off x="1562093" y="1039813"/>
            <a:ext cx="4152911" cy="55324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74F93-EA2B-4CF6-B3F5-1CAC6539F811}"/>
              </a:ext>
            </a:extLst>
          </p:cNvPr>
          <p:cNvSpPr txBox="1"/>
          <p:nvPr/>
        </p:nvSpPr>
        <p:spPr>
          <a:xfrm>
            <a:off x="1630928" y="6094462"/>
            <a:ext cx="38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Platform-dependent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3FCD6-7407-4267-97AD-A4FC6628A507}"/>
              </a:ext>
            </a:extLst>
          </p:cNvPr>
          <p:cNvSpPr/>
          <p:nvPr/>
        </p:nvSpPr>
        <p:spPr>
          <a:xfrm>
            <a:off x="5899355" y="3942735"/>
            <a:ext cx="4914900" cy="26295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CAADD-6207-4FA1-B887-706929449EBA}"/>
              </a:ext>
            </a:extLst>
          </p:cNvPr>
          <p:cNvSpPr txBox="1"/>
          <p:nvPr/>
        </p:nvSpPr>
        <p:spPr>
          <a:xfrm>
            <a:off x="6356554" y="6094462"/>
            <a:ext cx="38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Platform-dependent Area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041A3-14F8-4016-B81F-953465BD709F}"/>
              </a:ext>
            </a:extLst>
          </p:cNvPr>
          <p:cNvCxnSpPr>
            <a:cxnSpLocks/>
          </p:cNvCxnSpPr>
          <p:nvPr/>
        </p:nvCxnSpPr>
        <p:spPr>
          <a:xfrm flipH="1">
            <a:off x="10629906" y="3429000"/>
            <a:ext cx="283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37A3A3-048F-41B1-B325-919E0F1C690F}"/>
              </a:ext>
            </a:extLst>
          </p:cNvPr>
          <p:cNvSpPr txBox="1"/>
          <p:nvPr/>
        </p:nvSpPr>
        <p:spPr>
          <a:xfrm>
            <a:off x="10879595" y="3244333"/>
            <a:ext cx="108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Bytecode</a:t>
            </a:r>
          </a:p>
        </p:txBody>
      </p:sp>
    </p:spTree>
    <p:extLst>
      <p:ext uri="{BB962C8B-B14F-4D97-AF65-F5344CB8AC3E}">
        <p14:creationId xmlns:p14="http://schemas.microsoft.com/office/powerpoint/2010/main" val="990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vs.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“No pointers” </a:t>
            </a:r>
          </a:p>
          <a:p>
            <a:r>
              <a:rPr lang="en-CA" sz="2400" dirty="0"/>
              <a:t>Generally considered safer due to</a:t>
            </a:r>
          </a:p>
          <a:p>
            <a:pPr lvl="1"/>
            <a:r>
              <a:rPr lang="en-CA" sz="2000" dirty="0"/>
              <a:t>Sandboxing</a:t>
            </a:r>
          </a:p>
          <a:p>
            <a:pPr lvl="1"/>
            <a:r>
              <a:rPr lang="en-CA" sz="2000" dirty="0"/>
              <a:t>Checks for out-of-bounds access</a:t>
            </a:r>
          </a:p>
          <a:p>
            <a:pPr lvl="1"/>
            <a:r>
              <a:rPr lang="en-CA" sz="2000" dirty="0"/>
              <a:t>Automatic garbage collection</a:t>
            </a:r>
          </a:p>
          <a:p>
            <a:pPr lvl="1"/>
            <a:r>
              <a:rPr lang="en-CA" sz="2000" dirty="0"/>
              <a:t>Pointer abstraction (no pointers)</a:t>
            </a:r>
          </a:p>
          <a:p>
            <a:pPr lvl="1"/>
            <a:r>
              <a:rPr lang="en-CA" sz="2000" dirty="0"/>
              <a:t>Multiple inheritance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01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vs.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(Almost) everything is an 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Only primitive types (</a:t>
            </a:r>
            <a:r>
              <a:rPr lang="en-US" altLang="en-US" sz="2000" i="1" dirty="0" err="1">
                <a:solidFill>
                  <a:srgbClr val="FF0000"/>
                </a:solidFill>
              </a:rPr>
              <a:t>boolean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char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long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float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double</a:t>
            </a:r>
            <a:r>
              <a:rPr lang="en-US" altLang="en-US" sz="2000" dirty="0"/>
              <a:t>) are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Function arguments are </a:t>
            </a:r>
            <a:r>
              <a:rPr lang="en-US" altLang="en-US" sz="2400" i="1" dirty="0">
                <a:solidFill>
                  <a:srgbClr val="FF0000"/>
                </a:solidFill>
              </a:rPr>
              <a:t>always</a:t>
            </a:r>
            <a:r>
              <a:rPr lang="en-US" altLang="en-US" sz="2400" dirty="0"/>
              <a:t> passed by </a:t>
            </a:r>
            <a:r>
              <a:rPr lang="en-US" altLang="en-US" sz="2400" i="1" dirty="0">
                <a:solidFill>
                  <a:srgbClr val="FF0000"/>
                </a:solidFill>
              </a:rPr>
              <a:t>value</a:t>
            </a:r>
            <a:endParaRPr lang="en-US" altLang="en-US" sz="2400" i="1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Objects are </a:t>
            </a:r>
            <a:r>
              <a:rPr lang="en-US" altLang="en-US" sz="2000" i="1" u="sng" dirty="0"/>
              <a:t>not</a:t>
            </a:r>
            <a:r>
              <a:rPr lang="en-US" altLang="en-US" sz="2000" dirty="0"/>
              <a:t> copied – only their references 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No separation between header and implementation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No operator overloading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No </a:t>
            </a:r>
            <a:r>
              <a:rPr lang="en-US" altLang="en-US" sz="2400" i="1" dirty="0">
                <a:solidFill>
                  <a:srgbClr val="FF0000"/>
                </a:solidFill>
              </a:rPr>
              <a:t>struct</a:t>
            </a:r>
            <a:r>
              <a:rPr lang="en-US" altLang="en-US" sz="2400" dirty="0">
                <a:solidFill>
                  <a:srgbClr val="FF0000"/>
                </a:solidFill>
              </a:rPr>
              <a:t>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Functions are virtual</a:t>
            </a:r>
          </a:p>
          <a:p>
            <a:pPr lvl="1">
              <a:defRPr/>
            </a:pPr>
            <a:r>
              <a:rPr lang="en-US" sz="2000" dirty="0"/>
              <a:t>Function code that gets executed is determined at run-time rather than compile-time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1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vs. C++ 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C++ inheritance forces the inheritance of both data and behavior (code)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Multiple inheritance in Java</a:t>
            </a:r>
          </a:p>
          <a:p>
            <a:pPr lvl="1">
              <a:defRPr/>
            </a:pPr>
            <a:r>
              <a:rPr lang="en-US" dirty="0"/>
              <a:t>Java does not allow multiple non-abstract class inheritance. Only one at a time.</a:t>
            </a:r>
          </a:p>
          <a:p>
            <a:pPr lvl="1">
              <a:defRPr/>
            </a:pPr>
            <a:r>
              <a:rPr lang="en-US" dirty="0"/>
              <a:t>Java has abstract </a:t>
            </a:r>
            <a:r>
              <a:rPr lang="en-US" b="1" dirty="0"/>
              <a:t>interfaces</a:t>
            </a:r>
            <a:r>
              <a:rPr lang="en-US" dirty="0"/>
              <a:t> that allows for multiple inheritance.</a:t>
            </a:r>
          </a:p>
          <a:p>
            <a:pPr lvl="1">
              <a:defRPr/>
            </a:pPr>
            <a:r>
              <a:rPr lang="en-US" dirty="0"/>
              <a:t>These only define expected </a:t>
            </a:r>
            <a:r>
              <a:rPr lang="en-US" dirty="0" err="1"/>
              <a:t>behaviours</a:t>
            </a:r>
            <a:r>
              <a:rPr lang="en-US" dirty="0"/>
              <a:t> (arguments, return type) but not the </a:t>
            </a:r>
            <a:r>
              <a:rPr lang="en-US" dirty="0" err="1"/>
              <a:t>behaviour</a:t>
            </a:r>
            <a:r>
              <a:rPr lang="en-US" dirty="0"/>
              <a:t> itself.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311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sz="2400" dirty="0" err="1"/>
              <a:t>StackOverflow</a:t>
            </a:r>
            <a:r>
              <a:rPr lang="en-US" sz="2400" dirty="0"/>
              <a:t> won’t solve all your problems!</a:t>
            </a:r>
          </a:p>
          <a:p>
            <a:pPr>
              <a:defRPr/>
            </a:pPr>
            <a:r>
              <a:rPr lang="en-US" sz="2400" dirty="0"/>
              <a:t>Found here: </a:t>
            </a:r>
            <a:r>
              <a:rPr lang="en-US" sz="2400" dirty="0">
                <a:hlinkClick r:id="rId2"/>
              </a:rPr>
              <a:t>https://docs.oracle.com/javase/7/docs/api/</a:t>
            </a:r>
            <a:endParaRPr lang="en-US" sz="2400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60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en-US" sz="2400" dirty="0"/>
          </a:p>
          <a:p>
            <a:pPr lvl="1">
              <a:defRPr/>
            </a:pPr>
            <a:r>
              <a:rPr lang="en-US" dirty="0"/>
              <a:t>All languages have some form of code documentation tooling or standards.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In Java, we use the </a:t>
            </a:r>
            <a:r>
              <a:rPr lang="en-US" dirty="0" err="1"/>
              <a:t>JavaDoc</a:t>
            </a:r>
            <a:r>
              <a:rPr lang="en-US" dirty="0"/>
              <a:t> standard: </a:t>
            </a:r>
            <a:r>
              <a:rPr lang="en-US" dirty="0">
                <a:hlinkClick r:id="rId2"/>
              </a:rPr>
              <a:t>https://www.oracle.com/technical-resources/articles/java/javadoc-tool.html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4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22194</TotalTime>
  <Words>731</Words>
  <Application>Microsoft Office PowerPoint</Application>
  <PresentationFormat>Widescreen</PresentationFormat>
  <Paragraphs>147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Office Theme</vt:lpstr>
      <vt:lpstr>Quick Java Overview and Hello World</vt:lpstr>
      <vt:lpstr>Why Java?</vt:lpstr>
      <vt:lpstr>Java vs. C++ Compilation/Running</vt:lpstr>
      <vt:lpstr>Java vs. C++ Compilation/Running</vt:lpstr>
      <vt:lpstr>Java vs. C++</vt:lpstr>
      <vt:lpstr>Java vs. C++</vt:lpstr>
      <vt:lpstr>Java vs. C++ Multiple Inheritance</vt:lpstr>
      <vt:lpstr>Java Documentation</vt:lpstr>
      <vt:lpstr>JavaDoc</vt:lpstr>
      <vt:lpstr>Java Final Points</vt:lpstr>
      <vt:lpstr>Hello World!</vt:lpstr>
      <vt:lpstr>Hello World!</vt:lpstr>
      <vt:lpstr>Hello World!</vt:lpstr>
      <vt:lpstr>Hello World!</vt:lpstr>
      <vt:lpstr>Hello World!</vt:lpstr>
      <vt:lpstr>Lab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177</cp:revision>
  <dcterms:created xsi:type="dcterms:W3CDTF">2016-10-21T00:49:29Z</dcterms:created>
  <dcterms:modified xsi:type="dcterms:W3CDTF">2022-01-14T17:56:09Z</dcterms:modified>
</cp:coreProperties>
</file>