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6"/>
  </p:notesMasterIdLst>
  <p:sldIdLst>
    <p:sldId id="256" r:id="rId2"/>
    <p:sldId id="258" r:id="rId3"/>
    <p:sldId id="259" r:id="rId4"/>
    <p:sldId id="261" r:id="rId5"/>
    <p:sldId id="262" r:id="rId6"/>
    <p:sldId id="263" r:id="rId7"/>
    <p:sldId id="268" r:id="rId8"/>
    <p:sldId id="264" r:id="rId9"/>
    <p:sldId id="265" r:id="rId10"/>
    <p:sldId id="267" r:id="rId11"/>
    <p:sldId id="269" r:id="rId12"/>
    <p:sldId id="270" r:id="rId13"/>
    <p:sldId id="271" r:id="rId14"/>
    <p:sldId id="272" r:id="rId15"/>
    <p:sldId id="273" r:id="rId16"/>
    <p:sldId id="274" r:id="rId17"/>
    <p:sldId id="276" r:id="rId18"/>
    <p:sldId id="275" r:id="rId19"/>
    <p:sldId id="277" r:id="rId20"/>
    <p:sldId id="283" r:id="rId21"/>
    <p:sldId id="279" r:id="rId22"/>
    <p:sldId id="280" r:id="rId23"/>
    <p:sldId id="281" r:id="rId24"/>
    <p:sldId id="282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regory" initials="G" lastIdx="1" clrIdx="0">
    <p:extLst>
      <p:ext uri="{19B8F6BF-5375-455C-9EA6-DF929625EA0E}">
        <p15:presenceInfo xmlns:p15="http://schemas.microsoft.com/office/powerpoint/2012/main" userId="Gregory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430A0"/>
    <a:srgbClr val="664A97"/>
    <a:srgbClr val="6A42AE"/>
    <a:srgbClr val="6B34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85312" autoAdjust="0"/>
  </p:normalViewPr>
  <p:slideViewPr>
    <p:cSldViewPr snapToGrid="0">
      <p:cViewPr varScale="1">
        <p:scale>
          <a:sx n="97" d="100"/>
          <a:sy n="97" d="100"/>
        </p:scale>
        <p:origin x="111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0.26178" units="1/cm"/>
          <inkml:channelProperty channel="Y" name="resolution" value="50.23256" units="1/cm"/>
          <inkml:channelProperty channel="T" name="resolution" value="1" units="1/dev"/>
        </inkml:channelProperties>
      </inkml:inkSource>
      <inkml:timestamp xml:id="ts0" timeString="2022-01-18T19:18:25.04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24712 9754 0,'-88'0'235,"-18"0"-235,-70 0 0,-36 0 15,-35 0-15,18 18 16,-18-18-16,35 18 16,-17-18-16,-36 17 15,54 18-15,69-17 0,37-18 16,-1 0-16,18 0 15,35 0-15,-18 0 16,18 0-16,0 0 16,-35 18-16,35-1 0,0 1 15,18-18-15,0 18 16,17-1-16,-17-17 16,17 18-1,1 0-15,-1-18 0,18 17 16,0 1-16,0 0 15,0-1-15,0 1 16,0-1-16,18 19 16,-1-1-16,18 0 15,1 18-15,34 18 0,18 17 16,18 18-16,18-18 16,17 35-16,0-17 15,35 18-15,-17-36 0,-18-18 16,18 19-16,-18-54 15,-35 18-15,-18-35 16,0-1-16,-35-17 16,0 18-16,18-1 0,-1-17 15,36 0-15,0 0 16,-18-17-16,18-1 16,-35 1-16,-19-1 15,37 18-15,-36-18 0,-1-17 16,-16 35-16,-1-18 15,18 1-15,0-1 16,53-17-16,0-1 16,17 1-16,0 0 0,1 0 15,-54 17-15,19 0 16,-36 1-16,-18 17 16,0-18-16,0 0 15,18 18-15,-35 0 0,17-17 16,1-1-16,16 1 15,19 17-15,0-18 16,-1 0-16,18-17 0,-17 17 16,-18 1-16,0 17 15,-18-18-15,18 0 16,-18 1-16,0 17 16,1 0-16,-1-18 0,-17 1 15,-1 17-15,19-18 16,-1 0-16,0 18 15,-17 0-15,35-35 16,-18 17-16,0 1 0,1-1 16,-1-17-16,18 0 15,-36-1-15,19 19 16,-19-36-16,1 35 16,0 0-16,-18-17 0,0 17 15,17 1-15,-17-1 16,0 1-16,0-1 15,0-17-15,-17-1 16,17 19-16,-18-19 0,0 19 16,-17-1-16,17 1 15,-35-19-15,1 19 16,16-19-16,-17 36 16,0-35-16,18 17 0,-18 1 15,-17 17-15,17-18 16,0 0-16,-18 1 15,1 17-15,-36-18 16,35 18-16,-34-17 0,34 17 16,0 0-16,1 0 15,17 0-15,-18 0 16,18 0-16,1 0 16,-1 0-16,17 0 0,-17 0 15,18 0-15,-18 0 16,0 0-16,0 0 15,18 0-15,-18 0 16,0 17-16,0-17 0,0 0 16,18 0-16,18 0 15,-1 0-15,-17 0 16,17 0-16,0 0 16,1 0-16,-19 18 0,19-18 15,-1 0-15,-17 0 16,17 0-1,-17 0 1,17 0-16,1 0 31</inkml:trace>
  <inkml:trace contextRef="#ctx0" brushRef="#br0" timeOffset="3873.87">24148 8643 0,'-124'0'188,"-88"0"-188,-17-18 15,0 18-15,17 0 16,36 0-16,35 0 0,35 0 15,-53-17-15,71 17 16,0 0-16,-18 0 16,-18 0-16,54 17 15,-1 1-15,18-18 0,1 0 16,-1 0-16,35 0 16,18 18-16,-35-18 15,17 17-15,0-17 16,18 18-16,-17-18 0,17 18 15,-18-18-15,0 35 16,18-17 0,-17-1-16,17 1 15,0-1-15,0 1 16,0 0-16,0-1 16,17 1-1,1 0-15,-18 17 16,18-17-16,-1 17 0,-17-18 15,0 36-15,18-35 16,0 0-16,-1 17 16,-17 0-16,0-17 15,0 0-15,18 34 0,-18-34 16,18 0-16,-18 17 16,0-17-16,0-1 15,0 1-15,0 17 16,0-17-16,0-1 15,0 1-15,0 0 16,0-1 0,0 19-1,0-19-15,0 1 16,-18 0-16,18-1 16,0 1-1,0-1 1,0 1-16,0 0 15,18-18 1,-18 17 0,0 1-1,17 0-15,19-1 16,-19 19-16,18-19 16,1 18-16,-1-17 15,-17 17-15,17-17 16,-17 17-16,17-17 0,-18 0 15,1-18-15,17 35 16,1-17 0,-1-1-16,-17 1 0,17-1 15,-18-17-15,1 18 16,17 0-16,-17-1 16,0-17-16,35 0 15,-36 0-15,18 18 0,18-18 16,0 18-16,0-18 15,18 17-15,-1-17 16,54 0-16,-36 0 16,36 0-16,-54 0 0,36 0 15,-36 0-15,1 0 16,-18-17-16,0 17 16,0-18-16,-18 18 15,18-18-15,-18 18 0,0 0 16,1 0-16,-1 0 15,0-17-15,18 17 16,-17 0-16,-1 0 16,18 0-16,-18 0 0,18 0 15,0 0-15,0 0 16,0 0-16,0 0 16,-18 0-16,18 0 15,0 0-15,0 0 0,-18 0 16,18 0-16,0 0 15,0 0-15,0 0 16,-18 0-16,0 0 16,18 0-16,-35 0 0,17 0 15,-17 0-15,17 0 16,0 0-16,0 0 16,1 0-16,-1 0 15,0 0-15,18 0 0,0 0 16,-18-18-16,18 18 15,0 0-15,-35 0 16,-1-18-16,19 18 16,-1 0-16,-35-17 0,18 17 15,17 0-15,-17 0 16,17-18 0,-17 18-1,17-17 1,-35-1-16,17 18 15,1-35-15,17 17 16,-17-17-16,0 17 16,17 0-16,-17-17 0,17 17 15,-35-17-15,35 0 16,-17 17-16,-1-17 16,1 0-16,17 17 15,-17-17-15,-18 0 0,18 17 16,-1-17-16,-17 17 15,0-17-15,0-1 16,0 19-16,0-36 16,0 18-16,0-1 0,0 1 15,0 0-15,0 0 16,-17 17-16,17 0 16,0 1-16,0-1 0,-18 0 15,0-17-15,1 0 16,17 17-1,-18 18 1,0-35-16,18 17 16,-17 1-16,17-1 15,-18 0-15,0 1 16,1-1-16,-1 18 16,-17-35-16,17 17 0,-17 0 15,0 1-15,-1-1 16,19 1-16,-18 17 15,-18-18-15,17 0 16,1 1-16,0 17 0,-18 0 16,18 0-16,-18-18 15,0 0-15,0 1 16,-18 17-16,36-18 16,0 0-16,-18 18 0,17-17 15,-16 17-15,-1-18 16,0 0-16,17 18 15,-16 0-15,-1-17 16,0 17-16,0 0 0,0 0 16,18 0-16,-18 0 15,17 0-15,19 0 16,-18 0-16,-1 0 16,19 0-16,-1 0 0,-17 0 15,17 0-15,0 0 16,1 0-16,-19 0 15,1 0 1,18 0-16,-1 17 0,0-17 16,1 18-16,-1-18 15,-17 18-15,17-1 16,0-17-16,-17 0 16,18 18-16,-19 17 0,19-35 15,-1 18-15,-17-18 16,-1 18-16,19-18 15,-1 17-15,-17 1 16,17-18-16,1 0 0,-1 18 16,0-18-1,1 0 1,17 17 0,-18 1-16</inkml:trace>
  <inkml:trace contextRef="#ctx0" brushRef="#br0" timeOffset="7242.71">23160 7232 0,'-18'0'156,"-35"0"-141,0 0-15,-17 0 16,-18 0-16,-1 18 16,19-18-16,-36 17 15,18-17-15,0 18 0,17 17 16,1-35-16,-1 35 16,0-17-16,36-18 15,-18 18-15,0-1 16,36-17-16,-19 18 0,19-18 15,-18 18-15,17-1 16,-17 1-16,17 0 16,0-18-16,18 17 15,-17 1-15,-1-1 0,0 1 16,1 17 0,17 1-1,-18-1-15,0-17 16,18-1-16,0 36 0,-17-18 15,17-17-15,0 17 16,0-17-16,0 35 16,0-35-16,0-1 15,0 18-15,17 1 0,1-19 16,-18 1-16,18 17 16,-1-17-16,-17 17 15,36-17-15,-19 17 0,36 18 16,-35-18-16,35 1 15,0 16-15,0 1 16,0 0-16,-1-17 16,1 34-16,-17-35 0,34 36 15,-35-36-15,1 1 16,-1-1-16,0-18 16,-17 19-16,17-1 15,-17-35-15,17 35 0,0-17 16,-17 0-16,17-1 15,1 1-15,-1-1 16,-17 1-16,34-18 16,-16 0-16,-1 18 15,53 17 1,-53-35-16,18 0 0,0 18 16,0-18-16,0 17 15,18-17-15,17 0 0,35 18 16,18-18-16,1 0 15,-1 0-15,-18 0 16,1 0-16,-36 0 16,-35-18-16,0 18 0,0-17 15,0 17-15,-18 0 16,-18 0-16,19 0 16,-1-18-16,0 18 15,1-18-15,-1 18 0,-18 0 16,19 0-16,-19 0 15,19-17-15,-19 17 16,36-18-16,-35 0 16,17 18-16,-17-17 0,35-1 15,-36 18-15,1 0 16,17 0-16,-17-17 16,-1 17-16,19-18 15,-19 18-15,1-18 16,0 1-16,-1 17 15,1-36-15,0 36 16,17-35-16,0 0 16,0 0-16,18-1 0,0-17 15,0 18-15,-18-18 16,1 35-16,-1-17 16,0 0-16,1 17 15,-19-17-15,19 17 0,-19-17 16,1 35-16,-1-35 15,1 17-15,0-17 16,-1 17 0,-17 1-16,0-36 0,0 17 15,0-16-15,0 16 16,-17-34-16,-1 17 16,-35-35-16,-17 17 15,-1 18-15,18-17 0,-35-1 16,35 36-16,-35-18 15,35 18-15,-35 17 16,35-17-16,-35-1 16,17 19-16,18-1 0,-35-17 15,17-1-15,-17 19 16,18-1-16,17 1 16,0-1-16,-18 0 15,36 1-15,0-1 0,-1 0 16,-17 1-16,18 17 15,-18 0-15,0-36 16,0 36-16,1-17 16,16-1-16,-17 18 0,0-17 15,0 17-15,1 0 16,16-18-16,-17 18 16,18 0-16,-18 0 15,0 0-15,18 0 0,0 0 16,-1 18-16,19-18 15,-36 0-15,18 17 16,17 1-16,-17-18 0,-1 0 16,1 17-16,18-17 15,-19 18-15,1 0 16,17-18-16,1 17 16,-1-17-16,0 18 0,-17 0 15,17-1-15,1-17 16,-1 18-16,1-18 15,-1 18-15,18-1 16,-18-17-16,18 18 16,-17-18-16,-1 0 0,18 17 15</inkml:trace>
  <inkml:trace contextRef="#ctx0" brushRef="#br0" timeOffset="56207.05">27587 5697 0</inkml:trace>
  <inkml:trace contextRef="#ctx0" brushRef="#br0" timeOffset="56424.12">27587 5697 0</inkml:trace>
  <inkml:trace contextRef="#ctx0" brushRef="#br0" timeOffset="60665.44">27587 5697 0,'0'18'266,"0"35"-266,0 0 15,0 17-15,0-17 0,0 0 16,18 0-16,-18 0 16,0 0-16,17 0 15,-17 0-15,0 17 16,0 1-16,18 35 0,-18-18 15,0 35-15,0 36 16,18-35-16,-1 34 16,1 19-16,0 17 0,-18-35 15,0-18-15,0 17 16,0-16-16,0-19 16,0 0-16,0-17 15,0 18-15,0-18 16,0-18-16,0 0 0,0 18 15,17-36-15,-17 1 16,0-18-16,18 0 16,-18 35-16,18-17 0,-1-1 15,-17 36-15,18 17 16,17 1-16,-17-18 16,-1 17-16,1-17 15,0-35-15,-18 17 0,0-18 16,17-17-16,19 18 15,-19 17-15,1-35 16,0 17-16,-18-17 16,17-17-16,1 17 0,-18-18 15,17-18-15,1 19 16,0-19-16,-18 1 16,0 0-16,17-18 15,-17 35-15,0-17 16,18-1-16,-18 1 15,0-1 1,18-17 0,-1 0-16,1 0 47,0 0-32,-1 0 1,1 0-16,0 0 31,-1-17-31,1-1 16,-1 1-16,19-1 15,-1 18-15,0-18 16,18 1-16,35-19 16,1 19-16,69-19 15,1-16-15,35-1 0,0 17 16,18 1-16,-1 0 15,-17 17-15,0 1 16,-52-1-16,-19 0 16,-35 1-16,18 17 0,-35-18 15,-1 18-15,-17 0 16,0 0-16,0 0 16,0-18-16,0 18 15,0-17-15,0 17 0,0 0 16,-36 0-16,18 0 15,1 0-15,-19 0 16,19 0-16,-1 0 16,0 0-16,0 0 0,1 0 15,-1 0-15,0 0 16,18 0-16,-17 0 16,-19 0-16,18 0 15,1 17-15,17-17 0,0 0 16,-18 18-16,18 17 15,0-35-15,0 18 16,-18 17-16,18-35 0,-18 18 16,-17-1-16,17 1 15,-17-18 1,17 18-16,-17-18 16,-1 17-1,1-17-15,-18 18 0,17-18 16,1 0-16,0 0 15,-18 18-15,17-18 16,1 0-16,0 0 16,-18 17-16,17-17 15,-17 18-15,18-18 16,0 0 0,-1 18-16,1-18 15,-1 17 1,1 1 15,0-18-15,-18-18 93,0 1-93,0-1-16,-18 0 15,18-17-15,0 0 16,0-18-16,0 0 16,0 0-16,0 18 0,0-18 15,0-18-15,0-17 16,0-35-16,0-19 15,0 1-15,0 18 16,0-1-16,0 36 0,0-18 16,0 36-16,18-1 15,-18 1-15,17-36 16,-17-18-16,0 19 16,18-19-16,0 1 0,-18-1 15,0 18-15,17 0 16,-17 36-16,18-18 15,-18 17-15,18 1 16,-18-19-16,0-16 0,0 16 16,0-16-16,0 16 15,0 19-15,0-1 16,0-17-16,0 35 16,0-35-16,0 17 0,0 1 15,0-36-15,0 35 16,0-17-16,0 18 15,0-18-15,0 17 16,0 18-16,0 0 0,0 18 16,0 0-16,0-1 15,0 1-15,0 0 16,0-1-16,0-16 16,-18-1-16,18 0 0,-18 0 15,18 0-15,0 18 16,0-18-16,0 17 15,0 19-15,0-36 16,0 35-16,0-17 16,0 17-16,0 1 15,0-1-15,0 0 16,0 1-16,0-1 16,0 0-16,0 1 15,0-1 1,0 1-16,0-1 15,0 0-15,0-17 16,0 17-16,0 1 16,0-1-16,0 0 15,0 1 1,0-1-16,0 1 16</inkml:trace>
  <inkml:trace contextRef="#ctx0" brushRef="#br0" timeOffset="63382.33">27640 5750 0,'18'0'312,"52"18"-296,54 0-16,35-1 16,52 18-16,-34-17 15,70 35-15,-36-35 0,-17-1 16,-35 1-16,-36-18 16,-17 0-16,0 0 15,-35 0-15,-1 0 16,-17 0-16,0 0 0,18 0 15,-18 0-15,-1 0 16,-16-18-16,17 18 16,0 0-16,-1 0 15,1 0-15,0-17 0,0 17 16,18 0-16,17 0 16,0 0-16,18 0 15,18 0-15,-19 0 16,-52 0-16,18 0 0,-18 0 15,0 0-15,-18 0 16,18 0-16,-18-18 16,-17 18-16,17 0 15,0-18-15,1 18 0,-19-17 16,18 17-16,1-18 16,-1 18-16,0 0 15,-17-18-15,17 18 0,1 0 16,-19 0-16,1 0 15,17 0-15,0 0 16,-17 0-16,17 0 16,-17 0-16,35 0 0,-18 0 15,-17 0-15,17 0 16,-17 0-16,35 0 16,-36 0-16,1 0 15,0 0-15,-1 0 0,1 0 16,-1 0-16,1-17 15,0 17-15,-1 0 16,1 0 0,-18-18-16,35 18 0,-17 0 15,17-17 1,-17 17 0,-18-18-1,35 18-15,-17 0 16,-1-18-1,1 1 1,0-1 0,-1 18-1,1-35-15,0 17 16,-1 0 0,-17 1-16,18-1 15,-18 1-15,17 17 0,-17-18 16,18 0-16,0 1 15,-1-1 1,-17 0-16,18 18 16,0-17-16,-18-1 0,17 0 15,1 1 1,0 17 0,-18-18-1,17 1-15,1-1 31,-18 0 1</inkml:trace>
  <inkml:trace contextRef="#ctx0" brushRef="#br0" timeOffset="67479.53">27975 5891 0,'0'106'219,"18"53"-204,0 17-15,-1-35 16,1 36-16,-1-36 16,-17-35-16,18 0 15,0-36-15,-1 18 0,-17-52 16,0-19-16,18 19 16,-18-19-16,0 1 15,0-1-15,0 1 16,0 0-16,0-1 0,0 1 15,0 0-15,0-1 16,0 1-16,0 0 16,0-1-1,0 1-15,0 0 0,-18-18 16,18 17-16,0 1 16,-17 17-1,17-17 1,0-1-16,0 1 0,0 0 15,0-1-15,0 1 16,0 17-16,0-17 16,0 17-1,0-17-15,0 17 16,0-17-16,0-1 16,0 1-16,0 0 15,0-1-15,0 1 16,0 0-16,0-1 0,0 18 15,0-17-15,0 0 16,0-1-16,0 36 16,0-35-16,0 0 15,0 17-15,0-18 0,0 1 16,0 17-16,17 1 16,-17-19-16,0 1 15,18 17-15,0-17 16,-18-1-16,0 19 0,0-1 15,17-17-15,-17-1 16,18 19-16,-18-19 16,0 1-16,18 17 0,-1 0 15,-17-17 1,0 0-16,0 17 16,0-17-16,18-1 15,-18 1-15,0 17 16,18-17-16,-18 17 0,0-17 15,0-1-15,17 1 16,-17 0-16,0 17 16,18-17-16,-18 17 15,0-18-15,0 1 0,17 17 16,-17-17-16,0 17 16,18-17-16,-18 17 15,0-17-15,0 0 0,0-1 16,0 1-16,0-1 15,0 1 1,0 0-16,18-1 16,-18 1-16,0 0 15,0-1-15,0 1 16,0 0 0,0-1-1,0 1-15,17-18 16,-17 17-16,0 1 15,0 0 17,0-1-32,18 1 15,-18 0 1,0-1 0,0 19-1,0-19-15,0 18 16,0-17-16,0 17 15,18 1-15,-18 17 16,17-1-16,1 1 16,-18 18-16,0 0 0,18 34 15,-18-16-15,35-1 16,-18-35-16,-17 0 16,18 17-16,-18-35 15,0 1-15,18-1 0,-18 0 16,0-17-16,0 0 15,0-1-15,0 1 16,0-1-16,0 1 16,17 0-16,-17-1 0,0 1 15,0 0 1,0-1-16,0 1 16,0 0-1,0-1-15,0 1 16,0-1-16,18-17 15,-18 18-15,0 0 16,18-18 0,-1 0-1</inkml:trace>
  <inkml:trace contextRef="#ctx0" brushRef="#br0" timeOffset="71258.1">32191 5856 0,'0'88'219,"0"71"-219,0 70 15,0 18-15,0-35 16,18-36-16,-18-35 15,0 1-15,0-37 0,0-16 16,0 16-16,0-34 16,0 0-16,-18-19 15,18 1-15,0-17 16,-18 17-16,1 0 0,-1 17 16,18-17-16,0 0 15,0 0-15,0 0 16,-18-18-16,18 0 15,0 1-15,0-1 0,0 0 16,0 0-16,0 18 16,0-35-16,0 17 15,0-17-15,0 17 16,0 18-16,0-35 0,0 17 16,0-17-16,0 17 15,0 18-15,0-18 16,0 0-16,0 1 15,-17-1-15,17 0 0,0 0 16,0 18-16,0-17 16,0-1-16,0 0 15,0 1-15,0-1 16,0 0-16,0 0 0,0 1 16,0-1-16,0 0 15,17 0-15,-17 1 16,0 17-16,0 0 15,0-18-15,0 0 0,0 0 16,0 1-16,0-1 16,0 0-16,0-17 15,0-1-15,0 1 16,0 17-16,0-17 0,0 0 16,0-1-16,0 19 15,0-19 1,0 1-1,0 0-15,0-1 16,0 1-16,0-1 16,0 19-1,0-19 1,0 1-16,0 0 16,0-1-1,0 1 1,-17-18 46,-1 0-30,1 0-17,-1 0 16,0 18 1,18-1-17,-17-17-15,-1 0 0,0 0 16,1 18 0,-1-18-16,0 0 15,1 17-15,-19-17 16,-16 36-16,-1-36 0,0 0 15,17 17-15,1 1 16,0 0-16,0-18 16,-18 17-16,17 1 15,19-18-15,-1 0 0,-35 0 16,36 0-16,-19 18 16,19-18-16,-19 17 15,1-17-15,0 0 16,0 18-16,-1-18 0,1 18 15,-18-18-15,0 17 16,0 1-16,18-18 16,0 0-16,-18 0 15,0 0-15,18 0 16,-1 0-16,-17 0 0,18 0 16,-18 0-16,36 17 15,-19-17-15,1 0 16,0 0-16,-1 0 0,1 0 15,0 0-15,0 0 16,-1 18-16,1-18 16,-18 0-16,18 0 15,17 0-15,-17 0 0,0 0 16,-1 0-16,-17 0 16,36 0-16,-18 0 15,-1 0-15,19 0 16,-19 0-16,-17 0 0,36 0 15,-18 0-15,17 0 16,-17 0-16,17 0 16,0 0-16,1 0 15,-36 0-15,35 0 0,1 0 16,-1 0-16,-17 0 16,17 0-16,0 0 15,-17 0-15,17 0 16,1 0-16,-1 0 15,0 0-15,1 0 16,-1 0-16,1 0 16,-1 0-1,0 0-15,1 0 0,17 18 16,-18-18 0,0 17-1,1-17-15,-1 0 16,0 0-1,1 0 1,-1 0 0,1 0-1,-1 0 1,-17 0 0,17 0 15,0 0-31,1 0 15,-1 0 1,0 0 0,1 0-1,-1 0-15,0 0 32,1 0-17,-1 18 1,1-18-1,-1 0-15,0 0 32,1 0-17,-1 0-15,0 0 16,1 0 0,-1 0-1,0 0-15,1 0 0,-1 0 16,1 0-1,-1 0-15,0 0 16,1 0 0,-1 0-16,0 0 15,1 0-15,-1 0 16</inkml:trace>
  <inkml:trace contextRef="#ctx0" brushRef="#br0" timeOffset="73927.19">28169 8731 0,'53'0'203,"35"-17"-203,54-1 16,52 0-16,70 1 15,18-1-15,71 0 16,-53-17-16,-35 17 0,-54 18 16,-52-17-16,-36 17 15,-34 0-15,-1-18 16,-35 18-16,0 0 15,-18 0-15,0 0 0,1 0 16,16 0-16,1 0 16,0 0-16,0 0 15,0 0-15,0 0 16,0 0-16,0 0 0,-18 0 16,0 0-16,18 0 15,-17 0-15,-19 0 16,1 0-16,0 0 15,-1 0-15,18 0 16,-17 0 15,0 0-15,-1 0-16,1 0 16,0 0-1,-1 0 1,1 0-1,0 0 1,-1 0 0,18 0-1,-17 0 1,17 0-16,-17 0 16,0 0-1,-1 0 1,1 0-1,0 0 1,-1 0 15,-17-17-31,18 17 16,0 0-16,-1-18 16,-17 0-1,18 18 1,-18-17-16,0-1 15</inkml:trace>
  <inkml:trace contextRef="#ctx0" brushRef="#br0" timeOffset="76887.52">29422 8943 0,'-18'0'219,"-17"35"-219,-1 0 16,-16-17-16,16 17 15,19 1-15,-19-1 16,19 0-16,-19 1 16,36-1-16,-17 18 15,-1 0-15,18 0 0,-17-18 16,17 0-16,0 0 15,0 1-15,0-1 16,17 0-16,-17-17 16,18 17-16,-1 0 0,1-17 15,17 17-15,-35-17 16,36 0-16,-19 17 16,19-35-16,-19 35 0,1-35 15,-1 0-15,1 18 16,0-18-16,-1 0 15,1 0-15,0 0 16,-1 0 0,1 0-16,17-18 0,-17 0 15,-18 1-15,18-1 16,-1 1-16,-17-1 16,18 0-16,-1 1 0,-17-1 15,0-17-15,0 17 16,0-17-16,0 17 15,0 1-15,0-19 16,0 1-16,0 17 16,0 1-16,-17-19 0,-1 19 15,18-1-15,-17-17 16,-1 17-16,18 1 16,0-19-16,-35 1 0,35 17 15,-18-34-15,0 34 16,1 0-16,17-35 15,-18 53-15,18-17 16,0-1-16,0 0 0,-18 18 16,1-17-16,-1-1 15,0 18 17,1 0-32,-1 0 15,1 0 1,-1 0-1,0 0 17,18 18-17,0-1 17,0 1-32</inkml:trace>
  <inkml:trace contextRef="#ctx0" brushRef="#br0" timeOffset="79627.03">30833 9084 0,'-18'0'187,"1"0"-187,-19 0 16,1 18-16,17-18 15,-17 17-15,0-17 0,-1 18 16,1 0-16,0-18 16,17 0-16,-17 17 15,0 1-15,17 0 16,0-18-16,1 17 0,-1-17 15,1 18 1,-1-1 0,0 1-16,18 0 15,-17-1 1,17 1 0,0 0-16,0-1 15,0 1 1,0 0-16,0-1 15,0 1-15,17-18 16,-17 35-16,18-35 16,-18 18-16,0 17 15,18-35-15,-18 18 16,17-18-16,-17 17 16,18-17-16,-18 18 15,17 0 1,1-18-16,0 0 15,-1 0 17,1 0-17,0 0 1,-1-18 0,1 18-1,0 0 1,-1-18-16,1 18 15,-1 0 1,1-17-16,0 17 16,-18-18-1,17 18-15,1 0 16,0 0-16,17 0 16,-17 0-1,-1 0 1,1 0-1,0 0 1,-1 0 0,-17 18 15,18-18-31</inkml:trace>
  <inkml:trace contextRef="#ctx0" brushRef="#br0" timeOffset="81463.77">31044 9172 0,'18'0'234,"17"0"-234,1 0 16,-19 0-1,19 0 1,-19 0 0,1 0-16,-1 0 0,1 0 15,0 0 1,-18 18-1,17-18 1,1 18-16,-18-1 16,18-17-16,-18 18 15,0-1-15,0 1 16,0 0 0,0-1-16,0 1 15,0 0-15,0-1 16,0 1-1,0 0 1,0-1-16,0 1 16,0-1 15,0 1-31,-18 0 16,0-18-1,18 17 1,-17-17 15,-1 0 16,0 0-16,1 0-31,-1 0 16,1 0-1,-1 0 1,0 0 0,18-17-1,-17 17-15,-1 0 16,18-18 0,-18 18-1,36 0 48,0 0-48</inkml:trace>
  <inkml:trace contextRef="#ctx0" brushRef="#br0" timeOffset="98479.03">20620 7990 0,'-71'-17'234,"-35"-1"-234,-17-52 16,0 34-16,-19 1 16,-16 0-16,17 17 0,52 0 15,1 18-15,35-17 16,18 17-16,0 0 16,-1 0-16,1 0 15,18 0-15,-1 0 16,0 17-16,18 1 31,-17 0-15,17-1-16,0 1 0,0 0 15,0-1 1,0 1 0,35-18-1,-35 18-15,18-18 16,-1 0-16,1 0 15,-18 17-15,17-17 16,1 18-16,0-18 16,-1 0-16,1 0 0,0 18 15,17-1-15,0-17 16,-17 18-16,17-1 16,18-17-16,-18 18 15,-17 17-15,17-35 0,-35 18 16,18 0-16,-1-1 15,1-17-15,0 18 16,-18 0-16,17-1 16,1-17-16,0 35 0,-1-17 15,-17 0-15,18-1 16,0 19 0,-1-19-1,-17 1-15,0 0 0,0-1 16,18 1-16,-18-1 15,0 1-15,17 0 16,-17 17-16,0-17 16,0-1-16,0 1 15,0 0-15,0-1 16,0 1 0,0-1-16,-17 1 15,-1 0 1,1-1-16,-1-17 15,0 0-15,1 18 16,-19-18-16,1 18 16,-53-18-16,17 17 0,-34 1 15,16-18-15,-34 18 16,35-18-16,-18 0 16,18 0-16,17 0 15,18 0-15,-17 0 0,52 0 16,-17-18-16,17 18 15,0 0-15,18-18 16,-17 18-16,17-17 0,0-1 16,0 0-1</inkml:trace>
  <inkml:trace contextRef="#ctx0" brushRef="#br0" timeOffset="101175.92">26300 6650 0,'0'70'219,"35"54"-219,-18-54 16,1 19-16,0-1 15,-18-35-15,17 35 0,-17-53 16,18 0-16,-18 1 16,0-19-16,0 19 15,0-19 1,0 1-16,0 0 0,0-1 15,0 1 1,0 0 0,0-1-1,18-17 63,-18-17-78</inkml:trace>
  <inkml:trace contextRef="#ctx0" brushRef="#br0" timeOffset="102333.4">26441 7126 0,'35'0'188,"36"0"-188,-19 0 15,1 0-15,0 0 16,0 0-16,0 0 16,18 0-16,-18 0 0,0 0 15,-1 0-15,1 0 16,18 0-16,-36 0 16,0 0-16,1 0 15,-1 0-15,-17 0 0,-1 0 16,1 0-1,0 0 1,-1 0 0,1 0-16,-18-18 15,0 1 17,0-1-17,0 1 16</inkml:trace>
  <inkml:trace contextRef="#ctx0" brushRef="#br0" timeOffset="103505.75">27323 6597 0,'0'35'188,"0"36"-173,0-18-15,0 35 16,17 18-16,-17 0 16,0-36-16,0 1 0,0-18 15,0-1-15,0-34 16,0 17-16,0-17 15,0 0-15,0-1 16,0 1-16,0 0 0,0-1 16,0 1-16,0 0 15,0-1 1,0 1 0,0-1-16,0 1 31,0 0 0,18-18-31,0-18 63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0.26178" units="1/cm"/>
          <inkml:channelProperty channel="Y" name="resolution" value="50.23256" units="1/cm"/>
          <inkml:channelProperty channel="T" name="resolution" value="1" units="1/dev"/>
        </inkml:channelProperties>
      </inkml:inkSource>
      <inkml:timestamp xml:id="ts0" timeString="2022-01-18T19:24:10.33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0 11571 0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583E9D-07AB-4C6D-BFD0-47E805C6B3D4}" type="datetimeFigureOut">
              <a:rPr lang="en-CA" smtClean="0"/>
              <a:t>2022-01-18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20841C-25C9-4C0C-A7FA-C4A363D14F5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37529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Multi-instrument</a:t>
            </a:r>
            <a:r>
              <a:rPr lang="en-CA" baseline="0" dirty="0"/>
              <a:t> / Multi-instrument Inter-process (minus the)-with Eye Trackers-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20841C-25C9-4C0C-A7FA-C4A363D14F5A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403344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00560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22958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57162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9755979" y="6575422"/>
            <a:ext cx="1597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Fall 2016</a:t>
            </a:r>
            <a:endParaRPr lang="en-CA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387" y="6573836"/>
            <a:ext cx="29860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CA"/>
              <a:t>CS 499: Honors Dissertation</a:t>
            </a:r>
            <a:endParaRPr lang="en-CA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53800" y="6573836"/>
            <a:ext cx="7985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174927E-2439-42C0-9720-7BBCA09BF46F}" type="slidenum">
              <a:rPr lang="en-CA" smtClean="0"/>
              <a:pPr/>
              <a:t>‹#›</a:t>
            </a:fld>
            <a:r>
              <a:rPr lang="en-CA" dirty="0"/>
              <a:t> / 32</a:t>
            </a:r>
          </a:p>
        </p:txBody>
      </p:sp>
    </p:spTree>
    <p:extLst>
      <p:ext uri="{BB962C8B-B14F-4D97-AF65-F5344CB8AC3E}">
        <p14:creationId xmlns:p14="http://schemas.microsoft.com/office/powerpoint/2010/main" val="1822376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11672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93008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57162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87924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02387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34091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89422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52977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-15557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2938" y="116998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55979" y="6575422"/>
            <a:ext cx="1597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Fall 2016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387" y="6573836"/>
            <a:ext cx="29860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CA"/>
              <a:t>CS 499: Honors Dissertation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53800" y="6573836"/>
            <a:ext cx="7985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174927E-2439-42C0-9720-7BBCA09BF46F}" type="slidenum">
              <a:rPr lang="en-CA" smtClean="0"/>
              <a:pPr/>
              <a:t>‹#›</a:t>
            </a:fld>
            <a:r>
              <a:rPr lang="en-CA" dirty="0"/>
              <a:t> / 32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8538" y="0"/>
            <a:ext cx="838200" cy="886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061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javase/8/docs/api/java/math/BigDecimal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292100" y="-254000"/>
            <a:ext cx="12601542" cy="2578949"/>
          </a:xfrm>
          <a:prstGeom prst="rect">
            <a:avLst/>
          </a:prstGeom>
          <a:solidFill>
            <a:srgbClr val="664A97"/>
          </a:solidFill>
          <a:ln w="114300">
            <a:solidFill>
              <a:srgbClr val="64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2" y="10747"/>
            <a:ext cx="9144000" cy="1916376"/>
          </a:xfrm>
        </p:spPr>
        <p:txBody>
          <a:bodyPr>
            <a:normAutofit/>
          </a:bodyPr>
          <a:lstStyle/>
          <a:p>
            <a:r>
              <a:rPr lang="en-CA" dirty="0"/>
              <a:t>Java Basics I – Variables, Expressions, and Operators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6512" y="1172305"/>
            <a:ext cx="9575800" cy="5659285"/>
          </a:xfrm>
        </p:spPr>
        <p:txBody>
          <a:bodyPr>
            <a:normAutofit/>
          </a:bodyPr>
          <a:lstStyle/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r>
              <a:rPr lang="en-CA" dirty="0"/>
              <a:t>CS321: Advanced Programming Techniques</a:t>
            </a:r>
          </a:p>
          <a:p>
            <a:r>
              <a:rPr lang="en-CA" dirty="0"/>
              <a:t>Prof: Gregory Mierzwinski</a:t>
            </a:r>
            <a:endParaRPr lang="en-CA" baseline="30000" dirty="0"/>
          </a:p>
          <a:p>
            <a:r>
              <a:rPr lang="en-CA" dirty="0"/>
              <a:t>Date: January 14</a:t>
            </a:r>
            <a:r>
              <a:rPr lang="en-CA" baseline="30000" dirty="0"/>
              <a:t>th</a:t>
            </a:r>
            <a:r>
              <a:rPr lang="en-CA" dirty="0"/>
              <a:t>, 2022</a:t>
            </a:r>
          </a:p>
          <a:p>
            <a:endParaRPr lang="en-CA" dirty="0"/>
          </a:p>
        </p:txBody>
      </p:sp>
      <p:pic>
        <p:nvPicPr>
          <p:cNvPr id="13" name="Picture 8" descr="http://osiris.ubishops.ca/~alussier/images/transparentlogo_bu.png">
            <a:extLst>
              <a:ext uri="{FF2B5EF4-FFF2-40B4-BE49-F238E27FC236}">
                <a16:creationId xmlns:a16="http://schemas.microsoft.com/office/drawing/2014/main" id="{CCB9A035-2F1C-4B96-A5DB-70B72D6E4A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0514" y="4847458"/>
            <a:ext cx="4770403" cy="1676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70776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Char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0"/>
            <a:ext cx="10515600" cy="5405435"/>
          </a:xfrm>
        </p:spPr>
        <p:txBody>
          <a:bodyPr>
            <a:normAutofit/>
          </a:bodyPr>
          <a:lstStyle/>
          <a:p>
            <a:r>
              <a:rPr lang="en-US" dirty="0"/>
              <a:t>Defined with ‘ ‘ rather than “”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 many other programming languages, character types are 8-bits (they store ASCII values).  In Java, character types are 16-bits.  </a:t>
            </a:r>
          </a:p>
          <a:p>
            <a:r>
              <a:rPr lang="en-US" dirty="0"/>
              <a:t>Java characters store characters in </a:t>
            </a:r>
            <a:r>
              <a:rPr lang="en-US" dirty="0" err="1"/>
              <a:t>unicode</a:t>
            </a:r>
            <a:r>
              <a:rPr lang="en-US" dirty="0"/>
              <a:t> format.</a:t>
            </a:r>
          </a:p>
          <a:p>
            <a:r>
              <a:rPr lang="en-US" dirty="0"/>
              <a:t>Unicode is an international character set which defines characters and symbols from several different world languages.</a:t>
            </a:r>
          </a:p>
          <a:p>
            <a:pPr lvl="1"/>
            <a:r>
              <a:rPr lang="en-US" dirty="0"/>
              <a:t>Unicode includes ASCII at its low range (0-255)</a:t>
            </a:r>
          </a:p>
          <a:p>
            <a:r>
              <a:rPr lang="en-US" dirty="0"/>
              <a:t>Characters can be converted to integers to perform mathematical functions on them.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10</a:t>
            </a:fld>
            <a:r>
              <a:rPr lang="en-CA" dirty="0"/>
              <a:t> </a:t>
            </a:r>
          </a:p>
        </p:txBody>
      </p:sp>
      <p:sp>
        <p:nvSpPr>
          <p:cNvPr id="36" name="AutoShape 8">
            <a:extLst>
              <a:ext uri="{FF2B5EF4-FFF2-40B4-BE49-F238E27FC236}">
                <a16:creationId xmlns:a16="http://schemas.microsoft.com/office/drawing/2014/main" id="{BA539336-75E0-470C-AA42-89D1AD302F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9856" y="1730477"/>
            <a:ext cx="3349370" cy="865239"/>
          </a:xfrm>
          <a:prstGeom prst="roundRect">
            <a:avLst>
              <a:gd name="adj" fmla="val 106"/>
            </a:avLst>
          </a:prstGeom>
          <a:solidFill>
            <a:srgbClr val="FFFFCC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7" name="Text Box 9">
            <a:extLst>
              <a:ext uri="{FF2B5EF4-FFF2-40B4-BE49-F238E27FC236}">
                <a16:creationId xmlns:a16="http://schemas.microsoft.com/office/drawing/2014/main" id="{64E5891F-8675-4469-924C-D2902B4D5F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34580" y="1816921"/>
            <a:ext cx="3098430" cy="692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563"/>
              </a:spcBef>
              <a:buClr>
                <a:srgbClr val="000000"/>
              </a:buClr>
              <a:buSzPct val="54000"/>
              <a:buFont typeface="StarBats" charset="0"/>
              <a:buNone/>
            </a:pPr>
            <a:r>
              <a:rPr lang="en-GB" altLang="en-US" sz="2000" dirty="0">
                <a:latin typeface="Courier" pitchFamily="64" charset="0"/>
              </a:rPr>
              <a:t>char letter = ‘a’;</a:t>
            </a:r>
          </a:p>
          <a:p>
            <a:pPr>
              <a:spcBef>
                <a:spcPts val="563"/>
              </a:spcBef>
              <a:buClr>
                <a:srgbClr val="000000"/>
              </a:buClr>
              <a:buSzPct val="54000"/>
              <a:buFont typeface="StarBats" charset="0"/>
              <a:buNone/>
            </a:pPr>
            <a:r>
              <a:rPr lang="en-GB" altLang="en-US" sz="2000" dirty="0">
                <a:latin typeface="Courier" pitchFamily="64" charset="0"/>
              </a:rPr>
              <a:t>String letter = “a”;</a:t>
            </a:r>
          </a:p>
        </p:txBody>
      </p:sp>
    </p:spTree>
    <p:extLst>
      <p:ext uri="{BB962C8B-B14F-4D97-AF65-F5344CB8AC3E}">
        <p14:creationId xmlns:p14="http://schemas.microsoft.com/office/powerpoint/2010/main" val="9810719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Class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0"/>
            <a:ext cx="10515600" cy="5405435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Primitive types have their memory allocated at compile-time</a:t>
            </a:r>
          </a:p>
          <a:p>
            <a:r>
              <a:rPr lang="en-US" dirty="0"/>
              <a:t>Class types have a pointer allocated at compile-time pointing to the location it will reside on the heap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11</a:t>
            </a:fld>
            <a:r>
              <a:rPr lang="en-CA" dirty="0"/>
              <a:t> </a:t>
            </a:r>
          </a:p>
        </p:txBody>
      </p:sp>
      <p:sp>
        <p:nvSpPr>
          <p:cNvPr id="36" name="AutoShape 8">
            <a:extLst>
              <a:ext uri="{FF2B5EF4-FFF2-40B4-BE49-F238E27FC236}">
                <a16:creationId xmlns:a16="http://schemas.microsoft.com/office/drawing/2014/main" id="{BA539336-75E0-470C-AA42-89D1AD302F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9110" y="1396181"/>
            <a:ext cx="3349370" cy="865239"/>
          </a:xfrm>
          <a:prstGeom prst="roundRect">
            <a:avLst>
              <a:gd name="adj" fmla="val 106"/>
            </a:avLst>
          </a:prstGeom>
          <a:solidFill>
            <a:srgbClr val="FFFFCC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7" name="Text Box 9">
            <a:extLst>
              <a:ext uri="{FF2B5EF4-FFF2-40B4-BE49-F238E27FC236}">
                <a16:creationId xmlns:a16="http://schemas.microsoft.com/office/drawing/2014/main" id="{64E5891F-8675-4469-924C-D2902B4D5F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34580" y="1482551"/>
            <a:ext cx="3098430" cy="692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563"/>
              </a:spcBef>
              <a:buClr>
                <a:srgbClr val="000000"/>
              </a:buClr>
              <a:buSzPct val="54000"/>
              <a:buFont typeface="StarBats" charset="0"/>
              <a:buNone/>
            </a:pPr>
            <a:r>
              <a:rPr lang="en-GB" altLang="en-US" sz="2000" dirty="0">
                <a:latin typeface="Courier" pitchFamily="64" charset="0"/>
              </a:rPr>
              <a:t>Foo bar = new Foo();</a:t>
            </a:r>
          </a:p>
          <a:p>
            <a:pPr>
              <a:spcBef>
                <a:spcPts val="563"/>
              </a:spcBef>
              <a:buClr>
                <a:srgbClr val="000000"/>
              </a:buClr>
              <a:buSzPct val="54000"/>
              <a:buFont typeface="StarBats" charset="0"/>
              <a:buNone/>
            </a:pPr>
            <a:r>
              <a:rPr lang="en-GB" altLang="en-US" sz="2000" dirty="0">
                <a:latin typeface="Courier" pitchFamily="64" charset="0"/>
              </a:rPr>
              <a:t>String letter = “a”;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F9BC9A4-078C-4FCC-B77B-B42EB2D982FC}"/>
                  </a:ext>
                </a:extLst>
              </p14:cNvPr>
              <p14:cNvContentPartPr/>
              <p14:nvPr/>
            </p14:nvContentPartPr>
            <p14:xfrm>
              <a:off x="0" y="4165560"/>
              <a:ext cx="360" cy="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F9BC9A4-078C-4FCC-B77B-B42EB2D982F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415620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294933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Variable/Identifier names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0"/>
            <a:ext cx="10515600" cy="5405435"/>
          </a:xfrm>
        </p:spPr>
        <p:txBody>
          <a:bodyPr>
            <a:normAutofit/>
          </a:bodyPr>
          <a:lstStyle/>
          <a:p>
            <a:r>
              <a:rPr lang="en-US" dirty="0"/>
              <a:t>Identifiers can contain letters, numbers, the underscore (_) character and the dollar sign character($)</a:t>
            </a:r>
          </a:p>
          <a:p>
            <a:r>
              <a:rPr lang="en-US" dirty="0"/>
              <a:t>Identifiers must start with a letter, underscore or dollar sign.</a:t>
            </a:r>
          </a:p>
          <a:p>
            <a:r>
              <a:rPr lang="en-US" dirty="0"/>
              <a:t>Identifiers are case sensitive</a:t>
            </a:r>
          </a:p>
          <a:p>
            <a:r>
              <a:rPr lang="en-US" dirty="0"/>
              <a:t>Identifiers cannot be the same as reserved Java keywords.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12</a:t>
            </a:fld>
            <a:r>
              <a:rPr lang="en-CA" dirty="0"/>
              <a:t>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14815F3-C98E-4F8C-A0BB-404B36B9E582}"/>
              </a:ext>
            </a:extLst>
          </p:cNvPr>
          <p:cNvGrpSpPr/>
          <p:nvPr/>
        </p:nvGrpSpPr>
        <p:grpSpPr>
          <a:xfrm>
            <a:off x="2342356" y="3982883"/>
            <a:ext cx="7507288" cy="1884363"/>
            <a:chOff x="1193800" y="4749800"/>
            <a:chExt cx="7507288" cy="1884363"/>
          </a:xfrm>
        </p:grpSpPr>
        <p:sp>
          <p:nvSpPr>
            <p:cNvPr id="11" name="AutoShape 1">
              <a:extLst>
                <a:ext uri="{FF2B5EF4-FFF2-40B4-BE49-F238E27FC236}">
                  <a16:creationId xmlns:a16="http://schemas.microsoft.com/office/drawing/2014/main" id="{A482A602-7D75-4995-9F0A-C5D5A9F1C0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3800" y="4991100"/>
              <a:ext cx="7481888" cy="606425"/>
            </a:xfrm>
            <a:prstGeom prst="roundRect">
              <a:avLst>
                <a:gd name="adj" fmla="val 259"/>
              </a:avLst>
            </a:prstGeom>
            <a:solidFill>
              <a:srgbClr val="FFFF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3" name="Text Box 5">
              <a:extLst>
                <a:ext uri="{FF2B5EF4-FFF2-40B4-BE49-F238E27FC236}">
                  <a16:creationId xmlns:a16="http://schemas.microsoft.com/office/drawing/2014/main" id="{F8AE8F0F-2FCE-4762-8D09-B2A5C58DC3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05000" y="5029200"/>
              <a:ext cx="6242050" cy="733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Clr>
                  <a:srgbClr val="000000"/>
                </a:buClr>
                <a:buSzPct val="67000"/>
                <a:buFont typeface="StarBats" charset="0"/>
                <a:buNone/>
              </a:pPr>
              <a:r>
                <a:rPr lang="en-GB" altLang="en-US" sz="1600" dirty="0" err="1">
                  <a:latin typeface="Helvetica" panose="020B0604020202020204" pitchFamily="34" charset="0"/>
                </a:rPr>
                <a:t>myName</a:t>
              </a:r>
              <a:r>
                <a:rPr lang="en-GB" altLang="en-US" sz="1600" dirty="0">
                  <a:latin typeface="Helvetica" panose="020B0604020202020204" pitchFamily="34" charset="0"/>
                </a:rPr>
                <a:t>	total		total5			total5$</a:t>
              </a:r>
            </a:p>
            <a:p>
              <a:pPr>
                <a:buClr>
                  <a:srgbClr val="000000"/>
                </a:buClr>
                <a:buSzPct val="67000"/>
                <a:buFont typeface="StarBats" charset="0"/>
                <a:buNone/>
              </a:pPr>
              <a:r>
                <a:rPr lang="en-GB" altLang="en-US" sz="1600" dirty="0">
                  <a:latin typeface="Helvetica" panose="020B0604020202020204" pitchFamily="34" charset="0"/>
                </a:rPr>
                <a:t>_</a:t>
              </a:r>
              <a:r>
                <a:rPr lang="en-GB" altLang="en-US" sz="1600" dirty="0" err="1">
                  <a:latin typeface="Helvetica" panose="020B0604020202020204" pitchFamily="34" charset="0"/>
                </a:rPr>
                <a:t>myName</a:t>
              </a:r>
              <a:r>
                <a:rPr lang="en-GB" altLang="en-US" sz="1600" dirty="0">
                  <a:latin typeface="Helvetica" panose="020B0604020202020204" pitchFamily="34" charset="0"/>
                </a:rPr>
                <a:t>	_total		___total5		$total36_51$</a:t>
              </a:r>
            </a:p>
            <a:p>
              <a:pPr>
                <a:buClr>
                  <a:srgbClr val="000000"/>
                </a:buClr>
                <a:buSzPct val="67000"/>
                <a:buFont typeface="StarBats" charset="0"/>
                <a:buNone/>
              </a:pPr>
              <a:endParaRPr lang="en-GB" altLang="en-US" sz="1600" dirty="0">
                <a:latin typeface="Helvetica" panose="020B0604020202020204" pitchFamily="34" charset="0"/>
              </a:endParaRPr>
            </a:p>
          </p:txBody>
        </p:sp>
        <p:sp>
          <p:nvSpPr>
            <p:cNvPr id="14" name="AutoShape 7">
              <a:extLst>
                <a:ext uri="{FF2B5EF4-FFF2-40B4-BE49-F238E27FC236}">
                  <a16:creationId xmlns:a16="http://schemas.microsoft.com/office/drawing/2014/main" id="{6A910C62-1134-4CF4-A37A-27D6FCCFF8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9200" y="6248400"/>
              <a:ext cx="7481888" cy="385763"/>
            </a:xfrm>
            <a:prstGeom prst="roundRect">
              <a:avLst>
                <a:gd name="adj" fmla="val 407"/>
              </a:avLst>
            </a:prstGeom>
            <a:solidFill>
              <a:srgbClr val="FFFF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5" name="Text Box 8">
              <a:extLst>
                <a:ext uri="{FF2B5EF4-FFF2-40B4-BE49-F238E27FC236}">
                  <a16:creationId xmlns:a16="http://schemas.microsoft.com/office/drawing/2014/main" id="{23D86FF9-3D22-40E3-B417-3BF99916F1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05000" y="6324600"/>
              <a:ext cx="5946775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Clr>
                  <a:srgbClr val="000000"/>
                </a:buClr>
                <a:buSzPct val="67000"/>
                <a:buFont typeface="StarBats" charset="0"/>
                <a:buNone/>
              </a:pPr>
              <a:r>
                <a:rPr lang="en-GB" altLang="en-US" sz="1600">
                  <a:latin typeface="Helvetica" panose="020B0604020202020204" pitchFamily="34" charset="0"/>
                </a:rPr>
                <a:t>1myName		total#		default		My-Name</a:t>
              </a:r>
            </a:p>
          </p:txBody>
        </p:sp>
        <p:sp>
          <p:nvSpPr>
            <p:cNvPr id="16" name="Text Box 9">
              <a:extLst>
                <a:ext uri="{FF2B5EF4-FFF2-40B4-BE49-F238E27FC236}">
                  <a16:creationId xmlns:a16="http://schemas.microsoft.com/office/drawing/2014/main" id="{AF44360C-EA11-4A18-A46C-322DF9F995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14438" y="5965825"/>
              <a:ext cx="631825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Clr>
                  <a:srgbClr val="000000"/>
                </a:buClr>
                <a:buSzPct val="67000"/>
                <a:buFont typeface="StarBats" charset="0"/>
                <a:buNone/>
              </a:pPr>
              <a:r>
                <a:rPr lang="en-GB" altLang="en-US" sz="1600">
                  <a:latin typeface="Helvetica" panose="020B0604020202020204" pitchFamily="34" charset="0"/>
                </a:rPr>
                <a:t>invalid:</a:t>
              </a:r>
            </a:p>
          </p:txBody>
        </p:sp>
        <p:sp>
          <p:nvSpPr>
            <p:cNvPr id="17" name="Text Box 10">
              <a:extLst>
                <a:ext uri="{FF2B5EF4-FFF2-40B4-BE49-F238E27FC236}">
                  <a16:creationId xmlns:a16="http://schemas.microsoft.com/office/drawing/2014/main" id="{771AD8B6-E743-4316-B1C0-BF020CD5CF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14438" y="4749800"/>
              <a:ext cx="474662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Clr>
                  <a:srgbClr val="000000"/>
                </a:buClr>
                <a:buSzPct val="67000"/>
                <a:buFont typeface="StarBats" charset="0"/>
                <a:buNone/>
              </a:pPr>
              <a:r>
                <a:rPr lang="en-GB" altLang="en-US" sz="1600" dirty="0">
                  <a:latin typeface="Helvetica" panose="020B0604020202020204" pitchFamily="34" charset="0"/>
                </a:rPr>
                <a:t>valid: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244390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Reserved names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13</a:t>
            </a:fld>
            <a:r>
              <a:rPr lang="en-CA" dirty="0"/>
              <a:t> </a:t>
            </a:r>
          </a:p>
        </p:txBody>
      </p:sp>
      <p:grpSp>
        <p:nvGrpSpPr>
          <p:cNvPr id="18" name="Group 3">
            <a:extLst>
              <a:ext uri="{FF2B5EF4-FFF2-40B4-BE49-F238E27FC236}">
                <a16:creationId xmlns:a16="http://schemas.microsoft.com/office/drawing/2014/main" id="{D747103A-57CF-41A6-B372-51051139ADB6}"/>
              </a:ext>
            </a:extLst>
          </p:cNvPr>
          <p:cNvGrpSpPr>
            <a:grpSpLocks/>
          </p:cNvGrpSpPr>
          <p:nvPr/>
        </p:nvGrpSpPr>
        <p:grpSpPr bwMode="auto">
          <a:xfrm>
            <a:off x="3105458" y="1489075"/>
            <a:ext cx="1617663" cy="2838450"/>
            <a:chOff x="1374" y="938"/>
            <a:chExt cx="1019" cy="1788"/>
          </a:xfrm>
        </p:grpSpPr>
        <p:sp>
          <p:nvSpPr>
            <p:cNvPr id="19" name="AutoShape 4">
              <a:extLst>
                <a:ext uri="{FF2B5EF4-FFF2-40B4-BE49-F238E27FC236}">
                  <a16:creationId xmlns:a16="http://schemas.microsoft.com/office/drawing/2014/main" id="{4D9C447D-FD22-46E0-B3E1-8AA6BE152B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4" y="938"/>
              <a:ext cx="1007" cy="1783"/>
            </a:xfrm>
            <a:prstGeom prst="roundRect">
              <a:avLst>
                <a:gd name="adj" fmla="val 97"/>
              </a:avLst>
            </a:prstGeom>
            <a:solidFill>
              <a:srgbClr val="FFFFCC"/>
            </a:solidFill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0" name="Text Box 5">
              <a:extLst>
                <a:ext uri="{FF2B5EF4-FFF2-40B4-BE49-F238E27FC236}">
                  <a16:creationId xmlns:a16="http://schemas.microsoft.com/office/drawing/2014/main" id="{596D10E6-214E-4DD4-B642-2D128858E2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86" y="938"/>
              <a:ext cx="1007" cy="1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160" tIns="46080" rIns="92160" bIns="46080">
              <a:spAutoFit/>
            </a:bodyPr>
            <a:lstStyle>
              <a:lvl1pPr>
                <a:tabLst>
                  <a:tab pos="723900" algn="l"/>
                  <a:tab pos="14478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SzPct val="88000"/>
              </a:pPr>
              <a:r>
                <a:rPr lang="en-GB" altLang="en-US" sz="1800">
                  <a:latin typeface="Arial" panose="020B0604020202020204" pitchFamily="34" charset="0"/>
                </a:rPr>
                <a:t>abstract</a:t>
              </a:r>
            </a:p>
            <a:p>
              <a:pPr>
                <a:buSzPct val="88000"/>
              </a:pPr>
              <a:r>
                <a:rPr lang="en-GB" altLang="en-US" sz="1800">
                  <a:latin typeface="Arial" panose="020B0604020202020204" pitchFamily="34" charset="0"/>
                </a:rPr>
                <a:t>final</a:t>
              </a:r>
            </a:p>
            <a:p>
              <a:pPr>
                <a:buSzPct val="88000"/>
              </a:pPr>
              <a:r>
                <a:rPr lang="en-GB" altLang="en-US" sz="1800">
                  <a:latin typeface="Arial" panose="020B0604020202020204" pitchFamily="34" charset="0"/>
                </a:rPr>
                <a:t>native</a:t>
              </a:r>
            </a:p>
            <a:p>
              <a:pPr>
                <a:buSzPct val="88000"/>
              </a:pPr>
              <a:r>
                <a:rPr lang="en-GB" altLang="en-US" sz="1800">
                  <a:latin typeface="Arial" panose="020B0604020202020204" pitchFamily="34" charset="0"/>
                </a:rPr>
                <a:t>private</a:t>
              </a:r>
            </a:p>
            <a:p>
              <a:pPr>
                <a:buSzPct val="88000"/>
              </a:pPr>
              <a:r>
                <a:rPr lang="en-GB" altLang="en-US" sz="1800">
                  <a:latin typeface="Arial" panose="020B0604020202020204" pitchFamily="34" charset="0"/>
                </a:rPr>
                <a:t>protected</a:t>
              </a:r>
            </a:p>
            <a:p>
              <a:pPr>
                <a:buSzPct val="88000"/>
              </a:pPr>
              <a:r>
                <a:rPr lang="en-GB" altLang="en-US" sz="1800">
                  <a:latin typeface="Arial" panose="020B0604020202020204" pitchFamily="34" charset="0"/>
                </a:rPr>
                <a:t>public</a:t>
              </a:r>
            </a:p>
            <a:p>
              <a:pPr>
                <a:buSzPct val="88000"/>
              </a:pPr>
              <a:r>
                <a:rPr lang="en-GB" altLang="en-US" sz="1800">
                  <a:latin typeface="Arial" panose="020B0604020202020204" pitchFamily="34" charset="0"/>
                </a:rPr>
                <a:t>static</a:t>
              </a:r>
            </a:p>
            <a:p>
              <a:pPr>
                <a:buSzPct val="88000"/>
              </a:pPr>
              <a:r>
                <a:rPr lang="en-GB" altLang="en-US" sz="1800">
                  <a:latin typeface="Arial" panose="020B0604020202020204" pitchFamily="34" charset="0"/>
                </a:rPr>
                <a:t>synchronized</a:t>
              </a:r>
            </a:p>
            <a:p>
              <a:pPr>
                <a:buSzPct val="88000"/>
              </a:pPr>
              <a:r>
                <a:rPr lang="en-GB" altLang="en-US" sz="1800">
                  <a:latin typeface="Arial" panose="020B0604020202020204" pitchFamily="34" charset="0"/>
                </a:rPr>
                <a:t>transient</a:t>
              </a:r>
            </a:p>
            <a:p>
              <a:pPr>
                <a:buSzPct val="88000"/>
              </a:pPr>
              <a:r>
                <a:rPr lang="en-GB" altLang="en-US" sz="1800">
                  <a:latin typeface="Arial" panose="020B0604020202020204" pitchFamily="34" charset="0"/>
                </a:rPr>
                <a:t>volatile</a:t>
              </a:r>
            </a:p>
          </p:txBody>
        </p:sp>
      </p:grpSp>
      <p:grpSp>
        <p:nvGrpSpPr>
          <p:cNvPr id="21" name="Group 6">
            <a:extLst>
              <a:ext uri="{FF2B5EF4-FFF2-40B4-BE49-F238E27FC236}">
                <a16:creationId xmlns:a16="http://schemas.microsoft.com/office/drawing/2014/main" id="{A80EFEFF-87C9-4FDF-B197-D84BA0AB7AC8}"/>
              </a:ext>
            </a:extLst>
          </p:cNvPr>
          <p:cNvGrpSpPr>
            <a:grpSpLocks/>
          </p:cNvGrpSpPr>
          <p:nvPr/>
        </p:nvGrpSpPr>
        <p:grpSpPr bwMode="auto">
          <a:xfrm>
            <a:off x="1670358" y="1489075"/>
            <a:ext cx="1147763" cy="2581275"/>
            <a:chOff x="470" y="938"/>
            <a:chExt cx="723" cy="1626"/>
          </a:xfrm>
        </p:grpSpPr>
        <p:sp>
          <p:nvSpPr>
            <p:cNvPr id="22" name="AutoShape 7">
              <a:extLst>
                <a:ext uri="{FF2B5EF4-FFF2-40B4-BE49-F238E27FC236}">
                  <a16:creationId xmlns:a16="http://schemas.microsoft.com/office/drawing/2014/main" id="{22CC9203-833D-45C9-96CE-58FD592DFE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" y="938"/>
              <a:ext cx="723" cy="1626"/>
            </a:xfrm>
            <a:prstGeom prst="roundRect">
              <a:avLst>
                <a:gd name="adj" fmla="val 134"/>
              </a:avLst>
            </a:prstGeom>
            <a:solidFill>
              <a:srgbClr val="FFFFCC"/>
            </a:solidFill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3" name="Text Box 8">
              <a:extLst>
                <a:ext uri="{FF2B5EF4-FFF2-40B4-BE49-F238E27FC236}">
                  <a16:creationId xmlns:a16="http://schemas.microsoft.com/office/drawing/2014/main" id="{68B4A550-FBA1-40E8-B661-25F42EE4ED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1" y="942"/>
              <a:ext cx="653" cy="16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160" tIns="46080" rIns="92160" bIns="46080">
              <a:spAutoFit/>
            </a:bodyPr>
            <a:lstStyle>
              <a:lvl1pPr>
                <a:tabLst>
                  <a:tab pos="7239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tabLst>
                  <a:tab pos="7239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tabLst>
                  <a:tab pos="7239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tabLst>
                  <a:tab pos="7239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tabLst>
                  <a:tab pos="7239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Clr>
                  <a:srgbClr val="000000"/>
                </a:buClr>
                <a:buSzPct val="60000"/>
                <a:buFont typeface="StarBats" charset="0"/>
                <a:buNone/>
              </a:pPr>
              <a:r>
                <a:rPr lang="en-GB" altLang="en-US" sz="1800" dirty="0" err="1">
                  <a:latin typeface="Arial" panose="020B0604020202020204" pitchFamily="34" charset="0"/>
                </a:rPr>
                <a:t>boolean</a:t>
              </a:r>
              <a:endParaRPr lang="en-GB" altLang="en-US" sz="1800" dirty="0">
                <a:latin typeface="Arial" panose="020B0604020202020204" pitchFamily="34" charset="0"/>
              </a:endParaRPr>
            </a:p>
            <a:p>
              <a:pPr>
                <a:buClr>
                  <a:srgbClr val="000000"/>
                </a:buClr>
                <a:buSzPct val="60000"/>
                <a:buFont typeface="StarBats" charset="0"/>
                <a:buNone/>
              </a:pPr>
              <a:r>
                <a:rPr lang="en-GB" altLang="en-US" sz="1800" dirty="0">
                  <a:latin typeface="Helvetica" panose="020B0604020202020204" pitchFamily="34" charset="0"/>
                </a:rPr>
                <a:t>byte</a:t>
              </a:r>
            </a:p>
            <a:p>
              <a:pPr>
                <a:buClr>
                  <a:srgbClr val="000000"/>
                </a:buClr>
                <a:buSzPct val="60000"/>
                <a:buFont typeface="StarBats" charset="0"/>
                <a:buNone/>
              </a:pPr>
              <a:r>
                <a:rPr lang="en-GB" altLang="en-US" sz="1800" dirty="0">
                  <a:latin typeface="Helvetica" panose="020B0604020202020204" pitchFamily="34" charset="0"/>
                </a:rPr>
                <a:t>char</a:t>
              </a:r>
            </a:p>
            <a:p>
              <a:pPr>
                <a:buClr>
                  <a:srgbClr val="000000"/>
                </a:buClr>
                <a:buSzPct val="60000"/>
                <a:buFont typeface="StarBats" charset="0"/>
                <a:buNone/>
              </a:pPr>
              <a:r>
                <a:rPr lang="en-GB" altLang="en-US" sz="1800" dirty="0">
                  <a:latin typeface="Helvetica" panose="020B0604020202020204" pitchFamily="34" charset="0"/>
                </a:rPr>
                <a:t>short</a:t>
              </a:r>
            </a:p>
            <a:p>
              <a:pPr>
                <a:buClr>
                  <a:srgbClr val="000000"/>
                </a:buClr>
                <a:buSzPct val="60000"/>
                <a:buFont typeface="StarBats" charset="0"/>
                <a:buNone/>
              </a:pPr>
              <a:r>
                <a:rPr lang="en-GB" altLang="en-US" sz="1800" dirty="0">
                  <a:latin typeface="Helvetica" panose="020B0604020202020204" pitchFamily="34" charset="0"/>
                </a:rPr>
                <a:t>int</a:t>
              </a:r>
            </a:p>
            <a:p>
              <a:pPr>
                <a:buClr>
                  <a:srgbClr val="000000"/>
                </a:buClr>
                <a:buSzPct val="60000"/>
                <a:buFont typeface="StarBats" charset="0"/>
                <a:buNone/>
              </a:pPr>
              <a:r>
                <a:rPr lang="en-GB" altLang="en-US" sz="1800" dirty="0">
                  <a:latin typeface="Helvetica" panose="020B0604020202020204" pitchFamily="34" charset="0"/>
                </a:rPr>
                <a:t>long</a:t>
              </a:r>
            </a:p>
            <a:p>
              <a:pPr>
                <a:buClr>
                  <a:srgbClr val="000000"/>
                </a:buClr>
                <a:buSzPct val="60000"/>
                <a:buFont typeface="StarBats" charset="0"/>
                <a:buNone/>
              </a:pPr>
              <a:r>
                <a:rPr lang="en-GB" altLang="en-US" sz="1800" dirty="0">
                  <a:latin typeface="Helvetica" panose="020B0604020202020204" pitchFamily="34" charset="0"/>
                </a:rPr>
                <a:t>float</a:t>
              </a:r>
            </a:p>
            <a:p>
              <a:pPr>
                <a:buClr>
                  <a:srgbClr val="000000"/>
                </a:buClr>
                <a:buSzPct val="60000"/>
                <a:buFont typeface="StarBats" charset="0"/>
                <a:buNone/>
              </a:pPr>
              <a:r>
                <a:rPr lang="en-GB" altLang="en-US" sz="1800" dirty="0">
                  <a:latin typeface="Helvetica" panose="020B0604020202020204" pitchFamily="34" charset="0"/>
                </a:rPr>
                <a:t>double</a:t>
              </a:r>
            </a:p>
            <a:p>
              <a:pPr>
                <a:buClr>
                  <a:srgbClr val="000000"/>
                </a:buClr>
                <a:buSzPct val="60000"/>
                <a:buFont typeface="StarBats" charset="0"/>
                <a:buNone/>
              </a:pPr>
              <a:r>
                <a:rPr lang="en-GB" altLang="en-US" sz="1800" dirty="0">
                  <a:latin typeface="Helvetica" panose="020B0604020202020204" pitchFamily="34" charset="0"/>
                </a:rPr>
                <a:t>void</a:t>
              </a:r>
            </a:p>
          </p:txBody>
        </p:sp>
      </p:grpSp>
      <p:grpSp>
        <p:nvGrpSpPr>
          <p:cNvPr id="24" name="Group 9">
            <a:extLst>
              <a:ext uri="{FF2B5EF4-FFF2-40B4-BE49-F238E27FC236}">
                <a16:creationId xmlns:a16="http://schemas.microsoft.com/office/drawing/2014/main" id="{E929AA76-AD0D-445B-BE38-2A1BBAA7750E}"/>
              </a:ext>
            </a:extLst>
          </p:cNvPr>
          <p:cNvGrpSpPr>
            <a:grpSpLocks/>
          </p:cNvGrpSpPr>
          <p:nvPr/>
        </p:nvGrpSpPr>
        <p:grpSpPr bwMode="auto">
          <a:xfrm>
            <a:off x="1670358" y="4351338"/>
            <a:ext cx="1157288" cy="993775"/>
            <a:chOff x="470" y="2741"/>
            <a:chExt cx="729" cy="626"/>
          </a:xfrm>
        </p:grpSpPr>
        <p:sp>
          <p:nvSpPr>
            <p:cNvPr id="25" name="AutoShape 10">
              <a:extLst>
                <a:ext uri="{FF2B5EF4-FFF2-40B4-BE49-F238E27FC236}">
                  <a16:creationId xmlns:a16="http://schemas.microsoft.com/office/drawing/2014/main" id="{F149E790-98B4-4ED2-9427-5639CBCD59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" y="2741"/>
              <a:ext cx="729" cy="626"/>
            </a:xfrm>
            <a:prstGeom prst="roundRect">
              <a:avLst>
                <a:gd name="adj" fmla="val 157"/>
              </a:avLst>
            </a:prstGeom>
            <a:solidFill>
              <a:srgbClr val="FFFFCC"/>
            </a:solidFill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6" name="Text Box 11">
              <a:extLst>
                <a:ext uri="{FF2B5EF4-FFF2-40B4-BE49-F238E27FC236}">
                  <a16:creationId xmlns:a16="http://schemas.microsoft.com/office/drawing/2014/main" id="{5869DECA-5405-4E1F-B4EE-C4298CD48C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0" y="2741"/>
              <a:ext cx="552" cy="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160" tIns="46080" rIns="92160" bIns="46080">
              <a:spAutoFit/>
            </a:bodyPr>
            <a:lstStyle>
              <a:lvl1pPr>
                <a:tabLst>
                  <a:tab pos="7239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tabLst>
                  <a:tab pos="7239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tabLst>
                  <a:tab pos="7239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tabLst>
                  <a:tab pos="7239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tabLst>
                  <a:tab pos="7239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Clr>
                  <a:srgbClr val="000000"/>
                </a:buClr>
                <a:buSzPct val="60000"/>
                <a:buFont typeface="StarBats" charset="0"/>
                <a:buNone/>
              </a:pPr>
              <a:r>
                <a:rPr lang="en-GB" altLang="en-US" sz="1800">
                  <a:latin typeface="Arial" panose="020B0604020202020204" pitchFamily="34" charset="0"/>
                </a:rPr>
                <a:t>false</a:t>
              </a:r>
            </a:p>
            <a:p>
              <a:pPr>
                <a:buClr>
                  <a:srgbClr val="000000"/>
                </a:buClr>
                <a:buSzPct val="60000"/>
                <a:buFont typeface="StarBats" charset="0"/>
                <a:buNone/>
              </a:pPr>
              <a:r>
                <a:rPr lang="en-GB" altLang="en-US" sz="1800">
                  <a:latin typeface="Helvetica" panose="020B0604020202020204" pitchFamily="34" charset="0"/>
                </a:rPr>
                <a:t>null</a:t>
              </a:r>
            </a:p>
            <a:p>
              <a:pPr>
                <a:buClr>
                  <a:srgbClr val="000000"/>
                </a:buClr>
                <a:buSzPct val="60000"/>
                <a:buFont typeface="StarBats" charset="0"/>
                <a:buNone/>
              </a:pPr>
              <a:r>
                <a:rPr lang="en-GB" altLang="en-US" sz="1800">
                  <a:latin typeface="Helvetica" panose="020B0604020202020204" pitchFamily="34" charset="0"/>
                </a:rPr>
                <a:t>true</a:t>
              </a:r>
            </a:p>
          </p:txBody>
        </p:sp>
      </p:grpSp>
      <p:grpSp>
        <p:nvGrpSpPr>
          <p:cNvPr id="27" name="Group 12">
            <a:extLst>
              <a:ext uri="{FF2B5EF4-FFF2-40B4-BE49-F238E27FC236}">
                <a16:creationId xmlns:a16="http://schemas.microsoft.com/office/drawing/2014/main" id="{19C9171B-DD6F-4C26-AC6A-DD475A8B941B}"/>
              </a:ext>
            </a:extLst>
          </p:cNvPr>
          <p:cNvGrpSpPr>
            <a:grpSpLocks/>
          </p:cNvGrpSpPr>
          <p:nvPr/>
        </p:nvGrpSpPr>
        <p:grpSpPr bwMode="auto">
          <a:xfrm>
            <a:off x="5040621" y="1489075"/>
            <a:ext cx="1295400" cy="4211638"/>
            <a:chOff x="2593" y="938"/>
            <a:chExt cx="816" cy="2653"/>
          </a:xfrm>
        </p:grpSpPr>
        <p:sp>
          <p:nvSpPr>
            <p:cNvPr id="28" name="AutoShape 13">
              <a:extLst>
                <a:ext uri="{FF2B5EF4-FFF2-40B4-BE49-F238E27FC236}">
                  <a16:creationId xmlns:a16="http://schemas.microsoft.com/office/drawing/2014/main" id="{87ED6CC5-5FD9-4070-97A5-C5D2555F0D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3" y="938"/>
              <a:ext cx="805" cy="2617"/>
            </a:xfrm>
            <a:prstGeom prst="roundRect">
              <a:avLst>
                <a:gd name="adj" fmla="val 120"/>
              </a:avLst>
            </a:prstGeom>
            <a:solidFill>
              <a:srgbClr val="FFFFCC"/>
            </a:solidFill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9" name="Text Box 14">
              <a:extLst>
                <a:ext uri="{FF2B5EF4-FFF2-40B4-BE49-F238E27FC236}">
                  <a16:creationId xmlns:a16="http://schemas.microsoft.com/office/drawing/2014/main" id="{3183D8F7-4671-4ED2-B05C-9576225924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04" y="938"/>
              <a:ext cx="805" cy="26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160" tIns="46080" rIns="92160" bIns="46080">
              <a:spAutoFit/>
            </a:bodyPr>
            <a:lstStyle>
              <a:lvl1pPr>
                <a:tabLst>
                  <a:tab pos="7239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tabLst>
                  <a:tab pos="7239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tabLst>
                  <a:tab pos="7239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tabLst>
                  <a:tab pos="7239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tabLst>
                  <a:tab pos="7239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SzPct val="88000"/>
              </a:pPr>
              <a:r>
                <a:rPr lang="en-GB" altLang="en-US" sz="1800">
                  <a:latin typeface="Arial" panose="020B0604020202020204" pitchFamily="34" charset="0"/>
                </a:rPr>
                <a:t>break</a:t>
              </a:r>
            </a:p>
            <a:p>
              <a:pPr>
                <a:buSzPct val="88000"/>
              </a:pPr>
              <a:r>
                <a:rPr lang="en-GB" altLang="en-US" sz="1800">
                  <a:latin typeface="Arial" panose="020B0604020202020204" pitchFamily="34" charset="0"/>
                </a:rPr>
                <a:t>case</a:t>
              </a:r>
            </a:p>
            <a:p>
              <a:pPr>
                <a:buSzPct val="88000"/>
              </a:pPr>
              <a:r>
                <a:rPr lang="en-GB" altLang="en-US" sz="1800">
                  <a:latin typeface="Arial" panose="020B0604020202020204" pitchFamily="34" charset="0"/>
                </a:rPr>
                <a:t>catch</a:t>
              </a:r>
            </a:p>
            <a:p>
              <a:pPr>
                <a:buSzPct val="88000"/>
              </a:pPr>
              <a:r>
                <a:rPr lang="en-GB" altLang="en-US" sz="1800">
                  <a:latin typeface="Arial" panose="020B0604020202020204" pitchFamily="34" charset="0"/>
                </a:rPr>
                <a:t>continue</a:t>
              </a:r>
            </a:p>
            <a:p>
              <a:pPr>
                <a:buSzPct val="88000"/>
              </a:pPr>
              <a:r>
                <a:rPr lang="en-GB" altLang="en-US" sz="1800">
                  <a:latin typeface="Arial" panose="020B0604020202020204" pitchFamily="34" charset="0"/>
                </a:rPr>
                <a:t>default</a:t>
              </a:r>
            </a:p>
            <a:p>
              <a:pPr>
                <a:buSzPct val="88000"/>
              </a:pPr>
              <a:r>
                <a:rPr lang="en-GB" altLang="en-US" sz="1800">
                  <a:latin typeface="Arial" panose="020B0604020202020204" pitchFamily="34" charset="0"/>
                </a:rPr>
                <a:t>do</a:t>
              </a:r>
            </a:p>
            <a:p>
              <a:pPr>
                <a:buSzPct val="88000"/>
              </a:pPr>
              <a:r>
                <a:rPr lang="en-GB" altLang="en-US" sz="1800">
                  <a:latin typeface="Arial" panose="020B0604020202020204" pitchFamily="34" charset="0"/>
                </a:rPr>
                <a:t>else</a:t>
              </a:r>
            </a:p>
            <a:p>
              <a:pPr>
                <a:buSzPct val="88000"/>
              </a:pPr>
              <a:r>
                <a:rPr lang="en-GB" altLang="en-US" sz="1800">
                  <a:latin typeface="Arial" panose="020B0604020202020204" pitchFamily="34" charset="0"/>
                </a:rPr>
                <a:t>finally</a:t>
              </a:r>
            </a:p>
            <a:p>
              <a:pPr>
                <a:buSzPct val="88000"/>
              </a:pPr>
              <a:r>
                <a:rPr lang="en-GB" altLang="en-US" sz="1800">
                  <a:latin typeface="Arial" panose="020B0604020202020204" pitchFamily="34" charset="0"/>
                </a:rPr>
                <a:t>for</a:t>
              </a:r>
            </a:p>
            <a:p>
              <a:pPr>
                <a:buSzPct val="88000"/>
              </a:pPr>
              <a:r>
                <a:rPr lang="en-GB" altLang="en-US" sz="1800">
                  <a:latin typeface="Arial" panose="020B0604020202020204" pitchFamily="34" charset="0"/>
                </a:rPr>
                <a:t>if</a:t>
              </a:r>
            </a:p>
            <a:p>
              <a:pPr>
                <a:buSzPct val="88000"/>
              </a:pPr>
              <a:r>
                <a:rPr lang="en-GB" altLang="en-US" sz="1800">
                  <a:latin typeface="Arial" panose="020B0604020202020204" pitchFamily="34" charset="0"/>
                </a:rPr>
                <a:t>return</a:t>
              </a:r>
            </a:p>
            <a:p>
              <a:pPr>
                <a:buSzPct val="88000"/>
              </a:pPr>
              <a:r>
                <a:rPr lang="en-GB" altLang="en-US" sz="1800">
                  <a:latin typeface="Arial" panose="020B0604020202020204" pitchFamily="34" charset="0"/>
                </a:rPr>
                <a:t>switch</a:t>
              </a:r>
            </a:p>
            <a:p>
              <a:pPr>
                <a:buSzPct val="88000"/>
              </a:pPr>
              <a:r>
                <a:rPr lang="en-GB" altLang="en-US" sz="1800">
                  <a:latin typeface="Arial" panose="020B0604020202020204" pitchFamily="34" charset="0"/>
                </a:rPr>
                <a:t>throw</a:t>
              </a:r>
            </a:p>
            <a:p>
              <a:pPr>
                <a:buSzPct val="88000"/>
              </a:pPr>
              <a:r>
                <a:rPr lang="en-GB" altLang="en-US" sz="1800">
                  <a:latin typeface="Arial" panose="020B0604020202020204" pitchFamily="34" charset="0"/>
                </a:rPr>
                <a:t>try</a:t>
              </a:r>
            </a:p>
            <a:p>
              <a:pPr>
                <a:buSzPct val="88000"/>
              </a:pPr>
              <a:r>
                <a:rPr lang="en-GB" altLang="en-US" sz="1800">
                  <a:latin typeface="Arial" panose="020B0604020202020204" pitchFamily="34" charset="0"/>
                </a:rPr>
                <a:t>while</a:t>
              </a:r>
            </a:p>
          </p:txBody>
        </p:sp>
      </p:grpSp>
      <p:grpSp>
        <p:nvGrpSpPr>
          <p:cNvPr id="30" name="Group 15">
            <a:extLst>
              <a:ext uri="{FF2B5EF4-FFF2-40B4-BE49-F238E27FC236}">
                <a16:creationId xmlns:a16="http://schemas.microsoft.com/office/drawing/2014/main" id="{C78B0F36-EB7C-45CB-BED5-4455685A6FBC}"/>
              </a:ext>
            </a:extLst>
          </p:cNvPr>
          <p:cNvGrpSpPr>
            <a:grpSpLocks/>
          </p:cNvGrpSpPr>
          <p:nvPr/>
        </p:nvGrpSpPr>
        <p:grpSpPr bwMode="auto">
          <a:xfrm>
            <a:off x="6696383" y="1489075"/>
            <a:ext cx="1616075" cy="1479550"/>
            <a:chOff x="3636" y="938"/>
            <a:chExt cx="1018" cy="932"/>
          </a:xfrm>
        </p:grpSpPr>
        <p:sp>
          <p:nvSpPr>
            <p:cNvPr id="31" name="AutoShape 16">
              <a:extLst>
                <a:ext uri="{FF2B5EF4-FFF2-40B4-BE49-F238E27FC236}">
                  <a16:creationId xmlns:a16="http://schemas.microsoft.com/office/drawing/2014/main" id="{6941ABB0-366C-471F-BA4E-436A164EB9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6" y="938"/>
              <a:ext cx="915" cy="932"/>
            </a:xfrm>
            <a:prstGeom prst="roundRect">
              <a:avLst>
                <a:gd name="adj" fmla="val 106"/>
              </a:avLst>
            </a:prstGeom>
            <a:solidFill>
              <a:srgbClr val="FFFFCC"/>
            </a:solidFill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2" name="Text Box 17">
              <a:extLst>
                <a:ext uri="{FF2B5EF4-FFF2-40B4-BE49-F238E27FC236}">
                  <a16:creationId xmlns:a16="http://schemas.microsoft.com/office/drawing/2014/main" id="{DE7CD2F0-B04F-4DD6-AB66-74A6FDC168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9" y="938"/>
              <a:ext cx="1005" cy="9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160" tIns="46080" rIns="92160" bIns="46080">
              <a:spAutoFit/>
            </a:bodyPr>
            <a:lstStyle>
              <a:lvl1pPr>
                <a:tabLst>
                  <a:tab pos="723900" algn="l"/>
                  <a:tab pos="14478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SzPct val="88000"/>
              </a:pPr>
              <a:r>
                <a:rPr lang="en-GB" altLang="en-US" sz="1800">
                  <a:latin typeface="Arial" panose="020B0604020202020204" pitchFamily="34" charset="0"/>
                </a:rPr>
                <a:t>class</a:t>
              </a:r>
            </a:p>
            <a:p>
              <a:pPr>
                <a:buSzPct val="88000"/>
              </a:pPr>
              <a:r>
                <a:rPr lang="en-GB" altLang="en-US" sz="1800">
                  <a:latin typeface="Arial" panose="020B0604020202020204" pitchFamily="34" charset="0"/>
                </a:rPr>
                <a:t>extends</a:t>
              </a:r>
            </a:p>
            <a:p>
              <a:pPr>
                <a:buSzPct val="88000"/>
              </a:pPr>
              <a:r>
                <a:rPr lang="en-GB" altLang="en-US" sz="1800">
                  <a:latin typeface="Arial" panose="020B0604020202020204" pitchFamily="34" charset="0"/>
                </a:rPr>
                <a:t>implements</a:t>
              </a:r>
            </a:p>
            <a:p>
              <a:pPr>
                <a:buSzPct val="88000"/>
              </a:pPr>
              <a:r>
                <a:rPr lang="en-GB" altLang="en-US" sz="1800">
                  <a:latin typeface="Arial" panose="020B0604020202020204" pitchFamily="34" charset="0"/>
                </a:rPr>
                <a:t>interface</a:t>
              </a:r>
            </a:p>
            <a:p>
              <a:pPr>
                <a:buSzPct val="88000"/>
              </a:pPr>
              <a:r>
                <a:rPr lang="en-GB" altLang="en-US" sz="1800">
                  <a:latin typeface="Arial" panose="020B0604020202020204" pitchFamily="34" charset="0"/>
                </a:rPr>
                <a:t>throws</a:t>
              </a:r>
            </a:p>
          </p:txBody>
        </p:sp>
      </p:grpSp>
      <p:grpSp>
        <p:nvGrpSpPr>
          <p:cNvPr id="33" name="Group 18">
            <a:extLst>
              <a:ext uri="{FF2B5EF4-FFF2-40B4-BE49-F238E27FC236}">
                <a16:creationId xmlns:a16="http://schemas.microsoft.com/office/drawing/2014/main" id="{71B12198-D41D-4850-8FE5-C2C01E82031E}"/>
              </a:ext>
            </a:extLst>
          </p:cNvPr>
          <p:cNvGrpSpPr>
            <a:grpSpLocks/>
          </p:cNvGrpSpPr>
          <p:nvPr/>
        </p:nvGrpSpPr>
        <p:grpSpPr bwMode="auto">
          <a:xfrm>
            <a:off x="6696383" y="3167063"/>
            <a:ext cx="1455738" cy="708025"/>
            <a:chOff x="3636" y="1995"/>
            <a:chExt cx="917" cy="446"/>
          </a:xfrm>
        </p:grpSpPr>
        <p:sp>
          <p:nvSpPr>
            <p:cNvPr id="34" name="AutoShape 19">
              <a:extLst>
                <a:ext uri="{FF2B5EF4-FFF2-40B4-BE49-F238E27FC236}">
                  <a16:creationId xmlns:a16="http://schemas.microsoft.com/office/drawing/2014/main" id="{1EC9B46F-29BC-42DD-84F9-5834490273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6" y="1995"/>
              <a:ext cx="917" cy="446"/>
            </a:xfrm>
            <a:prstGeom prst="roundRect">
              <a:avLst>
                <a:gd name="adj" fmla="val 222"/>
              </a:avLst>
            </a:prstGeom>
            <a:solidFill>
              <a:srgbClr val="FFFFCC"/>
            </a:solidFill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5" name="Text Box 20">
              <a:extLst>
                <a:ext uri="{FF2B5EF4-FFF2-40B4-BE49-F238E27FC236}">
                  <a16:creationId xmlns:a16="http://schemas.microsoft.com/office/drawing/2014/main" id="{764D0416-3E5C-4F6D-85FE-6BAA3231F9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9" y="1995"/>
              <a:ext cx="742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160" tIns="46080" rIns="92160" bIns="46080">
              <a:spAutoFit/>
            </a:bodyPr>
            <a:lstStyle>
              <a:lvl1pPr>
                <a:tabLst>
                  <a:tab pos="7239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tabLst>
                  <a:tab pos="7239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tabLst>
                  <a:tab pos="7239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tabLst>
                  <a:tab pos="7239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tabLst>
                  <a:tab pos="7239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SzPct val="88000"/>
              </a:pPr>
              <a:r>
                <a:rPr lang="en-GB" altLang="en-US" sz="1800">
                  <a:latin typeface="Arial" panose="020B0604020202020204" pitchFamily="34" charset="0"/>
                </a:rPr>
                <a:t>import</a:t>
              </a:r>
            </a:p>
            <a:p>
              <a:pPr>
                <a:buSzPct val="88000"/>
              </a:pPr>
              <a:r>
                <a:rPr lang="en-GB" altLang="en-US" sz="1800">
                  <a:latin typeface="Arial" panose="020B0604020202020204" pitchFamily="34" charset="0"/>
                </a:rPr>
                <a:t>package</a:t>
              </a:r>
            </a:p>
          </p:txBody>
        </p:sp>
      </p:grpSp>
      <p:grpSp>
        <p:nvGrpSpPr>
          <p:cNvPr id="36" name="Group 21">
            <a:extLst>
              <a:ext uri="{FF2B5EF4-FFF2-40B4-BE49-F238E27FC236}">
                <a16:creationId xmlns:a16="http://schemas.microsoft.com/office/drawing/2014/main" id="{39763277-6E8D-4717-BD4A-24FF0A0B0AEB}"/>
              </a:ext>
            </a:extLst>
          </p:cNvPr>
          <p:cNvGrpSpPr>
            <a:grpSpLocks/>
          </p:cNvGrpSpPr>
          <p:nvPr/>
        </p:nvGrpSpPr>
        <p:grpSpPr bwMode="auto">
          <a:xfrm>
            <a:off x="6696383" y="4054475"/>
            <a:ext cx="1455738" cy="1206500"/>
            <a:chOff x="3636" y="2554"/>
            <a:chExt cx="917" cy="760"/>
          </a:xfrm>
        </p:grpSpPr>
        <p:sp>
          <p:nvSpPr>
            <p:cNvPr id="37" name="AutoShape 22">
              <a:extLst>
                <a:ext uri="{FF2B5EF4-FFF2-40B4-BE49-F238E27FC236}">
                  <a16:creationId xmlns:a16="http://schemas.microsoft.com/office/drawing/2014/main" id="{7695814A-A21C-48B8-AA28-4FA48B587A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6" y="2554"/>
              <a:ext cx="917" cy="760"/>
            </a:xfrm>
            <a:prstGeom prst="roundRect">
              <a:avLst>
                <a:gd name="adj" fmla="val 130"/>
              </a:avLst>
            </a:prstGeom>
            <a:solidFill>
              <a:srgbClr val="FFFFCC"/>
            </a:solidFill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8" name="Text Box 23">
              <a:extLst>
                <a:ext uri="{FF2B5EF4-FFF2-40B4-BE49-F238E27FC236}">
                  <a16:creationId xmlns:a16="http://schemas.microsoft.com/office/drawing/2014/main" id="{AF339128-5E3F-423C-9958-4E8365EE9E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9" y="2554"/>
              <a:ext cx="861" cy="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160" tIns="46080" rIns="92160" bIns="46080">
              <a:spAutoFit/>
            </a:bodyPr>
            <a:lstStyle>
              <a:lvl1pPr>
                <a:tabLst>
                  <a:tab pos="7239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tabLst>
                  <a:tab pos="7239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tabLst>
                  <a:tab pos="7239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tabLst>
                  <a:tab pos="7239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tabLst>
                  <a:tab pos="7239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SzPct val="88000"/>
              </a:pPr>
              <a:r>
                <a:rPr lang="en-GB" altLang="en-US" sz="1800">
                  <a:latin typeface="Arial" panose="020B0604020202020204" pitchFamily="34" charset="0"/>
                </a:rPr>
                <a:t>instanceof</a:t>
              </a:r>
            </a:p>
            <a:p>
              <a:pPr>
                <a:buSzPct val="88000"/>
              </a:pPr>
              <a:r>
                <a:rPr lang="en-GB" altLang="en-US" sz="1800">
                  <a:latin typeface="Arial" panose="020B0604020202020204" pitchFamily="34" charset="0"/>
                </a:rPr>
                <a:t>new</a:t>
              </a:r>
            </a:p>
            <a:p>
              <a:pPr>
                <a:buSzPct val="88000"/>
              </a:pPr>
              <a:r>
                <a:rPr lang="en-GB" altLang="en-US" sz="1800">
                  <a:latin typeface="Arial" panose="020B0604020202020204" pitchFamily="34" charset="0"/>
                </a:rPr>
                <a:t>super</a:t>
              </a:r>
            </a:p>
            <a:p>
              <a:pPr>
                <a:buSzPct val="88000"/>
              </a:pPr>
              <a:r>
                <a:rPr lang="en-GB" altLang="en-US" sz="1800">
                  <a:latin typeface="Arial" panose="020B0604020202020204" pitchFamily="34" charset="0"/>
                </a:rPr>
                <a:t>this</a:t>
              </a:r>
            </a:p>
          </p:txBody>
        </p:sp>
      </p:grpSp>
      <p:sp>
        <p:nvSpPr>
          <p:cNvPr id="39" name="AutoShape 24">
            <a:extLst>
              <a:ext uri="{FF2B5EF4-FFF2-40B4-BE49-F238E27FC236}">
                <a16:creationId xmlns:a16="http://schemas.microsoft.com/office/drawing/2014/main" id="{54E38504-1052-4402-994C-F62E1F3AB5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66471" y="1517650"/>
            <a:ext cx="1277937" cy="3086100"/>
          </a:xfrm>
          <a:prstGeom prst="roundRect">
            <a:avLst>
              <a:gd name="adj" fmla="val 120"/>
            </a:avLst>
          </a:prstGeom>
          <a:solidFill>
            <a:srgbClr val="E6E6FF"/>
          </a:solidFill>
          <a:ln w="126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40" name="Text Box 25">
            <a:extLst>
              <a:ext uri="{FF2B5EF4-FFF2-40B4-BE49-F238E27FC236}">
                <a16:creationId xmlns:a16="http://schemas.microsoft.com/office/drawing/2014/main" id="{82A0E5E1-B88C-4281-8CB7-AA3BD90A8A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2346" y="1489075"/>
            <a:ext cx="1098550" cy="3113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160" tIns="46080" rIns="92160" bIns="46080">
            <a:spAutoFit/>
          </a:bodyPr>
          <a:lstStyle>
            <a:lvl1pPr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SzPct val="88000"/>
            </a:pPr>
            <a:r>
              <a:rPr lang="en-GB" altLang="en-US" sz="1800">
                <a:latin typeface="Arial" panose="020B0604020202020204" pitchFamily="34" charset="0"/>
              </a:rPr>
              <a:t>byvalue</a:t>
            </a:r>
          </a:p>
          <a:p>
            <a:pPr>
              <a:buSzPct val="88000"/>
            </a:pPr>
            <a:r>
              <a:rPr lang="en-GB" altLang="en-US" sz="1800">
                <a:latin typeface="Arial" panose="020B0604020202020204" pitchFamily="34" charset="0"/>
              </a:rPr>
              <a:t>cast</a:t>
            </a:r>
          </a:p>
          <a:p>
            <a:pPr>
              <a:buSzPct val="88000"/>
            </a:pPr>
            <a:r>
              <a:rPr lang="en-GB" altLang="en-US" sz="1800">
                <a:latin typeface="Arial" panose="020B0604020202020204" pitchFamily="34" charset="0"/>
              </a:rPr>
              <a:t>const</a:t>
            </a:r>
          </a:p>
          <a:p>
            <a:pPr>
              <a:buSzPct val="88000"/>
            </a:pPr>
            <a:r>
              <a:rPr lang="en-GB" altLang="en-US" sz="1800">
                <a:latin typeface="Arial" panose="020B0604020202020204" pitchFamily="34" charset="0"/>
              </a:rPr>
              <a:t>future</a:t>
            </a:r>
          </a:p>
          <a:p>
            <a:pPr>
              <a:buSzPct val="88000"/>
            </a:pPr>
            <a:r>
              <a:rPr lang="en-GB" altLang="en-US" sz="1800">
                <a:latin typeface="Arial" panose="020B0604020202020204" pitchFamily="34" charset="0"/>
              </a:rPr>
              <a:t>generic</a:t>
            </a:r>
          </a:p>
          <a:p>
            <a:pPr>
              <a:buSzPct val="88000"/>
            </a:pPr>
            <a:r>
              <a:rPr lang="en-GB" altLang="en-US" sz="1800">
                <a:latin typeface="Arial" panose="020B0604020202020204" pitchFamily="34" charset="0"/>
              </a:rPr>
              <a:t>goto</a:t>
            </a:r>
          </a:p>
          <a:p>
            <a:pPr>
              <a:buSzPct val="88000"/>
            </a:pPr>
            <a:r>
              <a:rPr lang="en-GB" altLang="en-US" sz="1800">
                <a:latin typeface="Arial" panose="020B0604020202020204" pitchFamily="34" charset="0"/>
              </a:rPr>
              <a:t>inner</a:t>
            </a:r>
          </a:p>
          <a:p>
            <a:pPr>
              <a:buSzPct val="88000"/>
            </a:pPr>
            <a:r>
              <a:rPr lang="en-GB" altLang="en-US" sz="1800">
                <a:latin typeface="Arial" panose="020B0604020202020204" pitchFamily="34" charset="0"/>
              </a:rPr>
              <a:t>operator</a:t>
            </a:r>
          </a:p>
          <a:p>
            <a:pPr>
              <a:buSzPct val="88000"/>
            </a:pPr>
            <a:r>
              <a:rPr lang="en-GB" altLang="en-US" sz="1800">
                <a:latin typeface="Arial" panose="020B0604020202020204" pitchFamily="34" charset="0"/>
              </a:rPr>
              <a:t>outer</a:t>
            </a:r>
          </a:p>
          <a:p>
            <a:pPr>
              <a:buSzPct val="88000"/>
            </a:pPr>
            <a:r>
              <a:rPr lang="en-GB" altLang="en-US" sz="1800">
                <a:latin typeface="Arial" panose="020B0604020202020204" pitchFamily="34" charset="0"/>
              </a:rPr>
              <a:t>rest</a:t>
            </a:r>
          </a:p>
          <a:p>
            <a:pPr>
              <a:buSzPct val="88000"/>
            </a:pPr>
            <a:r>
              <a:rPr lang="en-GB" altLang="en-US" sz="1800">
                <a:latin typeface="Arial" panose="020B0604020202020204" pitchFamily="34" charset="0"/>
              </a:rPr>
              <a:t>var</a:t>
            </a:r>
          </a:p>
        </p:txBody>
      </p:sp>
      <p:sp>
        <p:nvSpPr>
          <p:cNvPr id="41" name="Text Box 26">
            <a:extLst>
              <a:ext uri="{FF2B5EF4-FFF2-40B4-BE49-F238E27FC236}">
                <a16:creationId xmlns:a16="http://schemas.microsoft.com/office/drawing/2014/main" id="{3DFB6E92-ACAB-4009-9ECC-26A145DB2C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68058" y="5599113"/>
            <a:ext cx="135572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buClr>
                <a:srgbClr val="000000"/>
              </a:buClr>
              <a:buSzPct val="54000"/>
              <a:buFont typeface="StarBats" charset="0"/>
              <a:buNone/>
            </a:pPr>
            <a:r>
              <a:rPr lang="en-GB" altLang="en-US" sz="2000">
                <a:latin typeface="Helvetica" panose="020B0604020202020204" pitchFamily="34" charset="0"/>
              </a:rPr>
              <a:t>reserved for</a:t>
            </a:r>
          </a:p>
          <a:p>
            <a:pPr algn="ctr">
              <a:buClr>
                <a:srgbClr val="000000"/>
              </a:buClr>
              <a:buSzPct val="54000"/>
              <a:buFont typeface="StarBats" charset="0"/>
              <a:buNone/>
            </a:pPr>
            <a:r>
              <a:rPr lang="en-GB" altLang="en-US" sz="2000">
                <a:latin typeface="Helvetica" panose="020B0604020202020204" pitchFamily="34" charset="0"/>
              </a:rPr>
              <a:t>future use.</a:t>
            </a:r>
          </a:p>
        </p:txBody>
      </p:sp>
      <p:sp>
        <p:nvSpPr>
          <p:cNvPr id="42" name="Line 27">
            <a:extLst>
              <a:ext uri="{FF2B5EF4-FFF2-40B4-BE49-F238E27FC236}">
                <a16:creationId xmlns:a16="http://schemas.microsoft.com/office/drawing/2014/main" id="{EB062BD5-B6D3-4C67-82AD-EABEE932E9C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312583" y="4711700"/>
            <a:ext cx="0" cy="8715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63327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Tips for good variable names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0"/>
            <a:ext cx="10515600" cy="5405435"/>
          </a:xfrm>
        </p:spPr>
        <p:txBody>
          <a:bodyPr>
            <a:normAutofit/>
          </a:bodyPr>
          <a:lstStyle/>
          <a:p>
            <a:r>
              <a:rPr lang="en-US" b="1" dirty="0"/>
              <a:t>Use a naming convention</a:t>
            </a:r>
          </a:p>
          <a:p>
            <a:r>
              <a:rPr lang="en-US" b="1" dirty="0" err="1"/>
              <a:t>useCamelCase</a:t>
            </a:r>
            <a:r>
              <a:rPr lang="en-US" b="1" dirty="0"/>
              <a:t> (</a:t>
            </a:r>
            <a:r>
              <a:rPr lang="en-US" b="1" dirty="0" err="1"/>
              <a:t>no_underscores_in_names</a:t>
            </a:r>
            <a:r>
              <a:rPr lang="en-US" b="1" dirty="0"/>
              <a:t>)</a:t>
            </a:r>
          </a:p>
          <a:p>
            <a:r>
              <a:rPr lang="en-US" dirty="0"/>
              <a:t>Use names which are meaningful within their context</a:t>
            </a:r>
          </a:p>
          <a:p>
            <a:r>
              <a:rPr lang="en-US" dirty="0"/>
              <a:t>Start Class names with an Upper case letter.  Variables and other identifiers should start with a lower case letter.</a:t>
            </a:r>
          </a:p>
          <a:p>
            <a:r>
              <a:rPr lang="en-US" dirty="0"/>
              <a:t>Avoid using _ and $.  </a:t>
            </a:r>
          </a:p>
          <a:p>
            <a:r>
              <a:rPr lang="en-US" dirty="0"/>
              <a:t>Avoid prefixing variable names (</a:t>
            </a:r>
            <a:r>
              <a:rPr lang="en-US" dirty="0" err="1"/>
              <a:t>eg.</a:t>
            </a:r>
            <a:r>
              <a:rPr lang="en-US" dirty="0"/>
              <a:t> _</a:t>
            </a:r>
            <a:r>
              <a:rPr lang="en-US" dirty="0" err="1"/>
              <a:t>myAge</a:t>
            </a:r>
            <a:r>
              <a:rPr lang="en-US" dirty="0"/>
              <a:t>)</a:t>
            </a:r>
          </a:p>
          <a:p>
            <a:r>
              <a:rPr lang="en-US" dirty="0"/>
              <a:t>Use meaningful names</a:t>
            </a:r>
          </a:p>
          <a:p>
            <a:r>
              <a:rPr lang="en-US" dirty="0"/>
              <a:t>avoid:</a:t>
            </a:r>
          </a:p>
          <a:p>
            <a:pPr marL="457200" lvl="1" indent="0">
              <a:buNone/>
            </a:pPr>
            <a:r>
              <a:rPr lang="en-US" b="1" dirty="0" err="1"/>
              <a:t>my_account</a:t>
            </a:r>
            <a:r>
              <a:rPr lang="en-US" b="1" dirty="0"/>
              <a:t>, </a:t>
            </a:r>
            <a:r>
              <a:rPr lang="en-US" b="1" dirty="0" err="1"/>
              <a:t>ok_button</a:t>
            </a:r>
            <a:r>
              <a:rPr lang="en-US" b="1" dirty="0"/>
              <a:t>, </a:t>
            </a:r>
            <a:r>
              <a:rPr lang="en-US" b="1" dirty="0" err="1"/>
              <a:t>aLongVariableName</a:t>
            </a:r>
            <a:r>
              <a:rPr lang="en-US" b="1" dirty="0"/>
              <a:t>, and </a:t>
            </a:r>
            <a:r>
              <a:rPr lang="en-US" b="1" dirty="0" err="1"/>
              <a:t>a_long_variable_name</a:t>
            </a:r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14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470796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Constants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0"/>
            <a:ext cx="10515600" cy="5405435"/>
          </a:xfrm>
        </p:spPr>
        <p:txBody>
          <a:bodyPr>
            <a:normAutofit/>
          </a:bodyPr>
          <a:lstStyle/>
          <a:p>
            <a:r>
              <a:rPr lang="en-US" dirty="0"/>
              <a:t>Use final to declare a constant</a:t>
            </a:r>
          </a:p>
          <a:p>
            <a:r>
              <a:rPr lang="en-US" dirty="0"/>
              <a:t>Use CAPITALS when naming</a:t>
            </a:r>
          </a:p>
          <a:p>
            <a:r>
              <a:rPr lang="en-US" dirty="0"/>
              <a:t>Final variables must be initialized upon declaration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15</a:t>
            </a:fld>
            <a:r>
              <a:rPr lang="en-CA" dirty="0"/>
              <a:t> </a:t>
            </a:r>
          </a:p>
        </p:txBody>
      </p:sp>
      <p:sp>
        <p:nvSpPr>
          <p:cNvPr id="7" name="AutoShape 5">
            <a:extLst>
              <a:ext uri="{FF2B5EF4-FFF2-40B4-BE49-F238E27FC236}">
                <a16:creationId xmlns:a16="http://schemas.microsoft.com/office/drawing/2014/main" id="{6E26E54E-CD02-47F6-A4C8-46B7705033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8474" y="3077497"/>
            <a:ext cx="5253038" cy="1038225"/>
          </a:xfrm>
          <a:prstGeom prst="roundRect">
            <a:avLst>
              <a:gd name="adj" fmla="val 167"/>
            </a:avLst>
          </a:prstGeom>
          <a:solidFill>
            <a:srgbClr val="FFFFCC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8" name="Text Box 6">
            <a:extLst>
              <a:ext uri="{FF2B5EF4-FFF2-40B4-BE49-F238E27FC236}">
                <a16:creationId xmlns:a16="http://schemas.microsoft.com/office/drawing/2014/main" id="{86C8857B-2390-4C19-868D-FBEA5F4D4A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22960" y="3250360"/>
            <a:ext cx="4968552" cy="692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563"/>
              </a:spcBef>
              <a:buClr>
                <a:srgbClr val="000000"/>
              </a:buClr>
              <a:buSzPct val="54000"/>
              <a:buFont typeface="StarBats" charset="0"/>
              <a:buNone/>
            </a:pPr>
            <a:r>
              <a:rPr lang="en-GB" altLang="en-US" sz="2000" dirty="0">
                <a:latin typeface="Courier" pitchFamily="64" charset="0"/>
              </a:rPr>
              <a:t>final int MAX_BUFFER_SIZE = 256;</a:t>
            </a:r>
          </a:p>
          <a:p>
            <a:pPr>
              <a:spcBef>
                <a:spcPts val="563"/>
              </a:spcBef>
              <a:buClr>
                <a:srgbClr val="000000"/>
              </a:buClr>
              <a:buSzPct val="54000"/>
              <a:buFont typeface="StarBats" charset="0"/>
              <a:buNone/>
            </a:pPr>
            <a:r>
              <a:rPr lang="en-GB" altLang="en-US" sz="2000" dirty="0">
                <a:latin typeface="Courier" pitchFamily="64" charset="0"/>
              </a:rPr>
              <a:t>final float PI=3.14159;</a:t>
            </a:r>
          </a:p>
        </p:txBody>
      </p:sp>
    </p:spTree>
    <p:extLst>
      <p:ext uri="{BB962C8B-B14F-4D97-AF65-F5344CB8AC3E}">
        <p14:creationId xmlns:p14="http://schemas.microsoft.com/office/powerpoint/2010/main" val="39169954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 Characters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16</a:t>
            </a:fld>
            <a:r>
              <a:rPr lang="en-CA" dirty="0"/>
              <a:t> 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83F369E-12B4-4B24-A8BD-FFC6EC4A13A2}"/>
              </a:ext>
            </a:extLst>
          </p:cNvPr>
          <p:cNvGrpSpPr/>
          <p:nvPr/>
        </p:nvGrpSpPr>
        <p:grpSpPr>
          <a:xfrm>
            <a:off x="3205162" y="1554521"/>
            <a:ext cx="5781675" cy="4216400"/>
            <a:chOff x="2206625" y="2508250"/>
            <a:chExt cx="5781675" cy="4216400"/>
          </a:xfrm>
        </p:grpSpPr>
        <p:sp>
          <p:nvSpPr>
            <p:cNvPr id="17" name="Text Box 4">
              <a:extLst>
                <a:ext uri="{FF2B5EF4-FFF2-40B4-BE49-F238E27FC236}">
                  <a16:creationId xmlns:a16="http://schemas.microsoft.com/office/drawing/2014/main" id="{2D85FD1B-FDC5-4832-A4DE-A531728E00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30475" y="2774950"/>
              <a:ext cx="776288" cy="3949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tabLst>
                  <a:tab pos="7239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tabLst>
                  <a:tab pos="7239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tabLst>
                  <a:tab pos="7239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tabLst>
                  <a:tab pos="7239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tabLst>
                  <a:tab pos="7239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ts val="1700"/>
                </a:spcBef>
                <a:buClr>
                  <a:srgbClr val="000000"/>
                </a:buClr>
                <a:buSzPct val="54000"/>
                <a:buFont typeface="StarBats" charset="0"/>
                <a:buNone/>
              </a:pPr>
              <a:r>
                <a:rPr lang="en-GB" altLang="en-US" sz="2000">
                  <a:latin typeface="Helvetica" panose="020B0604020202020204" pitchFamily="34" charset="0"/>
                </a:rPr>
                <a:t>\n</a:t>
              </a:r>
            </a:p>
            <a:p>
              <a:pPr>
                <a:spcBef>
                  <a:spcPts val="1700"/>
                </a:spcBef>
                <a:buClr>
                  <a:srgbClr val="000000"/>
                </a:buClr>
                <a:buSzPct val="54000"/>
                <a:buFont typeface="StarBats" charset="0"/>
                <a:buNone/>
              </a:pPr>
              <a:r>
                <a:rPr lang="en-GB" altLang="en-US" sz="2000">
                  <a:latin typeface="Helvetica" panose="020B0604020202020204" pitchFamily="34" charset="0"/>
                </a:rPr>
                <a:t>\r</a:t>
              </a:r>
            </a:p>
            <a:p>
              <a:pPr>
                <a:spcBef>
                  <a:spcPts val="1700"/>
                </a:spcBef>
                <a:buClr>
                  <a:srgbClr val="000000"/>
                </a:buClr>
                <a:buSzPct val="54000"/>
                <a:buFont typeface="StarBats" charset="0"/>
                <a:buNone/>
              </a:pPr>
              <a:r>
                <a:rPr lang="en-GB" altLang="en-US" sz="2000">
                  <a:latin typeface="Helvetica" panose="020B0604020202020204" pitchFamily="34" charset="0"/>
                </a:rPr>
                <a:t>\t</a:t>
              </a:r>
            </a:p>
            <a:p>
              <a:pPr>
                <a:spcBef>
                  <a:spcPts val="1700"/>
                </a:spcBef>
                <a:buClr>
                  <a:srgbClr val="000000"/>
                </a:buClr>
                <a:buSzPct val="54000"/>
                <a:buFont typeface="StarBats" charset="0"/>
                <a:buNone/>
              </a:pPr>
              <a:r>
                <a:rPr lang="en-GB" altLang="en-US" sz="2000">
                  <a:latin typeface="Helvetica" panose="020B0604020202020204" pitchFamily="34" charset="0"/>
                </a:rPr>
                <a:t>\\</a:t>
              </a:r>
            </a:p>
            <a:p>
              <a:pPr>
                <a:spcBef>
                  <a:spcPts val="1700"/>
                </a:spcBef>
                <a:buClr>
                  <a:srgbClr val="000000"/>
                </a:buClr>
                <a:buSzPct val="54000"/>
                <a:buFont typeface="StarBats" charset="0"/>
                <a:buNone/>
              </a:pPr>
              <a:r>
                <a:rPr lang="en-GB" altLang="en-US" sz="2000">
                  <a:latin typeface="Helvetica" panose="020B0604020202020204" pitchFamily="34" charset="0"/>
                </a:rPr>
                <a:t>\'</a:t>
              </a:r>
            </a:p>
            <a:p>
              <a:pPr>
                <a:spcBef>
                  <a:spcPts val="1700"/>
                </a:spcBef>
                <a:buClr>
                  <a:srgbClr val="000000"/>
                </a:buClr>
                <a:buSzPct val="54000"/>
                <a:buFont typeface="StarBats" charset="0"/>
                <a:buNone/>
              </a:pPr>
              <a:r>
                <a:rPr lang="en-GB" altLang="en-US" sz="2000">
                  <a:latin typeface="Helvetica" panose="020B0604020202020204" pitchFamily="34" charset="0"/>
                </a:rPr>
                <a:t>\"</a:t>
              </a:r>
            </a:p>
            <a:p>
              <a:pPr>
                <a:spcBef>
                  <a:spcPts val="1700"/>
                </a:spcBef>
                <a:buClr>
                  <a:srgbClr val="000000"/>
                </a:buClr>
                <a:buSzPct val="54000"/>
                <a:buFont typeface="StarBats" charset="0"/>
                <a:buNone/>
              </a:pPr>
              <a:r>
                <a:rPr lang="en-GB" altLang="en-US" sz="2000">
                  <a:latin typeface="Helvetica" panose="020B0604020202020204" pitchFamily="34" charset="0"/>
                </a:rPr>
                <a:t>\###</a:t>
              </a:r>
            </a:p>
            <a:p>
              <a:pPr>
                <a:spcBef>
                  <a:spcPts val="1700"/>
                </a:spcBef>
                <a:buClr>
                  <a:srgbClr val="000000"/>
                </a:buClr>
                <a:buSzPct val="54000"/>
                <a:buFont typeface="StarBats" charset="0"/>
                <a:buNone/>
              </a:pPr>
              <a:r>
                <a:rPr lang="en-GB" altLang="en-US" sz="2000">
                  <a:latin typeface="Helvetica" panose="020B0604020202020204" pitchFamily="34" charset="0"/>
                </a:rPr>
                <a:t>\u####</a:t>
              </a:r>
            </a:p>
          </p:txBody>
        </p:sp>
        <p:sp>
          <p:nvSpPr>
            <p:cNvPr id="18" name="Text Box 5">
              <a:extLst>
                <a:ext uri="{FF2B5EF4-FFF2-40B4-BE49-F238E27FC236}">
                  <a16:creationId xmlns:a16="http://schemas.microsoft.com/office/drawing/2014/main" id="{9046DF2A-B397-4681-9175-44E403670D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97313" y="2774950"/>
              <a:ext cx="3897312" cy="3949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ts val="1700"/>
                </a:spcBef>
                <a:buClr>
                  <a:srgbClr val="000000"/>
                </a:buClr>
                <a:buSzPct val="54000"/>
                <a:buFont typeface="StarBats" charset="0"/>
                <a:buNone/>
              </a:pPr>
              <a:r>
                <a:rPr lang="en-GB" altLang="en-US" sz="2000" dirty="0">
                  <a:latin typeface="Helvetica" panose="020B0604020202020204" pitchFamily="34" charset="0"/>
                </a:rPr>
                <a:t>Newline (linefeed character)</a:t>
              </a:r>
            </a:p>
            <a:p>
              <a:pPr>
                <a:spcBef>
                  <a:spcPts val="1700"/>
                </a:spcBef>
                <a:buClr>
                  <a:srgbClr val="000000"/>
                </a:buClr>
                <a:buSzPct val="54000"/>
                <a:buFont typeface="StarBats" charset="0"/>
                <a:buNone/>
              </a:pPr>
              <a:r>
                <a:rPr lang="en-GB" altLang="en-US" sz="2000" dirty="0">
                  <a:latin typeface="Helvetica" panose="020B0604020202020204" pitchFamily="34" charset="0"/>
                </a:rPr>
                <a:t>Return (carriage return character)</a:t>
              </a:r>
            </a:p>
            <a:p>
              <a:pPr>
                <a:spcBef>
                  <a:spcPts val="1700"/>
                </a:spcBef>
                <a:buClr>
                  <a:srgbClr val="000000"/>
                </a:buClr>
                <a:buSzPct val="54000"/>
                <a:buFont typeface="StarBats" charset="0"/>
                <a:buNone/>
              </a:pPr>
              <a:r>
                <a:rPr lang="en-GB" altLang="en-US" sz="2000" dirty="0">
                  <a:latin typeface="Helvetica" panose="020B0604020202020204" pitchFamily="34" charset="0"/>
                </a:rPr>
                <a:t>Horizontal Tab</a:t>
              </a:r>
            </a:p>
            <a:p>
              <a:pPr>
                <a:spcBef>
                  <a:spcPts val="1700"/>
                </a:spcBef>
                <a:buClr>
                  <a:srgbClr val="000000"/>
                </a:buClr>
                <a:buSzPct val="54000"/>
                <a:buFont typeface="StarBats" charset="0"/>
                <a:buNone/>
              </a:pPr>
              <a:r>
                <a:rPr lang="en-GB" altLang="en-US" sz="2000" dirty="0">
                  <a:latin typeface="Helvetica" panose="020B0604020202020204" pitchFamily="34" charset="0"/>
                </a:rPr>
                <a:t>Back slash</a:t>
              </a:r>
            </a:p>
            <a:p>
              <a:pPr>
                <a:spcBef>
                  <a:spcPts val="1700"/>
                </a:spcBef>
                <a:buClr>
                  <a:srgbClr val="000000"/>
                </a:buClr>
                <a:buSzPct val="54000"/>
                <a:buFont typeface="StarBats" charset="0"/>
                <a:buNone/>
              </a:pPr>
              <a:r>
                <a:rPr lang="en-GB" altLang="en-US" sz="2000" dirty="0">
                  <a:latin typeface="Helvetica" panose="020B0604020202020204" pitchFamily="34" charset="0"/>
                </a:rPr>
                <a:t>Single Quote</a:t>
              </a:r>
            </a:p>
            <a:p>
              <a:pPr>
                <a:spcBef>
                  <a:spcPts val="1700"/>
                </a:spcBef>
                <a:buClr>
                  <a:srgbClr val="000000"/>
                </a:buClr>
                <a:buSzPct val="54000"/>
                <a:buFont typeface="StarBats" charset="0"/>
                <a:buNone/>
              </a:pPr>
              <a:r>
                <a:rPr lang="en-GB" altLang="en-US" sz="2000" dirty="0">
                  <a:latin typeface="Helvetica" panose="020B0604020202020204" pitchFamily="34" charset="0"/>
                </a:rPr>
                <a:t>Double Quote</a:t>
              </a:r>
            </a:p>
            <a:p>
              <a:pPr>
                <a:spcBef>
                  <a:spcPts val="1700"/>
                </a:spcBef>
                <a:buClr>
                  <a:srgbClr val="000000"/>
                </a:buClr>
                <a:buSzPct val="54000"/>
                <a:buFont typeface="StarBats" charset="0"/>
                <a:buNone/>
              </a:pPr>
              <a:r>
                <a:rPr lang="en-GB" altLang="en-US" sz="2000" dirty="0">
                  <a:latin typeface="Helvetica" panose="020B0604020202020204" pitchFamily="34" charset="0"/>
                </a:rPr>
                <a:t>Octal represented by octal number</a:t>
              </a:r>
            </a:p>
            <a:p>
              <a:pPr>
                <a:spcBef>
                  <a:spcPts val="1700"/>
                </a:spcBef>
                <a:buClr>
                  <a:srgbClr val="000000"/>
                </a:buClr>
                <a:buSzPct val="54000"/>
                <a:buFont typeface="StarBats" charset="0"/>
                <a:buNone/>
              </a:pPr>
              <a:r>
                <a:rPr lang="en-GB" altLang="en-US" sz="2000" dirty="0">
                  <a:latin typeface="Helvetica" panose="020B0604020202020204" pitchFamily="34" charset="0"/>
                </a:rPr>
                <a:t>Unicode character (hex)</a:t>
              </a:r>
            </a:p>
          </p:txBody>
        </p:sp>
        <p:sp>
          <p:nvSpPr>
            <p:cNvPr id="19" name="Line 6">
              <a:extLst>
                <a:ext uri="{FF2B5EF4-FFF2-40B4-BE49-F238E27FC236}">
                  <a16:creationId xmlns:a16="http://schemas.microsoft.com/office/drawing/2014/main" id="{51E9E6FB-EDB5-48E2-8DE9-BC72594481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75050" y="2508250"/>
              <a:ext cx="0" cy="4192588"/>
            </a:xfrm>
            <a:prstGeom prst="line">
              <a:avLst/>
            </a:prstGeom>
            <a:noFill/>
            <a:ln w="1836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0" name="Line 7">
              <a:extLst>
                <a:ext uri="{FF2B5EF4-FFF2-40B4-BE49-F238E27FC236}">
                  <a16:creationId xmlns:a16="http://schemas.microsoft.com/office/drawing/2014/main" id="{CDCAD4D4-B926-434B-AB34-20428A418F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6625" y="2581275"/>
              <a:ext cx="5781675" cy="0"/>
            </a:xfrm>
            <a:prstGeom prst="line">
              <a:avLst/>
            </a:prstGeom>
            <a:noFill/>
            <a:ln w="1836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</p:grpSp>
    </p:spTree>
    <p:extLst>
      <p:ext uri="{BB962C8B-B14F-4D97-AF65-F5344CB8AC3E}">
        <p14:creationId xmlns:p14="http://schemas.microsoft.com/office/powerpoint/2010/main" val="38316747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Expressions (x = y)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0"/>
            <a:ext cx="10515600" cy="5405435"/>
          </a:xfrm>
        </p:spPr>
        <p:txBody>
          <a:bodyPr>
            <a:normAutofit/>
          </a:bodyPr>
          <a:lstStyle/>
          <a:p>
            <a:r>
              <a:rPr lang="en-US" dirty="0"/>
              <a:t>Expressions evaluate to a result</a:t>
            </a:r>
          </a:p>
          <a:p>
            <a:r>
              <a:rPr lang="en-US" dirty="0"/>
              <a:t>Operators</a:t>
            </a:r>
          </a:p>
          <a:p>
            <a:pPr lvl="1"/>
            <a:r>
              <a:rPr lang="en-US" dirty="0"/>
              <a:t>Arithmetic (+, -, *, /, %)</a:t>
            </a:r>
          </a:p>
          <a:p>
            <a:pPr lvl="1"/>
            <a:r>
              <a:rPr lang="en-US" dirty="0"/>
              <a:t>Assignment (=, +=, -=, *=, /=)</a:t>
            </a:r>
          </a:p>
          <a:p>
            <a:pPr lvl="1"/>
            <a:r>
              <a:rPr lang="en-US" dirty="0"/>
              <a:t>Increment and decrement (++, --)</a:t>
            </a:r>
          </a:p>
          <a:p>
            <a:pPr lvl="1"/>
            <a:r>
              <a:rPr lang="en-US" dirty="0"/>
              <a:t>relational operators (==, !=, &lt;, &lt;=, &gt;, &gt;=)</a:t>
            </a:r>
          </a:p>
          <a:p>
            <a:pPr lvl="1"/>
            <a:r>
              <a:rPr lang="en-US" dirty="0"/>
              <a:t>logical operators (||, &amp;&amp;)  (note: logical or, logical and)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17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564863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 Precedence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18</a:t>
            </a:fld>
            <a:r>
              <a:rPr lang="en-CA" dirty="0"/>
              <a:t> </a:t>
            </a:r>
          </a:p>
        </p:txBody>
      </p:sp>
      <p:sp>
        <p:nvSpPr>
          <p:cNvPr id="22" name="Text Box 2">
            <a:extLst>
              <a:ext uri="{FF2B5EF4-FFF2-40B4-BE49-F238E27FC236}">
                <a16:creationId xmlns:a16="http://schemas.microsoft.com/office/drawing/2014/main" id="{6F722581-5948-409C-B071-A896B0A89B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0563" y="1141411"/>
            <a:ext cx="7920037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211138" indent="-211138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>
                <a:srgbClr val="000000"/>
              </a:buClr>
              <a:buSzPct val="59000"/>
              <a:buFont typeface="Times New Roman" panose="02020603050405020304" pitchFamily="18" charset="0"/>
              <a:buNone/>
            </a:pPr>
            <a:r>
              <a:rPr lang="en-GB" altLang="en-US">
                <a:latin typeface="Helvetica" panose="020B0604020202020204" pitchFamily="34" charset="0"/>
              </a:rPr>
              <a:t>Order		Operators					Name</a:t>
            </a:r>
          </a:p>
        </p:txBody>
      </p:sp>
      <p:sp>
        <p:nvSpPr>
          <p:cNvPr id="23" name="Text Box 4">
            <a:extLst>
              <a:ext uri="{FF2B5EF4-FFF2-40B4-BE49-F238E27FC236}">
                <a16:creationId xmlns:a16="http://schemas.microsoft.com/office/drawing/2014/main" id="{582A8365-58BD-4E15-969D-317BD9CBF8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09775" y="1711324"/>
            <a:ext cx="8373090" cy="3693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11138" indent="-211138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r>
              <a:rPr lang="en-GB" altLang="en-US" sz="1600" dirty="0">
                <a:latin typeface="Helvetica" panose="020B0604020202020204" pitchFamily="34" charset="0"/>
              </a:rPr>
              <a:t>1			.   []  (parameters)			array indexes, params</a:t>
            </a:r>
          </a:p>
          <a:p>
            <a:pPr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r>
              <a:rPr lang="en-GB" altLang="en-US" sz="1600" dirty="0">
                <a:latin typeface="Helvetica" panose="020B0604020202020204" pitchFamily="34" charset="0"/>
              </a:rPr>
              <a:t>2			++  --  !   ~   </a:t>
            </a:r>
            <a:r>
              <a:rPr lang="en-GB" altLang="en-US" sz="1600" dirty="0" err="1">
                <a:latin typeface="Helvetica" panose="020B0604020202020204" pitchFamily="34" charset="0"/>
              </a:rPr>
              <a:t>instanceof</a:t>
            </a:r>
            <a:r>
              <a:rPr lang="en-GB" altLang="en-US" sz="1600" dirty="0">
                <a:latin typeface="Helvetica" panose="020B0604020202020204" pitchFamily="34" charset="0"/>
              </a:rPr>
              <a:t>			unary operators</a:t>
            </a:r>
          </a:p>
          <a:p>
            <a:pPr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r>
              <a:rPr lang="en-GB" altLang="en-US" sz="1600" dirty="0">
                <a:latin typeface="Helvetica" panose="020B0604020202020204" pitchFamily="34" charset="0"/>
              </a:rPr>
              <a:t>3			new	     (type)expr			creation and cast</a:t>
            </a:r>
          </a:p>
          <a:p>
            <a:pPr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r>
              <a:rPr lang="en-GB" altLang="en-US" sz="1600" dirty="0">
                <a:latin typeface="Helvetica" panose="020B0604020202020204" pitchFamily="34" charset="0"/>
              </a:rPr>
              <a:t>4			*     /     %				multiply and divide</a:t>
            </a:r>
          </a:p>
          <a:p>
            <a:pPr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r>
              <a:rPr lang="en-GB" altLang="en-US" sz="1600" dirty="0">
                <a:latin typeface="Helvetica" panose="020B0604020202020204" pitchFamily="34" charset="0"/>
              </a:rPr>
              <a:t>5			+   - 					addition and subtraction</a:t>
            </a:r>
          </a:p>
          <a:p>
            <a:pPr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r>
              <a:rPr lang="en-GB" altLang="en-US" sz="1600" dirty="0">
                <a:latin typeface="Helvetica" panose="020B0604020202020204" pitchFamily="34" charset="0"/>
              </a:rPr>
              <a:t>6			&lt;&lt;   &gt;&gt;   &gt;&gt;&gt;				bitwise shifts</a:t>
            </a:r>
          </a:p>
          <a:p>
            <a:pPr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r>
              <a:rPr lang="en-GB" altLang="en-US" sz="1600" dirty="0">
                <a:latin typeface="Helvetica" panose="020B0604020202020204" pitchFamily="34" charset="0"/>
              </a:rPr>
              <a:t>7			&lt;   &gt;   &lt;=   &gt;=				relational operators</a:t>
            </a:r>
          </a:p>
          <a:p>
            <a:pPr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r>
              <a:rPr lang="en-GB" altLang="en-US" sz="1600" dirty="0">
                <a:latin typeface="Helvetica" panose="020B0604020202020204" pitchFamily="34" charset="0"/>
              </a:rPr>
              <a:t>8			!=   ==					equality operators</a:t>
            </a:r>
          </a:p>
          <a:p>
            <a:pPr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r>
              <a:rPr lang="en-GB" altLang="en-US" sz="1600" dirty="0">
                <a:latin typeface="Helvetica" panose="020B0604020202020204" pitchFamily="34" charset="0"/>
              </a:rPr>
              <a:t>9			&amp;					bitwise and</a:t>
            </a:r>
          </a:p>
          <a:p>
            <a:pPr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r>
              <a:rPr lang="en-GB" altLang="en-US" sz="1600" dirty="0">
                <a:latin typeface="Helvetica" panose="020B0604020202020204" pitchFamily="34" charset="0"/>
              </a:rPr>
              <a:t>10		^					bitwise </a:t>
            </a:r>
            <a:r>
              <a:rPr lang="en-GB" altLang="en-US" sz="1600" dirty="0" err="1">
                <a:latin typeface="Helvetica" panose="020B0604020202020204" pitchFamily="34" charset="0"/>
              </a:rPr>
              <a:t>xor</a:t>
            </a:r>
            <a:endParaRPr lang="en-GB" altLang="en-US" sz="1600" dirty="0">
              <a:latin typeface="Helvetica" panose="020B0604020202020204" pitchFamily="34" charset="0"/>
            </a:endParaRPr>
          </a:p>
          <a:p>
            <a:pPr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r>
              <a:rPr lang="en-GB" altLang="en-US" sz="1600" dirty="0">
                <a:latin typeface="Helvetica" panose="020B0604020202020204" pitchFamily="34" charset="0"/>
              </a:rPr>
              <a:t>11			|					bitwise or</a:t>
            </a:r>
          </a:p>
          <a:p>
            <a:pPr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r>
              <a:rPr lang="en-GB" altLang="en-US" sz="1600" dirty="0">
                <a:latin typeface="Helvetica" panose="020B0604020202020204" pitchFamily="34" charset="0"/>
              </a:rPr>
              <a:t>12		&amp;&amp;					logical and</a:t>
            </a:r>
          </a:p>
          <a:p>
            <a:pPr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r>
              <a:rPr lang="en-GB" altLang="en-US" sz="1600" dirty="0">
                <a:latin typeface="Helvetica" panose="020B0604020202020204" pitchFamily="34" charset="0"/>
              </a:rPr>
              <a:t>13		||					logical or</a:t>
            </a:r>
          </a:p>
          <a:p>
            <a:pPr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r>
              <a:rPr lang="en-GB" altLang="en-US" sz="1600" dirty="0">
                <a:latin typeface="Helvetica" panose="020B0604020202020204" pitchFamily="34" charset="0"/>
              </a:rPr>
              <a:t>14		?:			             	conditional (ternary) operator</a:t>
            </a:r>
          </a:p>
          <a:p>
            <a:pPr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r>
              <a:rPr lang="en-GB" altLang="en-US" sz="1600" dirty="0">
                <a:latin typeface="Helvetica" panose="020B0604020202020204" pitchFamily="34" charset="0"/>
              </a:rPr>
              <a:t>15		=   +=  -=  *=  /=				assignment</a:t>
            </a:r>
          </a:p>
        </p:txBody>
      </p:sp>
      <p:sp>
        <p:nvSpPr>
          <p:cNvPr id="24" name="Line 5">
            <a:extLst>
              <a:ext uri="{FF2B5EF4-FFF2-40B4-BE49-F238E27FC236}">
                <a16:creationId xmlns:a16="http://schemas.microsoft.com/office/drawing/2014/main" id="{FB0D2131-7741-4843-AEAF-910D29348584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1562099"/>
            <a:ext cx="8204200" cy="0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5" name="Line 6">
            <a:extLst>
              <a:ext uri="{FF2B5EF4-FFF2-40B4-BE49-F238E27FC236}">
                <a16:creationId xmlns:a16="http://schemas.microsoft.com/office/drawing/2014/main" id="{6B25CF6C-F7EB-4B91-8E87-608B3A831BDB}"/>
              </a:ext>
            </a:extLst>
          </p:cNvPr>
          <p:cNvSpPr>
            <a:spLocks noChangeShapeType="1"/>
          </p:cNvSpPr>
          <p:nvPr/>
        </p:nvSpPr>
        <p:spPr bwMode="auto">
          <a:xfrm>
            <a:off x="2911475" y="1127124"/>
            <a:ext cx="0" cy="4422775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6" name="Line 7">
            <a:extLst>
              <a:ext uri="{FF2B5EF4-FFF2-40B4-BE49-F238E27FC236}">
                <a16:creationId xmlns:a16="http://schemas.microsoft.com/office/drawing/2014/main" id="{5AC96794-CD42-44E7-9847-B94E0B0C8114}"/>
              </a:ext>
            </a:extLst>
          </p:cNvPr>
          <p:cNvSpPr>
            <a:spLocks noChangeShapeType="1"/>
          </p:cNvSpPr>
          <p:nvPr/>
        </p:nvSpPr>
        <p:spPr bwMode="auto">
          <a:xfrm>
            <a:off x="6588125" y="1150936"/>
            <a:ext cx="0" cy="4422775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7" name="Text Box 8">
            <a:extLst>
              <a:ext uri="{FF2B5EF4-FFF2-40B4-BE49-F238E27FC236}">
                <a16:creationId xmlns:a16="http://schemas.microsoft.com/office/drawing/2014/main" id="{8C913D1A-11A1-4F7F-AE32-D5582B1C73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3800" y="5659436"/>
            <a:ext cx="10080625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211138" indent="-211138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>
                <a:srgbClr val="000000"/>
              </a:buClr>
              <a:buSzPct val="85000"/>
              <a:buFont typeface="Times New Roman" panose="02020603050405020304" pitchFamily="18" charset="0"/>
              <a:buNone/>
            </a:pPr>
            <a:r>
              <a:rPr lang="en-GB" altLang="en-US" sz="2000" dirty="0">
                <a:latin typeface="Helvetica" panose="020B0604020202020204" pitchFamily="34" charset="0"/>
              </a:rPr>
              <a:t>Note: two operators of the same precedence will be evaluated based on their associativity</a:t>
            </a:r>
          </a:p>
          <a:p>
            <a:pPr>
              <a:buClr>
                <a:srgbClr val="000000"/>
              </a:buClr>
              <a:buSzPct val="85000"/>
              <a:buFont typeface="Times New Roman" panose="02020603050405020304" pitchFamily="18" charset="0"/>
              <a:buNone/>
            </a:pPr>
            <a:r>
              <a:rPr lang="en-GB" altLang="en-US" sz="2000" dirty="0">
                <a:latin typeface="Helvetica" panose="020B0604020202020204" pitchFamily="34" charset="0"/>
              </a:rPr>
              <a:t>	Usually, associativity is evaluated from left to right.  Associativity of assignment is</a:t>
            </a:r>
          </a:p>
          <a:p>
            <a:pPr>
              <a:buClr>
                <a:srgbClr val="000000"/>
              </a:buClr>
              <a:buSzPct val="85000"/>
              <a:buFont typeface="Times New Roman" panose="02020603050405020304" pitchFamily="18" charset="0"/>
              <a:buNone/>
            </a:pPr>
            <a:r>
              <a:rPr lang="en-GB" altLang="en-US" sz="2000" dirty="0">
                <a:latin typeface="Helvetica" panose="020B0604020202020204" pitchFamily="34" charset="0"/>
              </a:rPr>
              <a:t>	right to left</a:t>
            </a:r>
          </a:p>
        </p:txBody>
      </p:sp>
    </p:spTree>
    <p:extLst>
      <p:ext uri="{BB962C8B-B14F-4D97-AF65-F5344CB8AC3E}">
        <p14:creationId xmlns:p14="http://schemas.microsoft.com/office/powerpoint/2010/main" val="1374138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0"/>
            <a:ext cx="10515600" cy="5405435"/>
          </a:xfrm>
        </p:spPr>
        <p:txBody>
          <a:bodyPr>
            <a:normAutofit/>
          </a:bodyPr>
          <a:lstStyle/>
          <a:p>
            <a:r>
              <a:rPr lang="en-US" dirty="0"/>
              <a:t>Java also defines assignment operators which have an implied mathematical function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Be aware of the precedence issues: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Assignment ALWAYS has the lowest precedence.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19</a:t>
            </a:fld>
            <a:r>
              <a:rPr lang="en-CA" dirty="0"/>
              <a:t> </a:t>
            </a:r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12F88035-A6F1-47A4-8647-8089FF328B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8555" y="2042652"/>
            <a:ext cx="1636713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>
                <a:srgbClr val="000000"/>
              </a:buClr>
              <a:buSzPct val="54000"/>
              <a:buFont typeface="StarBats" charset="0"/>
              <a:buNone/>
            </a:pPr>
            <a:r>
              <a:rPr lang="en-GB" altLang="en-US" sz="2000" dirty="0">
                <a:latin typeface="Courier" pitchFamily="64" charset="0"/>
              </a:rPr>
              <a:t>x = x + 1;</a:t>
            </a:r>
          </a:p>
          <a:p>
            <a:pPr>
              <a:buClr>
                <a:srgbClr val="000000"/>
              </a:buClr>
              <a:buSzPct val="54000"/>
              <a:buFont typeface="StarBats" charset="0"/>
              <a:buNone/>
            </a:pPr>
            <a:r>
              <a:rPr lang="en-GB" altLang="en-US" sz="2000" dirty="0">
                <a:latin typeface="Courier" pitchFamily="64" charset="0"/>
              </a:rPr>
              <a:t>x = x + y + 5;</a:t>
            </a:r>
          </a:p>
          <a:p>
            <a:pPr>
              <a:buClr>
                <a:srgbClr val="000000"/>
              </a:buClr>
              <a:buSzPct val="54000"/>
              <a:buFont typeface="StarBats" charset="0"/>
              <a:buNone/>
            </a:pPr>
            <a:r>
              <a:rPr lang="en-GB" altLang="en-US" sz="2000" dirty="0">
                <a:latin typeface="Courier" pitchFamily="64" charset="0"/>
              </a:rPr>
              <a:t>x = x * (z * 50);</a:t>
            </a:r>
          </a:p>
          <a:p>
            <a:pPr>
              <a:buClr>
                <a:srgbClr val="000000"/>
              </a:buClr>
              <a:buSzPct val="54000"/>
              <a:buFont typeface="StarBats" charset="0"/>
              <a:buNone/>
            </a:pPr>
            <a:r>
              <a:rPr lang="en-GB" altLang="en-US" sz="2000" dirty="0">
                <a:latin typeface="Courier" pitchFamily="64" charset="0"/>
              </a:rPr>
              <a:t>x = x / 10;</a:t>
            </a:r>
          </a:p>
          <a:p>
            <a:pPr>
              <a:buClr>
                <a:srgbClr val="000000"/>
              </a:buClr>
              <a:buSzPct val="54000"/>
              <a:buFont typeface="StarBats" charset="0"/>
              <a:buNone/>
            </a:pPr>
            <a:endParaRPr lang="en-GB" altLang="en-US" sz="2000" dirty="0">
              <a:latin typeface="Courier" pitchFamily="64" charset="0"/>
            </a:endParaRPr>
          </a:p>
        </p:txBody>
      </p:sp>
      <p:sp>
        <p:nvSpPr>
          <p:cNvPr id="8" name="Text Box 5">
            <a:extLst>
              <a:ext uri="{FF2B5EF4-FFF2-40B4-BE49-F238E27FC236}">
                <a16:creationId xmlns:a16="http://schemas.microsoft.com/office/drawing/2014/main" id="{8D679615-60CD-40E2-8C8B-D1E5D66F19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32755" y="2042652"/>
            <a:ext cx="1216025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>
                <a:srgbClr val="000000"/>
              </a:buClr>
              <a:buSzPct val="54000"/>
              <a:buFont typeface="StarBats" charset="0"/>
              <a:buNone/>
            </a:pPr>
            <a:r>
              <a:rPr lang="en-GB" altLang="en-US" sz="2000" dirty="0">
                <a:latin typeface="Courier" pitchFamily="64" charset="0"/>
              </a:rPr>
              <a:t>x += 1;</a:t>
            </a:r>
          </a:p>
          <a:p>
            <a:pPr>
              <a:buClr>
                <a:srgbClr val="000000"/>
              </a:buClr>
              <a:buSzPct val="54000"/>
              <a:buFont typeface="StarBats" charset="0"/>
              <a:buNone/>
            </a:pPr>
            <a:r>
              <a:rPr lang="en-GB" altLang="en-US" sz="2000" dirty="0">
                <a:latin typeface="Courier" pitchFamily="64" charset="0"/>
              </a:rPr>
              <a:t>x += y + 5;</a:t>
            </a:r>
          </a:p>
          <a:p>
            <a:pPr>
              <a:buClr>
                <a:srgbClr val="000000"/>
              </a:buClr>
              <a:buSzPct val="54000"/>
              <a:buFont typeface="StarBats" charset="0"/>
              <a:buNone/>
            </a:pPr>
            <a:r>
              <a:rPr lang="en-GB" altLang="en-US" sz="2000" dirty="0">
                <a:latin typeface="Courier" pitchFamily="64" charset="0"/>
              </a:rPr>
              <a:t>x </a:t>
            </a:r>
            <a:r>
              <a:rPr lang="en-GB" altLang="en-US" sz="2000" b="1" dirty="0">
                <a:latin typeface="Courier" pitchFamily="64" charset="0"/>
              </a:rPr>
              <a:t>*= </a:t>
            </a:r>
            <a:r>
              <a:rPr lang="en-GB" altLang="en-US" sz="2000" dirty="0">
                <a:latin typeface="Courier" pitchFamily="64" charset="0"/>
              </a:rPr>
              <a:t>z * 50;</a:t>
            </a:r>
          </a:p>
          <a:p>
            <a:pPr>
              <a:buClr>
                <a:srgbClr val="000000"/>
              </a:buClr>
              <a:buSzPct val="54000"/>
              <a:buFont typeface="StarBats" charset="0"/>
              <a:buNone/>
            </a:pPr>
            <a:r>
              <a:rPr lang="en-GB" altLang="en-US" sz="2000" b="1" dirty="0">
                <a:latin typeface="Courier" pitchFamily="64" charset="0"/>
              </a:rPr>
              <a:t>x /= </a:t>
            </a:r>
            <a:r>
              <a:rPr lang="en-GB" altLang="en-US" sz="2000" dirty="0">
                <a:latin typeface="Courier" pitchFamily="64" charset="0"/>
              </a:rPr>
              <a:t>10;</a:t>
            </a:r>
          </a:p>
        </p:txBody>
      </p:sp>
      <p:sp>
        <p:nvSpPr>
          <p:cNvPr id="9" name="Text Box 7">
            <a:extLst>
              <a:ext uri="{FF2B5EF4-FFF2-40B4-BE49-F238E27FC236}">
                <a16:creationId xmlns:a16="http://schemas.microsoft.com/office/drawing/2014/main" id="{3E056A3B-57A2-450A-A245-31FD0724CD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41691" y="4765443"/>
            <a:ext cx="588327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>
                <a:srgbClr val="000000"/>
              </a:buClr>
              <a:buSzPct val="54000"/>
              <a:buFont typeface="StarBats" charset="0"/>
              <a:buNone/>
            </a:pPr>
            <a:r>
              <a:rPr lang="en-GB" altLang="en-US" sz="2000" dirty="0">
                <a:latin typeface="Courier" pitchFamily="64" charset="0"/>
              </a:rPr>
              <a:t>x *= y + 5;</a:t>
            </a:r>
            <a:r>
              <a:rPr lang="en-GB" altLang="en-US" sz="2000" b="1" dirty="0">
                <a:latin typeface="Courier" pitchFamily="64" charset="0"/>
              </a:rPr>
              <a:t>  	does not equal  	 	</a:t>
            </a:r>
            <a:r>
              <a:rPr lang="en-GB" altLang="en-US" sz="2000" dirty="0">
                <a:latin typeface="Courier" pitchFamily="64" charset="0"/>
              </a:rPr>
              <a:t>x = x * y + 5;</a:t>
            </a:r>
          </a:p>
          <a:p>
            <a:pPr>
              <a:buClr>
                <a:srgbClr val="000000"/>
              </a:buClr>
              <a:buSzPct val="54000"/>
              <a:buFont typeface="StarBats" charset="0"/>
              <a:buNone/>
            </a:pPr>
            <a:r>
              <a:rPr lang="en-GB" altLang="en-US" sz="2000" b="1" dirty="0">
                <a:latin typeface="Courier" pitchFamily="64" charset="0"/>
              </a:rPr>
              <a:t>		instead, it equals		</a:t>
            </a:r>
            <a:r>
              <a:rPr lang="en-GB" altLang="en-US" sz="2000" dirty="0">
                <a:latin typeface="Courier" pitchFamily="64" charset="0"/>
              </a:rPr>
              <a:t>x = x * (y + 5);</a:t>
            </a:r>
          </a:p>
        </p:txBody>
      </p:sp>
    </p:spTree>
    <p:extLst>
      <p:ext uri="{BB962C8B-B14F-4D97-AF65-F5344CB8AC3E}">
        <p14:creationId xmlns:p14="http://schemas.microsoft.com/office/powerpoint/2010/main" val="2608654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Variables</a:t>
            </a:r>
          </a:p>
          <a:p>
            <a:r>
              <a:rPr lang="en-CA" dirty="0"/>
              <a:t>Types</a:t>
            </a:r>
          </a:p>
          <a:p>
            <a:r>
              <a:rPr lang="en-CA" dirty="0"/>
              <a:t>Expressions</a:t>
            </a:r>
          </a:p>
          <a:p>
            <a:r>
              <a:rPr lang="en-CA" dirty="0"/>
              <a:t>Operators</a:t>
            </a:r>
          </a:p>
          <a:p>
            <a:r>
              <a:rPr lang="en-CA" dirty="0"/>
              <a:t>Narrow/Widening Conversions</a:t>
            </a:r>
          </a:p>
          <a:p>
            <a:endParaRPr lang="en-CA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2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5451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Increment and Decrement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0"/>
            <a:ext cx="10515600" cy="5405435"/>
          </a:xfrm>
        </p:spPr>
        <p:txBody>
          <a:bodyPr>
            <a:normAutofit/>
          </a:bodyPr>
          <a:lstStyle/>
          <a:p>
            <a:r>
              <a:rPr lang="en-US" dirty="0"/>
              <a:t>++ or --</a:t>
            </a:r>
          </a:p>
          <a:p>
            <a:r>
              <a:rPr lang="en-US" dirty="0"/>
              <a:t>For each, there is a prefix and postfix notation:</a:t>
            </a:r>
          </a:p>
          <a:p>
            <a:pPr lvl="1"/>
            <a:r>
              <a:rPr lang="en-US" dirty="0"/>
              <a:t>x++ (postfix increment : x is incremented by 1)</a:t>
            </a:r>
          </a:p>
          <a:p>
            <a:pPr lvl="1"/>
            <a:r>
              <a:rPr lang="en-US" dirty="0"/>
              <a:t>++x (prefix increment : x is incremented by 1)</a:t>
            </a:r>
          </a:p>
          <a:p>
            <a:pPr lvl="1"/>
            <a:r>
              <a:rPr lang="en-US" dirty="0"/>
              <a:t>x-- (postfix decrement : x is decremented by 1)</a:t>
            </a:r>
          </a:p>
          <a:p>
            <a:pPr lvl="1"/>
            <a:r>
              <a:rPr lang="en-US" dirty="0"/>
              <a:t>--x (prefix decrement : x is decremented by 1)</a:t>
            </a:r>
          </a:p>
          <a:p>
            <a:endParaRPr lang="en-US" dirty="0"/>
          </a:p>
          <a:p>
            <a:r>
              <a:rPr lang="en-US" dirty="0"/>
              <a:t>Often used when accessing array indices: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20</a:t>
            </a:fld>
            <a:r>
              <a:rPr lang="en-CA" dirty="0"/>
              <a:t> </a:t>
            </a:r>
          </a:p>
        </p:txBody>
      </p:sp>
      <p:sp>
        <p:nvSpPr>
          <p:cNvPr id="24" name="Text Box 4">
            <a:extLst>
              <a:ext uri="{FF2B5EF4-FFF2-40B4-BE49-F238E27FC236}">
                <a16:creationId xmlns:a16="http://schemas.microsoft.com/office/drawing/2014/main" id="{D74D2CCA-EC4A-465A-80C1-D6A1AEE5E2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7929" y="4531954"/>
            <a:ext cx="5078313" cy="1538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>
                <a:srgbClr val="000000"/>
              </a:buClr>
              <a:buSzPct val="54000"/>
              <a:buFont typeface="StarBats" charset="0"/>
              <a:buNone/>
            </a:pPr>
            <a:endParaRPr lang="en-GB" altLang="en-US" sz="2000" dirty="0">
              <a:latin typeface="Courier" pitchFamily="64" charset="0"/>
            </a:endParaRPr>
          </a:p>
          <a:p>
            <a:pPr>
              <a:buClr>
                <a:srgbClr val="000000"/>
              </a:buClr>
              <a:buSzPct val="54000"/>
              <a:buFont typeface="StarBats" charset="0"/>
              <a:buNone/>
            </a:pPr>
            <a:r>
              <a:rPr lang="en-GB" altLang="en-US" sz="2000" dirty="0">
                <a:latin typeface="Courier" pitchFamily="64" charset="0"/>
              </a:rPr>
              <a:t>int[] grades = {96, 74, 88, 56};</a:t>
            </a:r>
          </a:p>
          <a:p>
            <a:pPr>
              <a:buClr>
                <a:srgbClr val="000000"/>
              </a:buClr>
              <a:buSzPct val="54000"/>
              <a:buFont typeface="StarBats" charset="0"/>
              <a:buNone/>
            </a:pPr>
            <a:r>
              <a:rPr lang="en-GB" altLang="en-US" sz="2000" dirty="0">
                <a:latin typeface="Courier" pitchFamily="64" charset="0"/>
              </a:rPr>
              <a:t>int index = 0;</a:t>
            </a:r>
          </a:p>
          <a:p>
            <a:pPr>
              <a:buClr>
                <a:srgbClr val="000000"/>
              </a:buClr>
              <a:buSzPct val="54000"/>
              <a:buFont typeface="StarBats" charset="0"/>
              <a:buNone/>
            </a:pPr>
            <a:endParaRPr lang="en-GB" altLang="en-US" sz="2000" dirty="0">
              <a:latin typeface="Courier" pitchFamily="64" charset="0"/>
            </a:endParaRPr>
          </a:p>
          <a:p>
            <a:pPr>
              <a:buClr>
                <a:srgbClr val="000000"/>
              </a:buClr>
              <a:buSzPct val="54000"/>
              <a:buFont typeface="StarBats" charset="0"/>
              <a:buNone/>
            </a:pPr>
            <a:r>
              <a:rPr lang="en-GB" altLang="en-US" sz="2000" dirty="0">
                <a:latin typeface="Courier" pitchFamily="64" charset="0"/>
              </a:rPr>
              <a:t>int </a:t>
            </a:r>
            <a:r>
              <a:rPr lang="en-GB" altLang="en-US" sz="2000" dirty="0" err="1">
                <a:latin typeface="Courier" pitchFamily="64" charset="0"/>
              </a:rPr>
              <a:t>firstGrade</a:t>
            </a:r>
            <a:r>
              <a:rPr lang="en-GB" altLang="en-US" sz="2000" dirty="0">
                <a:latin typeface="Courier" pitchFamily="64" charset="0"/>
              </a:rPr>
              <a:t> = grades[index++];</a:t>
            </a:r>
          </a:p>
        </p:txBody>
      </p:sp>
    </p:spTree>
    <p:extLst>
      <p:ext uri="{BB962C8B-B14F-4D97-AF65-F5344CB8AC3E}">
        <p14:creationId xmlns:p14="http://schemas.microsoft.com/office/powerpoint/2010/main" val="4444713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Conversions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0"/>
            <a:ext cx="10515600" cy="5405435"/>
          </a:xfrm>
        </p:spPr>
        <p:txBody>
          <a:bodyPr>
            <a:normAutofit/>
          </a:bodyPr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21</a:t>
            </a:fld>
            <a:r>
              <a:rPr lang="en-CA" dirty="0"/>
              <a:t> </a:t>
            </a:r>
          </a:p>
        </p:txBody>
      </p:sp>
      <p:sp>
        <p:nvSpPr>
          <p:cNvPr id="13" name="Text Box 4">
            <a:extLst>
              <a:ext uri="{FF2B5EF4-FFF2-40B4-BE49-F238E27FC236}">
                <a16:creationId xmlns:a16="http://schemas.microsoft.com/office/drawing/2014/main" id="{145DD1AA-47DC-4C59-BF23-5EC9A9FADA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8729" y="1442884"/>
            <a:ext cx="7078861" cy="1538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>
                <a:srgbClr val="000000"/>
              </a:buClr>
              <a:buSzPct val="54000"/>
              <a:buFont typeface="StarBats" charset="0"/>
              <a:buNone/>
            </a:pPr>
            <a:r>
              <a:rPr lang="en-GB" altLang="en-US" sz="2000" dirty="0">
                <a:latin typeface="Courier" pitchFamily="64" charset="0"/>
              </a:rPr>
              <a:t>int x;</a:t>
            </a:r>
          </a:p>
          <a:p>
            <a:pPr>
              <a:buClr>
                <a:srgbClr val="000000"/>
              </a:buClr>
              <a:buSzPct val="54000"/>
              <a:buFont typeface="StarBats" charset="0"/>
              <a:buNone/>
            </a:pPr>
            <a:r>
              <a:rPr lang="en-GB" altLang="en-US" sz="2000" dirty="0">
                <a:latin typeface="Courier" pitchFamily="64" charset="0"/>
              </a:rPr>
              <a:t>long y;</a:t>
            </a:r>
          </a:p>
          <a:p>
            <a:pPr>
              <a:buClr>
                <a:srgbClr val="000000"/>
              </a:buClr>
              <a:buSzPct val="54000"/>
              <a:buFont typeface="StarBats" charset="0"/>
              <a:buNone/>
            </a:pPr>
            <a:r>
              <a:rPr lang="en-GB" altLang="en-US" sz="2000" dirty="0">
                <a:latin typeface="Courier" pitchFamily="64" charset="0"/>
              </a:rPr>
              <a:t>[... x and y are initialized with some values]</a:t>
            </a:r>
          </a:p>
          <a:p>
            <a:pPr>
              <a:buClr>
                <a:srgbClr val="000000"/>
              </a:buClr>
              <a:buSzPct val="54000"/>
              <a:buFont typeface="StarBats" charset="0"/>
              <a:buNone/>
            </a:pPr>
            <a:endParaRPr lang="en-GB" altLang="en-US" sz="2000" dirty="0">
              <a:latin typeface="Courier" pitchFamily="64" charset="0"/>
            </a:endParaRPr>
          </a:p>
          <a:p>
            <a:pPr>
              <a:buClr>
                <a:srgbClr val="000000"/>
              </a:buClr>
              <a:buSzPct val="54000"/>
              <a:buFont typeface="StarBats" charset="0"/>
              <a:buNone/>
            </a:pPr>
            <a:r>
              <a:rPr lang="en-GB" altLang="en-US" sz="2000" dirty="0">
                <a:latin typeface="Courier" pitchFamily="64" charset="0"/>
              </a:rPr>
              <a:t>int z = x + y;</a:t>
            </a:r>
          </a:p>
        </p:txBody>
      </p:sp>
    </p:spTree>
    <p:extLst>
      <p:ext uri="{BB962C8B-B14F-4D97-AF65-F5344CB8AC3E}">
        <p14:creationId xmlns:p14="http://schemas.microsoft.com/office/powerpoint/2010/main" val="6935656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Narrowing Conversion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0"/>
            <a:ext cx="10515600" cy="5405435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 narrowing conversion occurs when a value stored in a larger space is converted to a type of a smaller space.</a:t>
            </a:r>
          </a:p>
          <a:p>
            <a:r>
              <a:rPr lang="en-US" dirty="0"/>
              <a:t>Information may be lost</a:t>
            </a:r>
          </a:p>
          <a:p>
            <a:r>
              <a:rPr lang="en-US" dirty="0"/>
              <a:t>Never occurs automatically.  Must be explicitly requested by the programmer using a cast.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22</a:t>
            </a:fld>
            <a:r>
              <a:rPr lang="en-CA" dirty="0"/>
              <a:t> </a:t>
            </a:r>
          </a:p>
        </p:txBody>
      </p:sp>
      <p:sp>
        <p:nvSpPr>
          <p:cNvPr id="13" name="Text Box 4">
            <a:extLst>
              <a:ext uri="{FF2B5EF4-FFF2-40B4-BE49-F238E27FC236}">
                <a16:creationId xmlns:a16="http://schemas.microsoft.com/office/drawing/2014/main" id="{145DD1AA-47DC-4C59-BF23-5EC9A9FADA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8729" y="1442884"/>
            <a:ext cx="7078861" cy="1538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>
                <a:srgbClr val="000000"/>
              </a:buClr>
              <a:buSzPct val="54000"/>
              <a:buFont typeface="StarBats" charset="0"/>
              <a:buNone/>
            </a:pPr>
            <a:r>
              <a:rPr lang="en-GB" altLang="en-US" sz="2000" dirty="0">
                <a:latin typeface="Courier" pitchFamily="64" charset="0"/>
              </a:rPr>
              <a:t>int x;</a:t>
            </a:r>
          </a:p>
          <a:p>
            <a:pPr>
              <a:buClr>
                <a:srgbClr val="000000"/>
              </a:buClr>
              <a:buSzPct val="54000"/>
              <a:buFont typeface="StarBats" charset="0"/>
              <a:buNone/>
            </a:pPr>
            <a:r>
              <a:rPr lang="en-GB" altLang="en-US" sz="2000" dirty="0">
                <a:latin typeface="Courier" pitchFamily="64" charset="0"/>
              </a:rPr>
              <a:t>long y;</a:t>
            </a:r>
          </a:p>
          <a:p>
            <a:pPr>
              <a:buClr>
                <a:srgbClr val="000000"/>
              </a:buClr>
              <a:buSzPct val="54000"/>
              <a:buFont typeface="StarBats" charset="0"/>
              <a:buNone/>
            </a:pPr>
            <a:r>
              <a:rPr lang="en-GB" altLang="en-US" sz="2000" dirty="0">
                <a:latin typeface="Courier" pitchFamily="64" charset="0"/>
              </a:rPr>
              <a:t>[... x and y are initialized with some values]</a:t>
            </a:r>
          </a:p>
          <a:p>
            <a:pPr>
              <a:buClr>
                <a:srgbClr val="000000"/>
              </a:buClr>
              <a:buSzPct val="54000"/>
              <a:buFont typeface="StarBats" charset="0"/>
              <a:buNone/>
            </a:pPr>
            <a:endParaRPr lang="en-GB" altLang="en-US" sz="2000" dirty="0">
              <a:latin typeface="Courier" pitchFamily="64" charset="0"/>
            </a:endParaRPr>
          </a:p>
          <a:p>
            <a:pPr>
              <a:buClr>
                <a:srgbClr val="000000"/>
              </a:buClr>
              <a:buSzPct val="54000"/>
              <a:buFont typeface="StarBats" charset="0"/>
              <a:buNone/>
            </a:pPr>
            <a:r>
              <a:rPr lang="en-GB" altLang="en-US" sz="2000" dirty="0">
                <a:latin typeface="Courier" pitchFamily="64" charset="0"/>
              </a:rPr>
              <a:t>int z = (int) (x + y);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2B61F83-6BCA-400D-9AE9-19024EABADF6}"/>
              </a:ext>
            </a:extLst>
          </p:cNvPr>
          <p:cNvSpPr/>
          <p:nvPr/>
        </p:nvSpPr>
        <p:spPr>
          <a:xfrm>
            <a:off x="4050890" y="2526890"/>
            <a:ext cx="825910" cy="58993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E2D7EF-8ACB-47B0-9970-06CD7F69F26D}"/>
              </a:ext>
            </a:extLst>
          </p:cNvPr>
          <p:cNvSpPr txBox="1"/>
          <p:nvPr/>
        </p:nvSpPr>
        <p:spPr>
          <a:xfrm>
            <a:off x="4267200" y="3148469"/>
            <a:ext cx="1130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Cast to int</a:t>
            </a:r>
          </a:p>
        </p:txBody>
      </p:sp>
    </p:spTree>
    <p:extLst>
      <p:ext uri="{BB962C8B-B14F-4D97-AF65-F5344CB8AC3E}">
        <p14:creationId xmlns:p14="http://schemas.microsoft.com/office/powerpoint/2010/main" val="9801764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Widening Conversion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0"/>
            <a:ext cx="10515600" cy="5405435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 widening conversion occurs when a value stored in a smaller space is converted to a type of a larger space.</a:t>
            </a:r>
          </a:p>
          <a:p>
            <a:r>
              <a:rPr lang="en-US" dirty="0"/>
              <a:t>There will never be a loss of information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Widening conversions occur automatically when needed.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23</a:t>
            </a:fld>
            <a:r>
              <a:rPr lang="en-CA" dirty="0"/>
              <a:t> </a:t>
            </a:r>
          </a:p>
        </p:txBody>
      </p:sp>
      <p:sp>
        <p:nvSpPr>
          <p:cNvPr id="13" name="Text Box 4">
            <a:extLst>
              <a:ext uri="{FF2B5EF4-FFF2-40B4-BE49-F238E27FC236}">
                <a16:creationId xmlns:a16="http://schemas.microsoft.com/office/drawing/2014/main" id="{145DD1AA-47DC-4C59-BF23-5EC9A9FADA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8729" y="1442884"/>
            <a:ext cx="7078861" cy="1538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>
                <a:srgbClr val="000000"/>
              </a:buClr>
              <a:buSzPct val="54000"/>
              <a:buFont typeface="StarBats" charset="0"/>
              <a:buNone/>
            </a:pPr>
            <a:r>
              <a:rPr lang="en-GB" altLang="en-US" sz="2000" dirty="0">
                <a:latin typeface="Courier" pitchFamily="64" charset="0"/>
              </a:rPr>
              <a:t>int x;</a:t>
            </a:r>
          </a:p>
          <a:p>
            <a:pPr>
              <a:buClr>
                <a:srgbClr val="000000"/>
              </a:buClr>
              <a:buSzPct val="54000"/>
              <a:buFont typeface="StarBats" charset="0"/>
              <a:buNone/>
            </a:pPr>
            <a:r>
              <a:rPr lang="en-GB" altLang="en-US" sz="2000" dirty="0">
                <a:latin typeface="Courier" pitchFamily="64" charset="0"/>
              </a:rPr>
              <a:t>long y;</a:t>
            </a:r>
          </a:p>
          <a:p>
            <a:pPr>
              <a:buClr>
                <a:srgbClr val="000000"/>
              </a:buClr>
              <a:buSzPct val="54000"/>
              <a:buFont typeface="StarBats" charset="0"/>
              <a:buNone/>
            </a:pPr>
            <a:r>
              <a:rPr lang="en-GB" altLang="en-US" sz="2000" dirty="0">
                <a:latin typeface="Courier" pitchFamily="64" charset="0"/>
              </a:rPr>
              <a:t>[... x and y are initialized with some values]</a:t>
            </a:r>
          </a:p>
          <a:p>
            <a:pPr>
              <a:buClr>
                <a:srgbClr val="000000"/>
              </a:buClr>
              <a:buSzPct val="54000"/>
              <a:buFont typeface="StarBats" charset="0"/>
              <a:buNone/>
            </a:pPr>
            <a:endParaRPr lang="en-GB" altLang="en-US" sz="2000" dirty="0">
              <a:latin typeface="Courier" pitchFamily="64" charset="0"/>
            </a:endParaRPr>
          </a:p>
          <a:p>
            <a:pPr>
              <a:buClr>
                <a:srgbClr val="000000"/>
              </a:buClr>
              <a:buSzPct val="54000"/>
              <a:buFont typeface="StarBats" charset="0"/>
              <a:buNone/>
            </a:pPr>
            <a:r>
              <a:rPr lang="en-GB" altLang="en-US" sz="2000" dirty="0">
                <a:latin typeface="Courier" pitchFamily="64" charset="0"/>
              </a:rPr>
              <a:t>long z = x;</a:t>
            </a:r>
          </a:p>
        </p:txBody>
      </p:sp>
    </p:spTree>
    <p:extLst>
      <p:ext uri="{BB962C8B-B14F-4D97-AF65-F5344CB8AC3E}">
        <p14:creationId xmlns:p14="http://schemas.microsoft.com/office/powerpoint/2010/main" val="29978582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0"/>
            <a:ext cx="10515600" cy="5405435"/>
          </a:xfrm>
        </p:spPr>
        <p:txBody>
          <a:bodyPr>
            <a:normAutofit/>
          </a:bodyPr>
          <a:lstStyle/>
          <a:p>
            <a:r>
              <a:rPr lang="en-US" dirty="0"/>
              <a:t>Narrowing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Widening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24</a:t>
            </a:fld>
            <a:r>
              <a:rPr lang="en-CA" dirty="0"/>
              <a:t> </a:t>
            </a:r>
          </a:p>
        </p:txBody>
      </p:sp>
      <p:grpSp>
        <p:nvGrpSpPr>
          <p:cNvPr id="8" name="Group 4">
            <a:extLst>
              <a:ext uri="{FF2B5EF4-FFF2-40B4-BE49-F238E27FC236}">
                <a16:creationId xmlns:a16="http://schemas.microsoft.com/office/drawing/2014/main" id="{1FA3838B-40C0-44EB-99EA-948B7720B0D7}"/>
              </a:ext>
            </a:extLst>
          </p:cNvPr>
          <p:cNvGrpSpPr>
            <a:grpSpLocks/>
          </p:cNvGrpSpPr>
          <p:nvPr/>
        </p:nvGrpSpPr>
        <p:grpSpPr bwMode="auto">
          <a:xfrm>
            <a:off x="3297037" y="4183066"/>
            <a:ext cx="7435850" cy="2155825"/>
            <a:chOff x="786" y="2481"/>
            <a:chExt cx="4684" cy="1358"/>
          </a:xfrm>
        </p:grpSpPr>
        <p:sp>
          <p:nvSpPr>
            <p:cNvPr id="9" name="Text Box 5">
              <a:extLst>
                <a:ext uri="{FF2B5EF4-FFF2-40B4-BE49-F238E27FC236}">
                  <a16:creationId xmlns:a16="http://schemas.microsoft.com/office/drawing/2014/main" id="{BD5E1A6E-E3E5-4912-8A9D-FEAF9889B0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90" y="2481"/>
              <a:ext cx="1012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836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marL="211138" indent="-211138">
                <a:tabLst>
                  <a:tab pos="723900" algn="l"/>
                  <a:tab pos="14478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Clr>
                  <a:srgbClr val="000000"/>
                </a:buClr>
                <a:buSzPct val="85000"/>
                <a:buFont typeface="Times New Roman" panose="02020603050405020304" pitchFamily="18" charset="0"/>
                <a:buNone/>
              </a:pPr>
              <a:r>
                <a:rPr lang="en-GB" altLang="en-US" sz="2000">
                  <a:latin typeface="Helvetica" panose="020B0604020202020204" pitchFamily="34" charset="0"/>
                </a:rPr>
                <a:t>Original Type</a:t>
              </a:r>
            </a:p>
          </p:txBody>
        </p:sp>
        <p:sp>
          <p:nvSpPr>
            <p:cNvPr id="11" name="Text Box 6">
              <a:extLst>
                <a:ext uri="{FF2B5EF4-FFF2-40B4-BE49-F238E27FC236}">
                  <a16:creationId xmlns:a16="http://schemas.microsoft.com/office/drawing/2014/main" id="{43C039B2-D3AB-4C15-80ED-4D9D3716DB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12" y="2481"/>
              <a:ext cx="2062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836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marL="211138" indent="-211138"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Clr>
                  <a:srgbClr val="000000"/>
                </a:buClr>
                <a:buSzPct val="85000"/>
                <a:buFont typeface="Times New Roman" panose="02020603050405020304" pitchFamily="18" charset="0"/>
                <a:buNone/>
              </a:pPr>
              <a:r>
                <a:rPr lang="en-GB" altLang="en-US" sz="2000" dirty="0">
                  <a:latin typeface="Helvetica" panose="020B0604020202020204" pitchFamily="34" charset="0"/>
                </a:rPr>
                <a:t>Automatically converted to:</a:t>
              </a:r>
            </a:p>
          </p:txBody>
        </p:sp>
        <p:sp>
          <p:nvSpPr>
            <p:cNvPr id="14" name="Text Box 7">
              <a:extLst>
                <a:ext uri="{FF2B5EF4-FFF2-40B4-BE49-F238E27FC236}">
                  <a16:creationId xmlns:a16="http://schemas.microsoft.com/office/drawing/2014/main" id="{E3D6E037-EC3A-4975-A16D-13F680C6B7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0" y="2840"/>
              <a:ext cx="1012" cy="9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836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marL="211138" indent="-211138">
                <a:tabLst>
                  <a:tab pos="723900" algn="l"/>
                  <a:tab pos="14478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Clr>
                  <a:srgbClr val="000000"/>
                </a:buClr>
                <a:buSzPct val="85000"/>
                <a:buFont typeface="Times New Roman" panose="02020603050405020304" pitchFamily="18" charset="0"/>
                <a:buNone/>
              </a:pPr>
              <a:r>
                <a:rPr lang="en-GB" altLang="en-US" sz="2000">
                  <a:latin typeface="Helvetica" panose="020B0604020202020204" pitchFamily="34" charset="0"/>
                </a:rPr>
                <a:t>byte (8 bits)</a:t>
              </a:r>
            </a:p>
            <a:p>
              <a:pPr>
                <a:buClr>
                  <a:srgbClr val="000000"/>
                </a:buClr>
                <a:buSzPct val="85000"/>
                <a:buFont typeface="Times New Roman" panose="02020603050405020304" pitchFamily="18" charset="0"/>
                <a:buNone/>
              </a:pPr>
              <a:r>
                <a:rPr lang="en-GB" altLang="en-US" sz="2000">
                  <a:latin typeface="Helvetica" panose="020B0604020202020204" pitchFamily="34" charset="0"/>
                </a:rPr>
                <a:t>char (16 bits)</a:t>
              </a:r>
            </a:p>
            <a:p>
              <a:pPr>
                <a:buClr>
                  <a:srgbClr val="000000"/>
                </a:buClr>
                <a:buSzPct val="85000"/>
                <a:buFont typeface="Times New Roman" panose="02020603050405020304" pitchFamily="18" charset="0"/>
                <a:buNone/>
              </a:pPr>
              <a:r>
                <a:rPr lang="en-GB" altLang="en-US" sz="2000">
                  <a:latin typeface="Helvetica" panose="020B0604020202020204" pitchFamily="34" charset="0"/>
                </a:rPr>
                <a:t>short (16 bits)</a:t>
              </a:r>
            </a:p>
            <a:p>
              <a:pPr>
                <a:buClr>
                  <a:srgbClr val="000000"/>
                </a:buClr>
                <a:buSzPct val="85000"/>
                <a:buFont typeface="Times New Roman" panose="02020603050405020304" pitchFamily="18" charset="0"/>
                <a:buNone/>
              </a:pPr>
              <a:r>
                <a:rPr lang="en-GB" altLang="en-US" sz="2000">
                  <a:latin typeface="Helvetica" panose="020B0604020202020204" pitchFamily="34" charset="0"/>
                </a:rPr>
                <a:t>int (32 bits)</a:t>
              </a:r>
            </a:p>
            <a:p>
              <a:pPr>
                <a:buClr>
                  <a:srgbClr val="000000"/>
                </a:buClr>
                <a:buSzPct val="85000"/>
                <a:buFont typeface="Times New Roman" panose="02020603050405020304" pitchFamily="18" charset="0"/>
                <a:buNone/>
              </a:pPr>
              <a:r>
                <a:rPr lang="en-GB" altLang="en-US" sz="2000">
                  <a:latin typeface="Helvetica" panose="020B0604020202020204" pitchFamily="34" charset="0"/>
                </a:rPr>
                <a:t>float (32 bits)</a:t>
              </a:r>
            </a:p>
          </p:txBody>
        </p:sp>
        <p:sp>
          <p:nvSpPr>
            <p:cNvPr id="15" name="Text Box 8">
              <a:extLst>
                <a:ext uri="{FF2B5EF4-FFF2-40B4-BE49-F238E27FC236}">
                  <a16:creationId xmlns:a16="http://schemas.microsoft.com/office/drawing/2014/main" id="{0A90D43C-4D4A-46F5-B042-A37052ECBA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35" y="2840"/>
              <a:ext cx="2750" cy="9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836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marL="211138" indent="-211138"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Clr>
                  <a:srgbClr val="000000"/>
                </a:buClr>
                <a:buSzPct val="85000"/>
                <a:buFont typeface="Times New Roman" panose="02020603050405020304" pitchFamily="18" charset="0"/>
                <a:buNone/>
              </a:pPr>
              <a:r>
                <a:rPr lang="en-GB" altLang="en-US" sz="2000">
                  <a:latin typeface="Helvetica" panose="020B0604020202020204" pitchFamily="34" charset="0"/>
                </a:rPr>
                <a:t>char, short, int, long, float or double </a:t>
              </a:r>
            </a:p>
            <a:p>
              <a:pPr>
                <a:buClr>
                  <a:srgbClr val="000000"/>
                </a:buClr>
                <a:buSzPct val="85000"/>
                <a:buFont typeface="Times New Roman" panose="02020603050405020304" pitchFamily="18" charset="0"/>
                <a:buNone/>
              </a:pPr>
              <a:r>
                <a:rPr lang="en-GB" altLang="en-US" sz="2000">
                  <a:latin typeface="Helvetica" panose="020B0604020202020204" pitchFamily="34" charset="0"/>
                </a:rPr>
                <a:t>int, long, float, or double</a:t>
              </a:r>
            </a:p>
            <a:p>
              <a:pPr>
                <a:buClr>
                  <a:srgbClr val="000000"/>
                </a:buClr>
                <a:buSzPct val="85000"/>
                <a:buFont typeface="Times New Roman" panose="02020603050405020304" pitchFamily="18" charset="0"/>
                <a:buNone/>
              </a:pPr>
              <a:r>
                <a:rPr lang="en-GB" altLang="en-US" sz="2000">
                  <a:latin typeface="Helvetica" panose="020B0604020202020204" pitchFamily="34" charset="0"/>
                </a:rPr>
                <a:t>int, long, float, or double</a:t>
              </a:r>
            </a:p>
            <a:p>
              <a:pPr>
                <a:buClr>
                  <a:srgbClr val="000000"/>
                </a:buClr>
                <a:buSzPct val="85000"/>
                <a:buFont typeface="Times New Roman" panose="02020603050405020304" pitchFamily="18" charset="0"/>
                <a:buNone/>
              </a:pPr>
              <a:r>
                <a:rPr lang="en-GB" altLang="en-US" sz="2000">
                  <a:latin typeface="Helvetica" panose="020B0604020202020204" pitchFamily="34" charset="0"/>
                </a:rPr>
                <a:t>long, float, double</a:t>
              </a:r>
            </a:p>
            <a:p>
              <a:pPr>
                <a:buClr>
                  <a:srgbClr val="000000"/>
                </a:buClr>
                <a:buSzPct val="85000"/>
                <a:buFont typeface="Times New Roman" panose="02020603050405020304" pitchFamily="18" charset="0"/>
                <a:buNone/>
              </a:pPr>
              <a:r>
                <a:rPr lang="en-GB" altLang="en-US" sz="2000">
                  <a:latin typeface="Helvetica" panose="020B0604020202020204" pitchFamily="34" charset="0"/>
                </a:rPr>
                <a:t>double</a:t>
              </a:r>
            </a:p>
          </p:txBody>
        </p:sp>
        <p:sp>
          <p:nvSpPr>
            <p:cNvPr id="16" name="Line 9">
              <a:extLst>
                <a:ext uri="{FF2B5EF4-FFF2-40B4-BE49-F238E27FC236}">
                  <a16:creationId xmlns:a16="http://schemas.microsoft.com/office/drawing/2014/main" id="{C977A4A0-B96F-4D98-B945-D4B402D61B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6" y="2740"/>
              <a:ext cx="4684" cy="0"/>
            </a:xfrm>
            <a:prstGeom prst="line">
              <a:avLst/>
            </a:prstGeom>
            <a:noFill/>
            <a:ln w="1836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" name="Line 10">
              <a:extLst>
                <a:ext uri="{FF2B5EF4-FFF2-40B4-BE49-F238E27FC236}">
                  <a16:creationId xmlns:a16="http://schemas.microsoft.com/office/drawing/2014/main" id="{DF3B1BE7-5BEC-4742-953C-4E155A1F27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53" y="2504"/>
              <a:ext cx="0" cy="1335"/>
            </a:xfrm>
            <a:prstGeom prst="line">
              <a:avLst/>
            </a:prstGeom>
            <a:noFill/>
            <a:ln w="1836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</p:grpSp>
      <p:sp>
        <p:nvSpPr>
          <p:cNvPr id="18" name="Text Box 4">
            <a:extLst>
              <a:ext uri="{FF2B5EF4-FFF2-40B4-BE49-F238E27FC236}">
                <a16:creationId xmlns:a16="http://schemas.microsoft.com/office/drawing/2014/main" id="{0041C6DB-7F6C-43E0-A13B-597DC128BB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20887" y="1101801"/>
            <a:ext cx="1606550" cy="328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211138" indent="-211138"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>
                <a:srgbClr val="000000"/>
              </a:buClr>
              <a:buSzPct val="85000"/>
              <a:buFont typeface="Times New Roman" panose="02020603050405020304" pitchFamily="18" charset="0"/>
              <a:buNone/>
            </a:pPr>
            <a:r>
              <a:rPr lang="en-GB" altLang="en-US" sz="2000">
                <a:latin typeface="Helvetica" panose="020B0604020202020204" pitchFamily="34" charset="0"/>
              </a:rPr>
              <a:t>Original Type</a:t>
            </a:r>
          </a:p>
        </p:txBody>
      </p:sp>
      <p:sp>
        <p:nvSpPr>
          <p:cNvPr id="19" name="Text Box 5">
            <a:extLst>
              <a:ext uri="{FF2B5EF4-FFF2-40B4-BE49-F238E27FC236}">
                <a16:creationId xmlns:a16="http://schemas.microsoft.com/office/drawing/2014/main" id="{F580DCD9-7EDE-4644-976C-16FEF80092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9562" y="1101483"/>
            <a:ext cx="3273425" cy="335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211138" indent="-211138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>
                <a:srgbClr val="000000"/>
              </a:buClr>
              <a:buSzPct val="85000"/>
              <a:buFont typeface="Times New Roman" panose="02020603050405020304" pitchFamily="18" charset="0"/>
              <a:buNone/>
            </a:pPr>
            <a:r>
              <a:rPr lang="en-GB" altLang="en-US" sz="2000">
                <a:latin typeface="Helvetica" panose="020B0604020202020204" pitchFamily="34" charset="0"/>
              </a:rPr>
              <a:t>Narrowing conversions to:</a:t>
            </a:r>
          </a:p>
        </p:txBody>
      </p:sp>
      <p:sp>
        <p:nvSpPr>
          <p:cNvPr id="20" name="Text Box 6">
            <a:extLst>
              <a:ext uri="{FF2B5EF4-FFF2-40B4-BE49-F238E27FC236}">
                <a16:creationId xmlns:a16="http://schemas.microsoft.com/office/drawing/2014/main" id="{65C4A161-F652-426A-A23D-5C1FC12BAC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3262" y="1597021"/>
            <a:ext cx="1822450" cy="19715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211138" indent="-211138"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>
                <a:srgbClr val="000000"/>
              </a:buClr>
              <a:buSzPct val="85000"/>
              <a:buFont typeface="Times New Roman" panose="02020603050405020304" pitchFamily="18" charset="0"/>
              <a:buNone/>
            </a:pPr>
            <a:r>
              <a:rPr lang="en-GB" altLang="en-US" sz="2000">
                <a:latin typeface="Helvetica" panose="020B0604020202020204" pitchFamily="34" charset="0"/>
              </a:rPr>
              <a:t>char (16 bits)</a:t>
            </a:r>
          </a:p>
          <a:p>
            <a:pPr>
              <a:buClr>
                <a:srgbClr val="000000"/>
              </a:buClr>
              <a:buSzPct val="85000"/>
              <a:buFont typeface="Times New Roman" panose="02020603050405020304" pitchFamily="18" charset="0"/>
              <a:buNone/>
            </a:pPr>
            <a:r>
              <a:rPr lang="en-GB" altLang="en-US" sz="2000">
                <a:latin typeface="Helvetica" panose="020B0604020202020204" pitchFamily="34" charset="0"/>
              </a:rPr>
              <a:t>short (16 bits)</a:t>
            </a:r>
          </a:p>
          <a:p>
            <a:pPr>
              <a:buClr>
                <a:srgbClr val="000000"/>
              </a:buClr>
              <a:buSzPct val="85000"/>
              <a:buFont typeface="Times New Roman" panose="02020603050405020304" pitchFamily="18" charset="0"/>
              <a:buNone/>
            </a:pPr>
            <a:r>
              <a:rPr lang="en-GB" altLang="en-US" sz="2000">
                <a:latin typeface="Helvetica" panose="020B0604020202020204" pitchFamily="34" charset="0"/>
              </a:rPr>
              <a:t>int (32 bits)</a:t>
            </a:r>
          </a:p>
          <a:p>
            <a:pPr>
              <a:buClr>
                <a:srgbClr val="000000"/>
              </a:buClr>
              <a:buSzPct val="85000"/>
              <a:buFont typeface="Times New Roman" panose="02020603050405020304" pitchFamily="18" charset="0"/>
              <a:buNone/>
            </a:pPr>
            <a:r>
              <a:rPr lang="en-GB" altLang="en-US" sz="2000">
                <a:latin typeface="Helvetica" panose="020B0604020202020204" pitchFamily="34" charset="0"/>
              </a:rPr>
              <a:t>long</a:t>
            </a:r>
          </a:p>
          <a:p>
            <a:pPr>
              <a:buClr>
                <a:srgbClr val="000000"/>
              </a:buClr>
              <a:buSzPct val="85000"/>
              <a:buFont typeface="Times New Roman" panose="02020603050405020304" pitchFamily="18" charset="0"/>
              <a:buNone/>
            </a:pPr>
            <a:r>
              <a:rPr lang="en-GB" altLang="en-US" sz="2000">
                <a:latin typeface="Helvetica" panose="020B0604020202020204" pitchFamily="34" charset="0"/>
              </a:rPr>
              <a:t>float (32 bits)</a:t>
            </a:r>
          </a:p>
          <a:p>
            <a:pPr>
              <a:buClr>
                <a:srgbClr val="000000"/>
              </a:buClr>
              <a:buSzPct val="85000"/>
              <a:buFont typeface="Times New Roman" panose="02020603050405020304" pitchFamily="18" charset="0"/>
              <a:buNone/>
            </a:pPr>
            <a:r>
              <a:rPr lang="en-GB" altLang="en-US" sz="2000">
                <a:latin typeface="Helvetica" panose="020B0604020202020204" pitchFamily="34" charset="0"/>
              </a:rPr>
              <a:t>double (32 bits)</a:t>
            </a:r>
          </a:p>
        </p:txBody>
      </p:sp>
      <p:sp>
        <p:nvSpPr>
          <p:cNvPr id="21" name="Text Box 7">
            <a:extLst>
              <a:ext uri="{FF2B5EF4-FFF2-40B4-BE49-F238E27FC236}">
                <a16:creationId xmlns:a16="http://schemas.microsoft.com/office/drawing/2014/main" id="{92732C5E-9DCB-46A3-89BC-4CC4C106FC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6074" y="1597021"/>
            <a:ext cx="4881563" cy="19715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836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211138" indent="-211138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>
                <a:srgbClr val="000000"/>
              </a:buClr>
              <a:buSzPct val="85000"/>
              <a:buFont typeface="Times New Roman" panose="02020603050405020304" pitchFamily="18" charset="0"/>
              <a:buNone/>
            </a:pPr>
            <a:r>
              <a:rPr lang="en-GB" altLang="en-US" sz="2000">
                <a:latin typeface="Helvetica" panose="020B0604020202020204" pitchFamily="34" charset="0"/>
              </a:rPr>
              <a:t>byte or short</a:t>
            </a:r>
          </a:p>
          <a:p>
            <a:pPr>
              <a:buClr>
                <a:srgbClr val="000000"/>
              </a:buClr>
              <a:buSzPct val="85000"/>
              <a:buFont typeface="Times New Roman" panose="02020603050405020304" pitchFamily="18" charset="0"/>
              <a:buNone/>
            </a:pPr>
            <a:r>
              <a:rPr lang="en-GB" altLang="en-US" sz="2000">
                <a:latin typeface="Helvetica" panose="020B0604020202020204" pitchFamily="34" charset="0"/>
              </a:rPr>
              <a:t>byte or char</a:t>
            </a:r>
          </a:p>
          <a:p>
            <a:pPr>
              <a:buClr>
                <a:srgbClr val="000000"/>
              </a:buClr>
              <a:buSzPct val="85000"/>
              <a:buFont typeface="Times New Roman" panose="02020603050405020304" pitchFamily="18" charset="0"/>
              <a:buNone/>
            </a:pPr>
            <a:r>
              <a:rPr lang="en-GB" altLang="en-US" sz="2000">
                <a:latin typeface="Helvetica" panose="020B0604020202020204" pitchFamily="34" charset="0"/>
              </a:rPr>
              <a:t>byte, char, or short</a:t>
            </a:r>
          </a:p>
          <a:p>
            <a:pPr>
              <a:buClr>
                <a:srgbClr val="000000"/>
              </a:buClr>
              <a:buSzPct val="85000"/>
              <a:buFont typeface="Times New Roman" panose="02020603050405020304" pitchFamily="18" charset="0"/>
              <a:buNone/>
            </a:pPr>
            <a:r>
              <a:rPr lang="en-GB" altLang="en-US" sz="2000">
                <a:latin typeface="Helvetica" panose="020B0604020202020204" pitchFamily="34" charset="0"/>
              </a:rPr>
              <a:t>byte, char, short, or int</a:t>
            </a:r>
          </a:p>
          <a:p>
            <a:pPr>
              <a:buClr>
                <a:srgbClr val="000000"/>
              </a:buClr>
              <a:buSzPct val="85000"/>
              <a:buFont typeface="Times New Roman" panose="02020603050405020304" pitchFamily="18" charset="0"/>
              <a:buNone/>
            </a:pPr>
            <a:r>
              <a:rPr lang="en-GB" altLang="en-US" sz="2000">
                <a:latin typeface="Helvetica" panose="020B0604020202020204" pitchFamily="34" charset="0"/>
              </a:rPr>
              <a:t>byte, char, short, int, or long</a:t>
            </a:r>
          </a:p>
          <a:p>
            <a:pPr>
              <a:buClr>
                <a:srgbClr val="000000"/>
              </a:buClr>
              <a:buSzPct val="85000"/>
              <a:buFont typeface="Times New Roman" panose="02020603050405020304" pitchFamily="18" charset="0"/>
              <a:buNone/>
            </a:pPr>
            <a:r>
              <a:rPr lang="en-GB" altLang="en-US" sz="2000">
                <a:latin typeface="Helvetica" panose="020B0604020202020204" pitchFamily="34" charset="0"/>
              </a:rPr>
              <a:t>byte, char, short, int, long, or float </a:t>
            </a:r>
          </a:p>
        </p:txBody>
      </p:sp>
      <p:sp>
        <p:nvSpPr>
          <p:cNvPr id="22" name="Line 8">
            <a:extLst>
              <a:ext uri="{FF2B5EF4-FFF2-40B4-BE49-F238E27FC236}">
                <a16:creationId xmlns:a16="http://schemas.microsoft.com/office/drawing/2014/main" id="{E9647EE8-E171-440C-BC74-FE2C99D92969}"/>
              </a:ext>
            </a:extLst>
          </p:cNvPr>
          <p:cNvSpPr>
            <a:spLocks noChangeShapeType="1"/>
          </p:cNvSpPr>
          <p:nvPr/>
        </p:nvSpPr>
        <p:spPr bwMode="auto">
          <a:xfrm>
            <a:off x="3297037" y="1529473"/>
            <a:ext cx="7435850" cy="0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3" name="Line 9">
            <a:extLst>
              <a:ext uri="{FF2B5EF4-FFF2-40B4-BE49-F238E27FC236}">
                <a16:creationId xmlns:a16="http://schemas.microsoft.com/office/drawing/2014/main" id="{E0410E2F-4010-4831-A2FA-5EF2674A3878}"/>
              </a:ext>
            </a:extLst>
          </p:cNvPr>
          <p:cNvSpPr>
            <a:spLocks noChangeShapeType="1"/>
          </p:cNvSpPr>
          <p:nvPr/>
        </p:nvSpPr>
        <p:spPr bwMode="auto">
          <a:xfrm>
            <a:off x="5467149" y="1019964"/>
            <a:ext cx="1588" cy="2931954"/>
          </a:xfrm>
          <a:prstGeom prst="line">
            <a:avLst/>
          </a:prstGeom>
          <a:noFill/>
          <a:ln w="1836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03676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Comments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3</a:t>
            </a:fld>
            <a:r>
              <a:rPr lang="en-CA" dirty="0"/>
              <a:t> </a:t>
            </a:r>
          </a:p>
        </p:txBody>
      </p:sp>
      <p:sp>
        <p:nvSpPr>
          <p:cNvPr id="9" name="AutoShape 1">
            <a:extLst>
              <a:ext uri="{FF2B5EF4-FFF2-40B4-BE49-F238E27FC236}">
                <a16:creationId xmlns:a16="http://schemas.microsoft.com/office/drawing/2014/main" id="{B8121E81-D0C0-455F-A96C-56688A223D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0703" y="1650999"/>
            <a:ext cx="8747125" cy="4038600"/>
          </a:xfrm>
          <a:prstGeom prst="roundRect">
            <a:avLst>
              <a:gd name="adj" fmla="val 42"/>
            </a:avLst>
          </a:prstGeom>
          <a:solidFill>
            <a:srgbClr val="FFFFCC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1" name="Text Box 5">
            <a:extLst>
              <a:ext uri="{FF2B5EF4-FFF2-40B4-BE49-F238E27FC236}">
                <a16:creationId xmlns:a16="http://schemas.microsoft.com/office/drawing/2014/main" id="{5B497FA8-26F1-44CB-AAD0-4D57CD000E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3103" y="1803399"/>
            <a:ext cx="8507413" cy="384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>
                <a:srgbClr val="000000"/>
              </a:buClr>
              <a:buSzPct val="60000"/>
              <a:buFont typeface="StarBats" charset="0"/>
              <a:buNone/>
            </a:pPr>
            <a:r>
              <a:rPr lang="en-GB" altLang="en-US" sz="1800" dirty="0">
                <a:latin typeface="Courier" pitchFamily="64" charset="0"/>
              </a:rPr>
              <a:t>// line comment.  All text from the first // to the end of the</a:t>
            </a:r>
          </a:p>
          <a:p>
            <a:pPr>
              <a:buClr>
                <a:srgbClr val="000000"/>
              </a:buClr>
              <a:buSzPct val="60000"/>
              <a:buFont typeface="StarBats" charset="0"/>
              <a:buNone/>
            </a:pPr>
            <a:r>
              <a:rPr lang="en-GB" altLang="en-US" sz="1800" dirty="0">
                <a:latin typeface="Courier" pitchFamily="64" charset="0"/>
              </a:rPr>
              <a:t>// line is a comment.</a:t>
            </a:r>
          </a:p>
          <a:p>
            <a:pPr>
              <a:buClr>
                <a:srgbClr val="000000"/>
              </a:buClr>
              <a:buSzPct val="60000"/>
              <a:buFont typeface="StarBats" charset="0"/>
              <a:buNone/>
            </a:pPr>
            <a:endParaRPr lang="en-GB" altLang="en-US" sz="1800" dirty="0">
              <a:latin typeface="Courier" pitchFamily="64" charset="0"/>
            </a:endParaRPr>
          </a:p>
          <a:p>
            <a:pPr>
              <a:buClr>
                <a:srgbClr val="000000"/>
              </a:buClr>
              <a:buSzPct val="60000"/>
              <a:buFont typeface="StarBats" charset="0"/>
              <a:buNone/>
            </a:pPr>
            <a:r>
              <a:rPr lang="en-GB" altLang="en-US" sz="1800" dirty="0">
                <a:latin typeface="Courier" pitchFamily="64" charset="0"/>
              </a:rPr>
              <a:t>/* C-Style Comment.  These comments can span multiple lines.  The compiler ignores all text up until */</a:t>
            </a:r>
          </a:p>
          <a:p>
            <a:pPr>
              <a:buClr>
                <a:srgbClr val="000000"/>
              </a:buClr>
              <a:buSzPct val="60000"/>
              <a:buFont typeface="StarBats" charset="0"/>
              <a:buNone/>
            </a:pPr>
            <a:endParaRPr lang="en-GB" altLang="en-US" sz="1800" dirty="0">
              <a:latin typeface="Courier" pitchFamily="64" charset="0"/>
            </a:endParaRPr>
          </a:p>
          <a:p>
            <a:pPr>
              <a:buClr>
                <a:srgbClr val="000000"/>
              </a:buClr>
              <a:buSzPct val="60000"/>
              <a:buFont typeface="StarBats" charset="0"/>
              <a:buNone/>
            </a:pPr>
            <a:r>
              <a:rPr lang="en-GB" altLang="en-US" sz="1800" dirty="0">
                <a:latin typeface="Courier" pitchFamily="64" charset="0"/>
              </a:rPr>
              <a:t>/** Javadoc comment.  The compiler ignores this text too. However, the </a:t>
            </a:r>
            <a:r>
              <a:rPr lang="en-GB" altLang="en-US" sz="1800" dirty="0" err="1">
                <a:latin typeface="Courier" pitchFamily="64" charset="0"/>
              </a:rPr>
              <a:t>javadoc</a:t>
            </a:r>
            <a:r>
              <a:rPr lang="en-GB" altLang="en-US" sz="1800" dirty="0">
                <a:latin typeface="Courier" pitchFamily="64" charset="0"/>
              </a:rPr>
              <a:t> program looks for these comments and interprets tags for documentation generation purposes:</a:t>
            </a:r>
          </a:p>
          <a:p>
            <a:pPr>
              <a:buClr>
                <a:srgbClr val="000000"/>
              </a:buClr>
              <a:buSzPct val="60000"/>
              <a:buFont typeface="StarBats" charset="0"/>
              <a:buNone/>
            </a:pPr>
            <a:endParaRPr lang="en-GB" altLang="en-US" sz="1800" dirty="0">
              <a:latin typeface="Courier" pitchFamily="64" charset="0"/>
            </a:endParaRPr>
          </a:p>
          <a:p>
            <a:pPr>
              <a:buClr>
                <a:srgbClr val="000000"/>
              </a:buClr>
              <a:buSzPct val="60000"/>
              <a:buFont typeface="StarBats" charset="0"/>
              <a:buNone/>
            </a:pPr>
            <a:r>
              <a:rPr lang="en-GB" altLang="en-US" sz="1800" dirty="0">
                <a:latin typeface="Courier" pitchFamily="64" charset="0"/>
              </a:rPr>
              <a:t>	@author Craig </a:t>
            </a:r>
            <a:r>
              <a:rPr lang="en-GB" altLang="en-US" sz="1800" dirty="0" err="1">
                <a:latin typeface="Courier" pitchFamily="64" charset="0"/>
              </a:rPr>
              <a:t>Schock</a:t>
            </a:r>
            <a:endParaRPr lang="en-GB" altLang="en-US" sz="1800" dirty="0">
              <a:latin typeface="Courier" pitchFamily="64" charset="0"/>
            </a:endParaRPr>
          </a:p>
          <a:p>
            <a:pPr>
              <a:buClr>
                <a:srgbClr val="000000"/>
              </a:buClr>
              <a:buSzPct val="60000"/>
              <a:buFont typeface="StarBats" charset="0"/>
              <a:buNone/>
            </a:pPr>
            <a:r>
              <a:rPr lang="en-GB" altLang="en-US" sz="1800" dirty="0">
                <a:latin typeface="Courier" pitchFamily="64" charset="0"/>
              </a:rPr>
              <a:t>	@version 1.7</a:t>
            </a:r>
          </a:p>
          <a:p>
            <a:pPr>
              <a:buClr>
                <a:srgbClr val="000000"/>
              </a:buClr>
              <a:buSzPct val="60000"/>
              <a:buFont typeface="StarBats" charset="0"/>
              <a:buNone/>
            </a:pPr>
            <a:r>
              <a:rPr lang="en-GB" altLang="en-US" sz="1800" dirty="0">
                <a:latin typeface="Courier" pitchFamily="64" charset="0"/>
              </a:rPr>
              <a:t>	@see </a:t>
            </a:r>
            <a:r>
              <a:rPr lang="en-GB" altLang="en-US" sz="1800" dirty="0" err="1">
                <a:latin typeface="Courier" pitchFamily="64" charset="0"/>
              </a:rPr>
              <a:t>java.lang.Object</a:t>
            </a:r>
            <a:endParaRPr lang="en-GB" altLang="en-US" sz="1800" dirty="0">
              <a:latin typeface="Courier" pitchFamily="64" charset="0"/>
            </a:endParaRPr>
          </a:p>
          <a:p>
            <a:pPr>
              <a:buClr>
                <a:srgbClr val="000000"/>
              </a:buClr>
              <a:buSzPct val="60000"/>
              <a:buFont typeface="StarBats" charset="0"/>
              <a:buNone/>
            </a:pPr>
            <a:r>
              <a:rPr lang="en-GB" altLang="en-US" sz="1800" dirty="0">
                <a:latin typeface="Courier" pitchFamily="64" charset="0"/>
              </a:rPr>
              <a:t>*/</a:t>
            </a:r>
          </a:p>
        </p:txBody>
      </p:sp>
    </p:spTree>
    <p:extLst>
      <p:ext uri="{BB962C8B-B14F-4D97-AF65-F5344CB8AC3E}">
        <p14:creationId xmlns:p14="http://schemas.microsoft.com/office/powerpoint/2010/main" val="12379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JavaDoc</a:t>
            </a:r>
            <a:r>
              <a:rPr lang="en-CA" dirty="0"/>
              <a:t> Settings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@see class-name</a:t>
            </a:r>
          </a:p>
          <a:p>
            <a:r>
              <a:rPr lang="en-US" dirty="0"/>
              <a:t>@see full-class-name</a:t>
            </a:r>
          </a:p>
          <a:p>
            <a:r>
              <a:rPr lang="en-US" dirty="0"/>
              <a:t>@see </a:t>
            </a:r>
            <a:r>
              <a:rPr lang="en-US" dirty="0" err="1"/>
              <a:t>full-class-name#method-name</a:t>
            </a:r>
            <a:endParaRPr lang="en-US" dirty="0"/>
          </a:p>
          <a:p>
            <a:r>
              <a:rPr lang="en-US" dirty="0"/>
              <a:t>@version text					(class def only)</a:t>
            </a:r>
          </a:p>
          <a:p>
            <a:r>
              <a:rPr lang="en-US" dirty="0"/>
              <a:t>@author text					(class def only)</a:t>
            </a:r>
          </a:p>
          <a:p>
            <a:r>
              <a:rPr lang="en-US" dirty="0"/>
              <a:t>@param parameter-name description		(method def only)</a:t>
            </a:r>
          </a:p>
          <a:p>
            <a:r>
              <a:rPr lang="en-US" dirty="0"/>
              <a:t>@return description				(method def only)</a:t>
            </a:r>
          </a:p>
          <a:p>
            <a:r>
              <a:rPr lang="en-US" dirty="0"/>
              <a:t>@exception full-class-name description 	(method def only)</a:t>
            </a:r>
          </a:p>
          <a:p>
            <a:r>
              <a:rPr lang="en-US" dirty="0"/>
              <a:t>@deprecated explanation</a:t>
            </a:r>
          </a:p>
          <a:p>
            <a:r>
              <a:rPr lang="en-US" dirty="0"/>
              <a:t>@since version</a:t>
            </a:r>
          </a:p>
          <a:p>
            <a:endParaRPr lang="en-CA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4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40757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Variable Declarations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Like most compiled languages, variables must be declared before they can be used. </a:t>
            </a:r>
          </a:p>
          <a:p>
            <a:r>
              <a:rPr lang="en-US" dirty="0"/>
              <a:t>All variables have a type which is enforced by the compiler</a:t>
            </a:r>
            <a:endParaRPr lang="en-CA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5</a:t>
            </a:fld>
            <a:r>
              <a:rPr lang="en-CA" dirty="0"/>
              <a:t> </a:t>
            </a:r>
          </a:p>
        </p:txBody>
      </p:sp>
      <p:sp>
        <p:nvSpPr>
          <p:cNvPr id="7" name="AutoShape 1">
            <a:extLst>
              <a:ext uri="{FF2B5EF4-FFF2-40B4-BE49-F238E27FC236}">
                <a16:creationId xmlns:a16="http://schemas.microsoft.com/office/drawing/2014/main" id="{EFC3734B-1AEC-4D11-BB06-72A34E09F0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6930" y="3026570"/>
            <a:ext cx="8828087" cy="635000"/>
          </a:xfrm>
          <a:prstGeom prst="roundRect">
            <a:avLst>
              <a:gd name="adj" fmla="val 250"/>
            </a:avLst>
          </a:prstGeom>
          <a:solidFill>
            <a:srgbClr val="FFFFCC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8" name="Text Box 5">
            <a:extLst>
              <a:ext uri="{FF2B5EF4-FFF2-40B4-BE49-F238E27FC236}">
                <a16:creationId xmlns:a16="http://schemas.microsoft.com/office/drawing/2014/main" id="{D579FEB6-50C1-408B-A899-B595F4784F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1717" y="3201195"/>
            <a:ext cx="82311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>
                <a:srgbClr val="000000"/>
              </a:buClr>
              <a:buSzPct val="54000"/>
              <a:buFont typeface="StarBats" charset="0"/>
              <a:buNone/>
            </a:pPr>
            <a:r>
              <a:rPr lang="en-GB" altLang="en-US" sz="2000" dirty="0">
                <a:latin typeface="Courier" pitchFamily="64" charset="0"/>
              </a:rPr>
              <a:t>type variable-name [= value][,variable-name[= value]];</a:t>
            </a:r>
          </a:p>
        </p:txBody>
      </p:sp>
      <p:sp>
        <p:nvSpPr>
          <p:cNvPr id="9" name="AutoShape 8">
            <a:extLst>
              <a:ext uri="{FF2B5EF4-FFF2-40B4-BE49-F238E27FC236}">
                <a16:creationId xmlns:a16="http://schemas.microsoft.com/office/drawing/2014/main" id="{C8E57E13-CE1D-4F40-8FBA-2CEC33108B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6359" y="4235450"/>
            <a:ext cx="3189288" cy="1811338"/>
          </a:xfrm>
          <a:prstGeom prst="roundRect">
            <a:avLst>
              <a:gd name="adj" fmla="val 106"/>
            </a:avLst>
          </a:prstGeom>
          <a:solidFill>
            <a:srgbClr val="FFFFCC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1" name="Text Box 9">
            <a:extLst>
              <a:ext uri="{FF2B5EF4-FFF2-40B4-BE49-F238E27FC236}">
                <a16:creationId xmlns:a16="http://schemas.microsoft.com/office/drawing/2014/main" id="{6FAC2B26-23C5-498E-9E2A-B88A2291EB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16222" y="4384113"/>
            <a:ext cx="2895600" cy="1433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563"/>
              </a:spcBef>
              <a:buClr>
                <a:srgbClr val="000000"/>
              </a:buClr>
              <a:buSzPct val="54000"/>
              <a:buFont typeface="StarBats" charset="0"/>
              <a:buNone/>
            </a:pPr>
            <a:r>
              <a:rPr lang="en-GB" altLang="en-US" sz="2000" dirty="0">
                <a:latin typeface="Courier" pitchFamily="64" charset="0"/>
              </a:rPr>
              <a:t>int total;</a:t>
            </a:r>
          </a:p>
          <a:p>
            <a:pPr>
              <a:spcBef>
                <a:spcPts val="563"/>
              </a:spcBef>
              <a:buClr>
                <a:srgbClr val="000000"/>
              </a:buClr>
              <a:buSzPct val="54000"/>
              <a:buFont typeface="StarBats" charset="0"/>
              <a:buNone/>
            </a:pPr>
            <a:r>
              <a:rPr lang="en-GB" altLang="en-US" sz="2000" dirty="0">
                <a:latin typeface="Courier" pitchFamily="64" charset="0"/>
              </a:rPr>
              <a:t>float </a:t>
            </a:r>
            <a:r>
              <a:rPr lang="en-GB" altLang="en-US" sz="2000" dirty="0" err="1">
                <a:latin typeface="Courier" pitchFamily="64" charset="0"/>
              </a:rPr>
              <a:t>xValue</a:t>
            </a:r>
            <a:r>
              <a:rPr lang="en-GB" altLang="en-US" sz="2000" dirty="0">
                <a:latin typeface="Courier" pitchFamily="64" charset="0"/>
              </a:rPr>
              <a:t> = 0.0;</a:t>
            </a:r>
          </a:p>
          <a:p>
            <a:pPr>
              <a:spcBef>
                <a:spcPts val="563"/>
              </a:spcBef>
              <a:buClr>
                <a:srgbClr val="000000"/>
              </a:buClr>
              <a:buSzPct val="54000"/>
              <a:buFont typeface="StarBats" charset="0"/>
              <a:buNone/>
            </a:pPr>
            <a:r>
              <a:rPr lang="en-GB" altLang="en-US" sz="2000" dirty="0" err="1">
                <a:latin typeface="Courier" pitchFamily="64" charset="0"/>
              </a:rPr>
              <a:t>boolean</a:t>
            </a:r>
            <a:r>
              <a:rPr lang="en-GB" altLang="en-US" sz="2000" dirty="0">
                <a:latin typeface="Courier" pitchFamily="64" charset="0"/>
              </a:rPr>
              <a:t> </a:t>
            </a:r>
            <a:r>
              <a:rPr lang="en-GB" altLang="en-US" sz="2000" dirty="0" err="1">
                <a:latin typeface="Courier" pitchFamily="64" charset="0"/>
              </a:rPr>
              <a:t>isFinished</a:t>
            </a:r>
            <a:r>
              <a:rPr lang="en-GB" altLang="en-US" sz="2000" dirty="0">
                <a:latin typeface="Courier" pitchFamily="64" charset="0"/>
              </a:rPr>
              <a:t>;</a:t>
            </a:r>
          </a:p>
          <a:p>
            <a:pPr>
              <a:spcBef>
                <a:spcPts val="563"/>
              </a:spcBef>
              <a:buClr>
                <a:srgbClr val="000000"/>
              </a:buClr>
              <a:buSzPct val="54000"/>
              <a:buFont typeface="StarBats" charset="0"/>
              <a:buNone/>
            </a:pPr>
            <a:r>
              <a:rPr lang="en-GB" altLang="en-US" sz="2000" dirty="0">
                <a:latin typeface="Courier" pitchFamily="64" charset="0"/>
              </a:rPr>
              <a:t>String name;</a:t>
            </a:r>
          </a:p>
        </p:txBody>
      </p:sp>
    </p:spTree>
    <p:extLst>
      <p:ext uri="{BB962C8B-B14F-4D97-AF65-F5344CB8AC3E}">
        <p14:creationId xmlns:p14="http://schemas.microsoft.com/office/powerpoint/2010/main" val="7850163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a variable declaration, the type can be:</a:t>
            </a:r>
          </a:p>
          <a:p>
            <a:pPr lvl="1"/>
            <a:r>
              <a:rPr lang="en-US" dirty="0"/>
              <a:t>a fundamental data type (not objects)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FF0000"/>
                </a:solidFill>
              </a:rPr>
              <a:t> 	</a:t>
            </a:r>
            <a:r>
              <a:rPr lang="en-GB" altLang="en-US" dirty="0">
                <a:solidFill>
                  <a:srgbClr val="FF0000"/>
                </a:solidFill>
              </a:rPr>
              <a:t>byte, char, short, int, long, float, double, and </a:t>
            </a:r>
            <a:r>
              <a:rPr lang="en-GB" altLang="en-US" dirty="0" err="1">
                <a:solidFill>
                  <a:srgbClr val="FF0000"/>
                </a:solidFill>
              </a:rPr>
              <a:t>boolean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/>
              <a:t>a class</a:t>
            </a:r>
          </a:p>
          <a:p>
            <a:pPr marL="914400" lvl="2" indent="0">
              <a:buNone/>
            </a:pPr>
            <a:r>
              <a:rPr lang="en-US" dirty="0"/>
              <a:t>Integer, Double, String, …</a:t>
            </a:r>
          </a:p>
          <a:p>
            <a:pPr lvl="1"/>
            <a:r>
              <a:rPr lang="en-US" dirty="0"/>
              <a:t>an array</a:t>
            </a:r>
          </a:p>
          <a:p>
            <a:pPr marL="914400" lvl="2" indent="0">
              <a:buNone/>
            </a:pPr>
            <a:r>
              <a:rPr lang="en-US" dirty="0"/>
              <a:t>double[], char[], …</a:t>
            </a:r>
          </a:p>
          <a:p>
            <a:pPr marL="914400" lvl="2" indent="0">
              <a:buNone/>
            </a:pPr>
            <a:endParaRPr lang="en-US" dirty="0"/>
          </a:p>
          <a:p>
            <a:r>
              <a:rPr lang="en-US" dirty="0"/>
              <a:t>All primitive types in Java have a defined size (in bits).</a:t>
            </a:r>
          </a:p>
          <a:p>
            <a:r>
              <a:rPr lang="en-US" dirty="0"/>
              <a:t>Each primitive type has a defined set of values and </a:t>
            </a:r>
            <a:r>
              <a:rPr lang="en-US" dirty="0" err="1"/>
              <a:t>behaviours</a:t>
            </a:r>
            <a:endParaRPr lang="en-US" dirty="0"/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6</a:t>
            </a:fld>
            <a:r>
              <a:rPr lang="en-CA" dirty="0"/>
              <a:t> 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945B7F5-D39D-4465-8DEE-D117FF23DC14}"/>
                  </a:ext>
                </a:extLst>
              </p14:cNvPr>
              <p14:cNvContentPartPr/>
              <p14:nvPr/>
            </p14:nvContentPartPr>
            <p14:xfrm>
              <a:off x="6756480" y="1930320"/>
              <a:ext cx="5010480" cy="2159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945B7F5-D39D-4465-8DEE-D117FF23DC1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747120" y="1920960"/>
                <a:ext cx="5029200" cy="217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358863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Boolean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7</a:t>
            </a:fld>
            <a:r>
              <a:rPr lang="en-CA" dirty="0"/>
              <a:t> </a:t>
            </a:r>
          </a:p>
        </p:txBody>
      </p:sp>
      <p:sp>
        <p:nvSpPr>
          <p:cNvPr id="36" name="AutoShape 8">
            <a:extLst>
              <a:ext uri="{FF2B5EF4-FFF2-40B4-BE49-F238E27FC236}">
                <a16:creationId xmlns:a16="http://schemas.microsoft.com/office/drawing/2014/main" id="{09EECDCD-F8E6-4DDE-99B1-08CB72ABE7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38010" y="1799303"/>
            <a:ext cx="3772157" cy="943897"/>
          </a:xfrm>
          <a:prstGeom prst="roundRect">
            <a:avLst>
              <a:gd name="adj" fmla="val 106"/>
            </a:avLst>
          </a:prstGeom>
          <a:solidFill>
            <a:srgbClr val="FFFFCC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7" name="Text Box 9">
            <a:extLst>
              <a:ext uri="{FF2B5EF4-FFF2-40B4-BE49-F238E27FC236}">
                <a16:creationId xmlns:a16="http://schemas.microsoft.com/office/drawing/2014/main" id="{6A6E1DD9-AC84-498A-ABF9-F6AE88B4F6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2734" y="1885747"/>
            <a:ext cx="3489541" cy="692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563"/>
              </a:spcBef>
              <a:buClr>
                <a:srgbClr val="000000"/>
              </a:buClr>
              <a:buSzPct val="54000"/>
              <a:buFont typeface="StarBats" charset="0"/>
              <a:buNone/>
            </a:pPr>
            <a:r>
              <a:rPr lang="en-GB" altLang="en-US" sz="2000" dirty="0" err="1">
                <a:latin typeface="Courier" pitchFamily="64" charset="0"/>
              </a:rPr>
              <a:t>boolean</a:t>
            </a:r>
            <a:r>
              <a:rPr lang="en-GB" altLang="en-US" sz="2000" dirty="0">
                <a:latin typeface="Courier" pitchFamily="64" charset="0"/>
              </a:rPr>
              <a:t> test1 = true;</a:t>
            </a:r>
          </a:p>
          <a:p>
            <a:pPr>
              <a:spcBef>
                <a:spcPts val="563"/>
              </a:spcBef>
              <a:buClr>
                <a:srgbClr val="000000"/>
              </a:buClr>
              <a:buSzPct val="54000"/>
              <a:buFont typeface="StarBats" charset="0"/>
              <a:buNone/>
            </a:pPr>
            <a:r>
              <a:rPr lang="en-GB" altLang="en-US" sz="2000" dirty="0">
                <a:latin typeface="Courier" pitchFamily="64" charset="0"/>
              </a:rPr>
              <a:t>Boolean test2 = false;</a:t>
            </a:r>
          </a:p>
        </p:txBody>
      </p:sp>
    </p:spTree>
    <p:extLst>
      <p:ext uri="{BB962C8B-B14F-4D97-AF65-F5344CB8AC3E}">
        <p14:creationId xmlns:p14="http://schemas.microsoft.com/office/powerpoint/2010/main" val="23491148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Integral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There are NO unsigned types in Java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8</a:t>
            </a:fld>
            <a:r>
              <a:rPr lang="en-CA" dirty="0"/>
              <a:t>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9029B73-C8A9-4E87-8DBB-BD6FFA0CDBF1}"/>
              </a:ext>
            </a:extLst>
          </p:cNvPr>
          <p:cNvGrpSpPr/>
          <p:nvPr/>
        </p:nvGrpSpPr>
        <p:grpSpPr>
          <a:xfrm>
            <a:off x="2064543" y="2370957"/>
            <a:ext cx="8062913" cy="2963863"/>
            <a:chOff x="1127125" y="3622675"/>
            <a:chExt cx="8062913" cy="2963863"/>
          </a:xfrm>
        </p:grpSpPr>
        <p:sp>
          <p:nvSpPr>
            <p:cNvPr id="7" name="Text Box 4">
              <a:extLst>
                <a:ext uri="{FF2B5EF4-FFF2-40B4-BE49-F238E27FC236}">
                  <a16:creationId xmlns:a16="http://schemas.microsoft.com/office/drawing/2014/main" id="{E56CC99E-385D-403E-B84B-33372964BD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36675" y="3622675"/>
              <a:ext cx="677863" cy="365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211138" indent="-211138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ts val="275"/>
                </a:spcBef>
                <a:buClr>
                  <a:srgbClr val="000000"/>
                </a:buClr>
                <a:buSzPct val="59000"/>
                <a:buFont typeface="Times New Roman" panose="02020603050405020304" pitchFamily="18" charset="0"/>
                <a:buNone/>
              </a:pPr>
              <a:r>
                <a:rPr lang="en-GB" altLang="en-US">
                  <a:latin typeface="Helvetica" panose="020B0604020202020204" pitchFamily="34" charset="0"/>
                </a:rPr>
                <a:t>Type</a:t>
              </a:r>
            </a:p>
          </p:txBody>
        </p:sp>
        <p:sp>
          <p:nvSpPr>
            <p:cNvPr id="8" name="Text Box 5">
              <a:extLst>
                <a:ext uri="{FF2B5EF4-FFF2-40B4-BE49-F238E27FC236}">
                  <a16:creationId xmlns:a16="http://schemas.microsoft.com/office/drawing/2014/main" id="{3A22FA17-3408-4FD0-A8DC-9AB4833D17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57500" y="3622675"/>
              <a:ext cx="593725" cy="365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211138" indent="-211138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ts val="275"/>
                </a:spcBef>
                <a:buClr>
                  <a:srgbClr val="000000"/>
                </a:buClr>
                <a:buSzPct val="59000"/>
                <a:buFont typeface="Times New Roman" panose="02020603050405020304" pitchFamily="18" charset="0"/>
                <a:buNone/>
              </a:pPr>
              <a:r>
                <a:rPr lang="en-GB" altLang="en-US" dirty="0">
                  <a:latin typeface="Helvetica" panose="020B0604020202020204" pitchFamily="34" charset="0"/>
                </a:rPr>
                <a:t>Size</a:t>
              </a:r>
            </a:p>
          </p:txBody>
        </p:sp>
        <p:sp>
          <p:nvSpPr>
            <p:cNvPr id="9" name="Text Box 6">
              <a:extLst>
                <a:ext uri="{FF2B5EF4-FFF2-40B4-BE49-F238E27FC236}">
                  <a16:creationId xmlns:a16="http://schemas.microsoft.com/office/drawing/2014/main" id="{B8324B98-BD08-4FFF-AB32-6F9779D65F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87863" y="3622675"/>
              <a:ext cx="898525" cy="365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211138" indent="-211138">
                <a:tabLst>
                  <a:tab pos="7239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tabLst>
                  <a:tab pos="7239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tabLst>
                  <a:tab pos="7239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tabLst>
                  <a:tab pos="7239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tabLst>
                  <a:tab pos="7239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ts val="275"/>
                </a:spcBef>
                <a:buClr>
                  <a:srgbClr val="000000"/>
                </a:buClr>
                <a:buSzPct val="59000"/>
                <a:buFont typeface="Times New Roman" panose="02020603050405020304" pitchFamily="18" charset="0"/>
                <a:buNone/>
              </a:pPr>
              <a:r>
                <a:rPr lang="en-GB" altLang="en-US">
                  <a:latin typeface="Helvetica" panose="020B0604020202020204" pitchFamily="34" charset="0"/>
                </a:rPr>
                <a:t>Range</a:t>
              </a:r>
            </a:p>
          </p:txBody>
        </p:sp>
        <p:sp>
          <p:nvSpPr>
            <p:cNvPr id="11" name="Text Box 7">
              <a:extLst>
                <a:ext uri="{FF2B5EF4-FFF2-40B4-BE49-F238E27FC236}">
                  <a16:creationId xmlns:a16="http://schemas.microsoft.com/office/drawing/2014/main" id="{D400FC36-6551-44A9-A9C9-7CD230421E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25563" y="4205288"/>
              <a:ext cx="620712" cy="18780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211138" indent="-211138">
                <a:tabLst>
                  <a:tab pos="7239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tabLst>
                  <a:tab pos="7239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tabLst>
                  <a:tab pos="7239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tabLst>
                  <a:tab pos="7239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tabLst>
                  <a:tab pos="7239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ts val="1413"/>
                </a:spcBef>
                <a:buClr>
                  <a:srgbClr val="000000"/>
                </a:buClr>
                <a:buSzPct val="70000"/>
                <a:buFont typeface="Times New Roman" panose="02020603050405020304" pitchFamily="18" charset="0"/>
                <a:buNone/>
              </a:pPr>
              <a:r>
                <a:rPr lang="en-GB" altLang="en-US" sz="2200">
                  <a:latin typeface="Helvetica" panose="020B0604020202020204" pitchFamily="34" charset="0"/>
                </a:rPr>
                <a:t>byte</a:t>
              </a:r>
            </a:p>
            <a:p>
              <a:pPr>
                <a:spcBef>
                  <a:spcPts val="1413"/>
                </a:spcBef>
                <a:buClr>
                  <a:srgbClr val="000000"/>
                </a:buClr>
                <a:buSzPct val="70000"/>
                <a:buFont typeface="Times New Roman" panose="02020603050405020304" pitchFamily="18" charset="0"/>
                <a:buNone/>
              </a:pPr>
              <a:r>
                <a:rPr lang="en-GB" altLang="en-US" sz="2200">
                  <a:latin typeface="Helvetica" panose="020B0604020202020204" pitchFamily="34" charset="0"/>
                </a:rPr>
                <a:t>short</a:t>
              </a:r>
            </a:p>
            <a:p>
              <a:pPr>
                <a:spcBef>
                  <a:spcPts val="1413"/>
                </a:spcBef>
                <a:buClr>
                  <a:srgbClr val="000000"/>
                </a:buClr>
                <a:buSzPct val="70000"/>
                <a:buFont typeface="Times New Roman" panose="02020603050405020304" pitchFamily="18" charset="0"/>
                <a:buNone/>
              </a:pPr>
              <a:r>
                <a:rPr lang="en-GB" altLang="en-US" sz="2200">
                  <a:latin typeface="Helvetica" panose="020B0604020202020204" pitchFamily="34" charset="0"/>
                </a:rPr>
                <a:t>int</a:t>
              </a:r>
            </a:p>
            <a:p>
              <a:pPr>
                <a:spcBef>
                  <a:spcPts val="1413"/>
                </a:spcBef>
                <a:buClr>
                  <a:srgbClr val="000000"/>
                </a:buClr>
                <a:buSzPct val="70000"/>
                <a:buFont typeface="Times New Roman" panose="02020603050405020304" pitchFamily="18" charset="0"/>
                <a:buNone/>
              </a:pPr>
              <a:r>
                <a:rPr lang="en-GB" altLang="en-US" sz="2200">
                  <a:latin typeface="Helvetica" panose="020B0604020202020204" pitchFamily="34" charset="0"/>
                </a:rPr>
                <a:t>long</a:t>
              </a:r>
            </a:p>
          </p:txBody>
        </p:sp>
        <p:sp>
          <p:nvSpPr>
            <p:cNvPr id="13" name="Text Box 8">
              <a:extLst>
                <a:ext uri="{FF2B5EF4-FFF2-40B4-BE49-F238E27FC236}">
                  <a16:creationId xmlns:a16="http://schemas.microsoft.com/office/drawing/2014/main" id="{E466A33B-D615-4229-9247-A76720B0EC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14638" y="4205288"/>
              <a:ext cx="823912" cy="18780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211138" indent="-211138">
                <a:tabLst>
                  <a:tab pos="7239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tabLst>
                  <a:tab pos="7239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tabLst>
                  <a:tab pos="7239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tabLst>
                  <a:tab pos="7239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tabLst>
                  <a:tab pos="7239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ts val="1413"/>
                </a:spcBef>
                <a:buClr>
                  <a:srgbClr val="000000"/>
                </a:buClr>
                <a:buSzPct val="70000"/>
                <a:buFont typeface="Times New Roman" panose="02020603050405020304" pitchFamily="18" charset="0"/>
                <a:buNone/>
              </a:pPr>
              <a:r>
                <a:rPr lang="en-GB" altLang="en-US" sz="2200">
                  <a:latin typeface="Helvetica" panose="020B0604020202020204" pitchFamily="34" charset="0"/>
                </a:rPr>
                <a:t>8 bits</a:t>
              </a:r>
            </a:p>
            <a:p>
              <a:pPr>
                <a:spcBef>
                  <a:spcPts val="1413"/>
                </a:spcBef>
                <a:buClr>
                  <a:srgbClr val="000000"/>
                </a:buClr>
                <a:buSzPct val="70000"/>
                <a:buFont typeface="Times New Roman" panose="02020603050405020304" pitchFamily="18" charset="0"/>
                <a:buNone/>
              </a:pPr>
              <a:r>
                <a:rPr lang="en-GB" altLang="en-US" sz="2200">
                  <a:latin typeface="Helvetica" panose="020B0604020202020204" pitchFamily="34" charset="0"/>
                </a:rPr>
                <a:t>16 bits</a:t>
              </a:r>
            </a:p>
            <a:p>
              <a:pPr>
                <a:spcBef>
                  <a:spcPts val="1413"/>
                </a:spcBef>
                <a:buClr>
                  <a:srgbClr val="000000"/>
                </a:buClr>
                <a:buSzPct val="70000"/>
                <a:buFont typeface="Times New Roman" panose="02020603050405020304" pitchFamily="18" charset="0"/>
                <a:buNone/>
              </a:pPr>
              <a:r>
                <a:rPr lang="en-GB" altLang="en-US" sz="2200">
                  <a:latin typeface="Helvetica" panose="020B0604020202020204" pitchFamily="34" charset="0"/>
                </a:rPr>
                <a:t>32 bits</a:t>
              </a:r>
            </a:p>
            <a:p>
              <a:pPr>
                <a:spcBef>
                  <a:spcPts val="1413"/>
                </a:spcBef>
                <a:buClr>
                  <a:srgbClr val="000000"/>
                </a:buClr>
                <a:buSzPct val="70000"/>
                <a:buFont typeface="Times New Roman" panose="02020603050405020304" pitchFamily="18" charset="0"/>
                <a:buNone/>
              </a:pPr>
              <a:r>
                <a:rPr lang="en-GB" altLang="en-US" sz="2200">
                  <a:latin typeface="Helvetica" panose="020B0604020202020204" pitchFamily="34" charset="0"/>
                </a:rPr>
                <a:t>64 bits</a:t>
              </a:r>
            </a:p>
          </p:txBody>
        </p:sp>
        <p:sp>
          <p:nvSpPr>
            <p:cNvPr id="14" name="Text Box 9">
              <a:extLst>
                <a:ext uri="{FF2B5EF4-FFF2-40B4-BE49-F238E27FC236}">
                  <a16:creationId xmlns:a16="http://schemas.microsoft.com/office/drawing/2014/main" id="{28624D3B-56C6-4C6E-8072-7A974A88A1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98975" y="4194175"/>
              <a:ext cx="4545013" cy="2392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211138" indent="-211138"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ts val="1413"/>
                </a:spcBef>
                <a:buClr>
                  <a:srgbClr val="000000"/>
                </a:buClr>
                <a:buSzPct val="70000"/>
                <a:buFont typeface="Times New Roman" panose="02020603050405020304" pitchFamily="18" charset="0"/>
                <a:buNone/>
              </a:pPr>
              <a:r>
                <a:rPr lang="en-GB" altLang="en-US" sz="2200" dirty="0">
                  <a:latin typeface="Helvetica" panose="020B0604020202020204" pitchFamily="34" charset="0"/>
                </a:rPr>
                <a:t>-128  through +127</a:t>
              </a:r>
            </a:p>
            <a:p>
              <a:pPr>
                <a:spcBef>
                  <a:spcPts val="1413"/>
                </a:spcBef>
                <a:buClr>
                  <a:srgbClr val="000000"/>
                </a:buClr>
                <a:buSzPct val="70000"/>
                <a:buFont typeface="Times New Roman" panose="02020603050405020304" pitchFamily="18" charset="0"/>
                <a:buNone/>
              </a:pPr>
              <a:r>
                <a:rPr lang="en-GB" altLang="en-US" sz="2200" dirty="0">
                  <a:latin typeface="Helvetica" panose="020B0604020202020204" pitchFamily="34" charset="0"/>
                </a:rPr>
                <a:t>-32768 through +32767</a:t>
              </a:r>
            </a:p>
            <a:p>
              <a:pPr>
                <a:spcBef>
                  <a:spcPts val="1413"/>
                </a:spcBef>
                <a:buClr>
                  <a:srgbClr val="000000"/>
                </a:buClr>
                <a:buSzPct val="70000"/>
                <a:buFont typeface="Times New Roman" panose="02020603050405020304" pitchFamily="18" charset="0"/>
                <a:buNone/>
              </a:pPr>
              <a:r>
                <a:rPr lang="en-GB" altLang="en-US" sz="2200" dirty="0">
                  <a:latin typeface="Helvetica" panose="020B0604020202020204" pitchFamily="34" charset="0"/>
                </a:rPr>
                <a:t>-2147483648 through +2147483647 </a:t>
              </a:r>
            </a:p>
            <a:p>
              <a:pPr>
                <a:spcBef>
                  <a:spcPts val="1413"/>
                </a:spcBef>
                <a:buClr>
                  <a:srgbClr val="000000"/>
                </a:buClr>
                <a:buSzPct val="70000"/>
                <a:buFont typeface="Times New Roman" panose="02020603050405020304" pitchFamily="18" charset="0"/>
                <a:buNone/>
              </a:pPr>
              <a:r>
                <a:rPr lang="en-GB" altLang="en-US" sz="2200" dirty="0">
                  <a:latin typeface="Helvetica" panose="020B0604020202020204" pitchFamily="34" charset="0"/>
                </a:rPr>
                <a:t>-9223372036854775808 through</a:t>
              </a:r>
            </a:p>
            <a:p>
              <a:pPr>
                <a:spcBef>
                  <a:spcPts val="1413"/>
                </a:spcBef>
                <a:buClr>
                  <a:srgbClr val="000000"/>
                </a:buClr>
                <a:buSzPct val="70000"/>
                <a:buFont typeface="Times New Roman" panose="02020603050405020304" pitchFamily="18" charset="0"/>
                <a:buNone/>
              </a:pPr>
              <a:r>
                <a:rPr lang="en-GB" altLang="en-US" sz="2200" dirty="0">
                  <a:latin typeface="Helvetica" panose="020B0604020202020204" pitchFamily="34" charset="0"/>
                </a:rPr>
                <a:t>	+9223372036854775807</a:t>
              </a:r>
            </a:p>
          </p:txBody>
        </p:sp>
        <p:sp>
          <p:nvSpPr>
            <p:cNvPr id="15" name="Line 10">
              <a:extLst>
                <a:ext uri="{FF2B5EF4-FFF2-40B4-BE49-F238E27FC236}">
                  <a16:creationId xmlns:a16="http://schemas.microsoft.com/office/drawing/2014/main" id="{EEA982D8-CC3B-407F-A675-A26E510768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27125" y="4094163"/>
              <a:ext cx="8062913" cy="0"/>
            </a:xfrm>
            <a:prstGeom prst="line">
              <a:avLst/>
            </a:prstGeom>
            <a:noFill/>
            <a:ln w="1836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6" name="Line 11">
              <a:extLst>
                <a:ext uri="{FF2B5EF4-FFF2-40B4-BE49-F238E27FC236}">
                  <a16:creationId xmlns:a16="http://schemas.microsoft.com/office/drawing/2014/main" id="{339D138D-1689-4E81-A1C9-5C9E903891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27125" y="4630738"/>
              <a:ext cx="8062913" cy="0"/>
            </a:xfrm>
            <a:prstGeom prst="line">
              <a:avLst/>
            </a:prstGeom>
            <a:noFill/>
            <a:ln w="1836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 dirty="0"/>
            </a:p>
          </p:txBody>
        </p:sp>
        <p:sp>
          <p:nvSpPr>
            <p:cNvPr id="17" name="Line 12">
              <a:extLst>
                <a:ext uri="{FF2B5EF4-FFF2-40B4-BE49-F238E27FC236}">
                  <a16:creationId xmlns:a16="http://schemas.microsoft.com/office/drawing/2014/main" id="{88CA151D-BB3A-4091-8462-3910B1102E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27125" y="5167313"/>
              <a:ext cx="8062913" cy="0"/>
            </a:xfrm>
            <a:prstGeom prst="line">
              <a:avLst/>
            </a:prstGeom>
            <a:noFill/>
            <a:ln w="1836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8" name="Line 13">
              <a:extLst>
                <a:ext uri="{FF2B5EF4-FFF2-40B4-BE49-F238E27FC236}">
                  <a16:creationId xmlns:a16="http://schemas.microsoft.com/office/drawing/2014/main" id="{BED588A1-B620-4380-88FE-C795E93BFA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27125" y="5703888"/>
              <a:ext cx="8062913" cy="0"/>
            </a:xfrm>
            <a:prstGeom prst="line">
              <a:avLst/>
            </a:prstGeom>
            <a:noFill/>
            <a:ln w="1836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9" name="Line 14">
              <a:extLst>
                <a:ext uri="{FF2B5EF4-FFF2-40B4-BE49-F238E27FC236}">
                  <a16:creationId xmlns:a16="http://schemas.microsoft.com/office/drawing/2014/main" id="{3841D466-1572-4680-A8C6-0E79C20676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68550" y="3630613"/>
              <a:ext cx="0" cy="2644775"/>
            </a:xfrm>
            <a:prstGeom prst="line">
              <a:avLst/>
            </a:prstGeom>
            <a:noFill/>
            <a:ln w="1836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0" name="Line 15">
              <a:extLst>
                <a:ext uri="{FF2B5EF4-FFF2-40B4-BE49-F238E27FC236}">
                  <a16:creationId xmlns:a16="http://schemas.microsoft.com/office/drawing/2014/main" id="{2FE239FE-1DE7-4640-B8D6-D5A022BDDE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16375" y="3630613"/>
              <a:ext cx="0" cy="2644775"/>
            </a:xfrm>
            <a:prstGeom prst="line">
              <a:avLst/>
            </a:prstGeom>
            <a:noFill/>
            <a:ln w="1836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</p:grpSp>
    </p:spTree>
    <p:extLst>
      <p:ext uri="{BB962C8B-B14F-4D97-AF65-F5344CB8AC3E}">
        <p14:creationId xmlns:p14="http://schemas.microsoft.com/office/powerpoint/2010/main" val="27968416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Floating-point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Floating point numbers are not accurate.  They are an approximation</a:t>
            </a:r>
          </a:p>
          <a:p>
            <a:r>
              <a:rPr lang="en-US" dirty="0"/>
              <a:t>Floats store 7 significant digits.  Doubles store 15.</a:t>
            </a:r>
          </a:p>
          <a:p>
            <a:r>
              <a:rPr lang="en-US" dirty="0"/>
              <a:t>Use </a:t>
            </a:r>
            <a:r>
              <a:rPr lang="en-US" dirty="0" err="1"/>
              <a:t>BigDecimal</a:t>
            </a:r>
            <a:r>
              <a:rPr lang="en-US" dirty="0"/>
              <a:t> for precision: 	</a:t>
            </a:r>
            <a:r>
              <a:rPr lang="en-US" dirty="0">
                <a:hlinkClick r:id="rId2"/>
              </a:rPr>
              <a:t>https://docs.oracle.com/javase/8/docs/api/java/math/BigDecimal.html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9</a:t>
            </a:fld>
            <a:r>
              <a:rPr lang="en-CA" dirty="0"/>
              <a:t> 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55DE87A-0B12-41FD-A468-EC9327D0E9BC}"/>
              </a:ext>
            </a:extLst>
          </p:cNvPr>
          <p:cNvGrpSpPr/>
          <p:nvPr/>
        </p:nvGrpSpPr>
        <p:grpSpPr>
          <a:xfrm>
            <a:off x="2064544" y="3884614"/>
            <a:ext cx="8062912" cy="1635125"/>
            <a:chOff x="868363" y="4632325"/>
            <a:chExt cx="8062912" cy="1635125"/>
          </a:xfrm>
        </p:grpSpPr>
        <p:sp>
          <p:nvSpPr>
            <p:cNvPr id="21" name="Text Box 4">
              <a:extLst>
                <a:ext uri="{FF2B5EF4-FFF2-40B4-BE49-F238E27FC236}">
                  <a16:creationId xmlns:a16="http://schemas.microsoft.com/office/drawing/2014/main" id="{C7D8F87F-956E-4EDD-A66D-6BF1894C4D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77913" y="4632325"/>
              <a:ext cx="677862" cy="365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211138" indent="-211138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ts val="275"/>
                </a:spcBef>
                <a:buClr>
                  <a:srgbClr val="000000"/>
                </a:buClr>
                <a:buSzPct val="59000"/>
                <a:buFont typeface="Times New Roman" panose="02020603050405020304" pitchFamily="18" charset="0"/>
                <a:buNone/>
              </a:pPr>
              <a:r>
                <a:rPr lang="en-GB" altLang="en-US">
                  <a:latin typeface="Helvetica" panose="020B0604020202020204" pitchFamily="34" charset="0"/>
                </a:rPr>
                <a:t>Type</a:t>
              </a:r>
            </a:p>
          </p:txBody>
        </p:sp>
        <p:sp>
          <p:nvSpPr>
            <p:cNvPr id="22" name="Text Box 5">
              <a:extLst>
                <a:ext uri="{FF2B5EF4-FFF2-40B4-BE49-F238E27FC236}">
                  <a16:creationId xmlns:a16="http://schemas.microsoft.com/office/drawing/2014/main" id="{84E4413E-64FF-4EEA-A0C4-01FAC9D5B8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8738" y="4632325"/>
              <a:ext cx="593725" cy="365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211138" indent="-211138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ts val="275"/>
                </a:spcBef>
                <a:buClr>
                  <a:srgbClr val="000000"/>
                </a:buClr>
                <a:buSzPct val="59000"/>
                <a:buFont typeface="Times New Roman" panose="02020603050405020304" pitchFamily="18" charset="0"/>
                <a:buNone/>
              </a:pPr>
              <a:r>
                <a:rPr lang="en-GB" altLang="en-US">
                  <a:latin typeface="Helvetica" panose="020B0604020202020204" pitchFamily="34" charset="0"/>
                </a:rPr>
                <a:t>Size</a:t>
              </a:r>
            </a:p>
          </p:txBody>
        </p:sp>
        <p:sp>
          <p:nvSpPr>
            <p:cNvPr id="23" name="Text Box 6">
              <a:extLst>
                <a:ext uri="{FF2B5EF4-FFF2-40B4-BE49-F238E27FC236}">
                  <a16:creationId xmlns:a16="http://schemas.microsoft.com/office/drawing/2014/main" id="{E4BA2513-89F1-4F13-BC8C-9F72D9B78B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9100" y="4632325"/>
              <a:ext cx="898525" cy="365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211138" indent="-211138">
                <a:tabLst>
                  <a:tab pos="7239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tabLst>
                  <a:tab pos="7239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tabLst>
                  <a:tab pos="7239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tabLst>
                  <a:tab pos="7239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tabLst>
                  <a:tab pos="7239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ts val="275"/>
                </a:spcBef>
                <a:buClr>
                  <a:srgbClr val="000000"/>
                </a:buClr>
                <a:buSzPct val="59000"/>
                <a:buFont typeface="Times New Roman" panose="02020603050405020304" pitchFamily="18" charset="0"/>
                <a:buNone/>
              </a:pPr>
              <a:r>
                <a:rPr lang="en-GB" altLang="en-US" dirty="0">
                  <a:latin typeface="Helvetica" panose="020B0604020202020204" pitchFamily="34" charset="0"/>
                </a:rPr>
                <a:t>Range</a:t>
              </a:r>
            </a:p>
          </p:txBody>
        </p:sp>
        <p:sp>
          <p:nvSpPr>
            <p:cNvPr id="24" name="Text Box 7">
              <a:extLst>
                <a:ext uri="{FF2B5EF4-FFF2-40B4-BE49-F238E27FC236}">
                  <a16:creationId xmlns:a16="http://schemas.microsoft.com/office/drawing/2014/main" id="{6BE2157C-FD7B-456E-B4F6-7AD48D471B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22350" y="5214938"/>
              <a:ext cx="839788" cy="849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211138" indent="-211138">
                <a:tabLst>
                  <a:tab pos="7239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tabLst>
                  <a:tab pos="7239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tabLst>
                  <a:tab pos="7239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tabLst>
                  <a:tab pos="7239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tabLst>
                  <a:tab pos="7239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ts val="1413"/>
                </a:spcBef>
                <a:buClr>
                  <a:srgbClr val="000000"/>
                </a:buClr>
                <a:buSzPct val="70000"/>
                <a:buFont typeface="Times New Roman" panose="02020603050405020304" pitchFamily="18" charset="0"/>
                <a:buNone/>
              </a:pPr>
              <a:r>
                <a:rPr lang="en-GB" altLang="en-US" sz="2200">
                  <a:latin typeface="Helvetica" panose="020B0604020202020204" pitchFamily="34" charset="0"/>
                </a:rPr>
                <a:t>float</a:t>
              </a:r>
            </a:p>
            <a:p>
              <a:pPr>
                <a:spcBef>
                  <a:spcPts val="1413"/>
                </a:spcBef>
                <a:buClr>
                  <a:srgbClr val="000000"/>
                </a:buClr>
                <a:buSzPct val="70000"/>
                <a:buFont typeface="Times New Roman" panose="02020603050405020304" pitchFamily="18" charset="0"/>
                <a:buNone/>
              </a:pPr>
              <a:r>
                <a:rPr lang="en-GB" altLang="en-US" sz="2200">
                  <a:latin typeface="Helvetica" panose="020B0604020202020204" pitchFamily="34" charset="0"/>
                </a:rPr>
                <a:t>double</a:t>
              </a:r>
            </a:p>
          </p:txBody>
        </p:sp>
        <p:sp>
          <p:nvSpPr>
            <p:cNvPr id="25" name="Text Box 8">
              <a:extLst>
                <a:ext uri="{FF2B5EF4-FFF2-40B4-BE49-F238E27FC236}">
                  <a16:creationId xmlns:a16="http://schemas.microsoft.com/office/drawing/2014/main" id="{A5E0357B-ED2C-413A-A40B-654B0800B5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11425" y="5214938"/>
              <a:ext cx="823913" cy="849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211138" indent="-211138">
                <a:tabLst>
                  <a:tab pos="7239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tabLst>
                  <a:tab pos="7239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tabLst>
                  <a:tab pos="7239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tabLst>
                  <a:tab pos="7239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tabLst>
                  <a:tab pos="7239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ts val="1413"/>
                </a:spcBef>
                <a:buClr>
                  <a:srgbClr val="000000"/>
                </a:buClr>
                <a:buSzPct val="70000"/>
                <a:buFont typeface="Times New Roman" panose="02020603050405020304" pitchFamily="18" charset="0"/>
                <a:buNone/>
              </a:pPr>
              <a:r>
                <a:rPr lang="en-GB" altLang="en-US" sz="2200">
                  <a:latin typeface="Helvetica" panose="020B0604020202020204" pitchFamily="34" charset="0"/>
                </a:rPr>
                <a:t>32 bits</a:t>
              </a:r>
            </a:p>
            <a:p>
              <a:pPr>
                <a:spcBef>
                  <a:spcPts val="1413"/>
                </a:spcBef>
                <a:buClr>
                  <a:srgbClr val="000000"/>
                </a:buClr>
                <a:buSzPct val="70000"/>
                <a:buFont typeface="Times New Roman" panose="02020603050405020304" pitchFamily="18" charset="0"/>
                <a:buNone/>
              </a:pPr>
              <a:r>
                <a:rPr lang="en-GB" altLang="en-US" sz="2200">
                  <a:latin typeface="Helvetica" panose="020B0604020202020204" pitchFamily="34" charset="0"/>
                </a:rPr>
                <a:t>64 bits</a:t>
              </a:r>
            </a:p>
          </p:txBody>
        </p:sp>
        <p:sp>
          <p:nvSpPr>
            <p:cNvPr id="26" name="Text Box 9">
              <a:extLst>
                <a:ext uri="{FF2B5EF4-FFF2-40B4-BE49-F238E27FC236}">
                  <a16:creationId xmlns:a16="http://schemas.microsoft.com/office/drawing/2014/main" id="{1C0F7EE0-9992-4B55-85FF-D5D029E6F3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95763" y="5203825"/>
              <a:ext cx="3751262" cy="849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211138" indent="-211138"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ts val="1413"/>
                </a:spcBef>
                <a:buClr>
                  <a:srgbClr val="000000"/>
                </a:buClr>
                <a:buSzPct val="70000"/>
                <a:buFont typeface="Times New Roman" panose="02020603050405020304" pitchFamily="18" charset="0"/>
                <a:buNone/>
              </a:pPr>
              <a:r>
                <a:rPr lang="en-GB" altLang="en-US" sz="2200" dirty="0">
                  <a:latin typeface="Helvetica" panose="020B0604020202020204" pitchFamily="34" charset="0"/>
                </a:rPr>
                <a:t>-3.4 * 10     through  +3.4 * 10</a:t>
              </a:r>
            </a:p>
            <a:p>
              <a:pPr>
                <a:spcBef>
                  <a:spcPts val="1413"/>
                </a:spcBef>
                <a:buClr>
                  <a:srgbClr val="000000"/>
                </a:buClr>
                <a:buSzPct val="70000"/>
                <a:buFont typeface="Times New Roman" panose="02020603050405020304" pitchFamily="18" charset="0"/>
                <a:buNone/>
              </a:pPr>
              <a:r>
                <a:rPr lang="en-GB" altLang="en-US" sz="2200" dirty="0">
                  <a:latin typeface="Helvetica" panose="020B0604020202020204" pitchFamily="34" charset="0"/>
                </a:rPr>
                <a:t>-1.7 * 10      through +1.7 * 10 </a:t>
              </a:r>
            </a:p>
          </p:txBody>
        </p:sp>
        <p:sp>
          <p:nvSpPr>
            <p:cNvPr id="27" name="Line 10">
              <a:extLst>
                <a:ext uri="{FF2B5EF4-FFF2-40B4-BE49-F238E27FC236}">
                  <a16:creationId xmlns:a16="http://schemas.microsoft.com/office/drawing/2014/main" id="{418B6380-DB39-4D84-BEC5-24FEBBA7BC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8363" y="5103813"/>
              <a:ext cx="8062912" cy="0"/>
            </a:xfrm>
            <a:prstGeom prst="line">
              <a:avLst/>
            </a:prstGeom>
            <a:noFill/>
            <a:ln w="1836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8" name="Line 11">
              <a:extLst>
                <a:ext uri="{FF2B5EF4-FFF2-40B4-BE49-F238E27FC236}">
                  <a16:creationId xmlns:a16="http://schemas.microsoft.com/office/drawing/2014/main" id="{7C427098-9694-443A-8372-6611148B5B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8363" y="5640388"/>
              <a:ext cx="8062912" cy="0"/>
            </a:xfrm>
            <a:prstGeom prst="line">
              <a:avLst/>
            </a:prstGeom>
            <a:noFill/>
            <a:ln w="1836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9" name="Line 12">
              <a:extLst>
                <a:ext uri="{FF2B5EF4-FFF2-40B4-BE49-F238E27FC236}">
                  <a16:creationId xmlns:a16="http://schemas.microsoft.com/office/drawing/2014/main" id="{EAC17503-D410-436E-BFDE-53265FF669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8363" y="6176963"/>
              <a:ext cx="8062912" cy="0"/>
            </a:xfrm>
            <a:prstGeom prst="line">
              <a:avLst/>
            </a:prstGeom>
            <a:noFill/>
            <a:ln w="1836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30" name="Line 13">
              <a:extLst>
                <a:ext uri="{FF2B5EF4-FFF2-40B4-BE49-F238E27FC236}">
                  <a16:creationId xmlns:a16="http://schemas.microsoft.com/office/drawing/2014/main" id="{0CBC6520-B04A-4517-BE5B-6103E81F6F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09788" y="4638675"/>
              <a:ext cx="0" cy="1628775"/>
            </a:xfrm>
            <a:prstGeom prst="line">
              <a:avLst/>
            </a:prstGeom>
            <a:noFill/>
            <a:ln w="1836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31" name="Line 14">
              <a:extLst>
                <a:ext uri="{FF2B5EF4-FFF2-40B4-BE49-F238E27FC236}">
                  <a16:creationId xmlns:a16="http://schemas.microsoft.com/office/drawing/2014/main" id="{D4A22371-B752-4D05-B2F9-6FBBF0FC18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57613" y="4638675"/>
              <a:ext cx="0" cy="1628775"/>
            </a:xfrm>
            <a:prstGeom prst="line">
              <a:avLst/>
            </a:prstGeom>
            <a:noFill/>
            <a:ln w="1836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32" name="Text Box 15">
              <a:extLst>
                <a:ext uri="{FF2B5EF4-FFF2-40B4-BE49-F238E27FC236}">
                  <a16:creationId xmlns:a16="http://schemas.microsoft.com/office/drawing/2014/main" id="{85A8C7DC-AC92-4F37-B159-1ACE838C92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96200" y="5181600"/>
              <a:ext cx="169863" cy="182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836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Clr>
                  <a:srgbClr val="000000"/>
                </a:buClr>
                <a:buSzPct val="90000"/>
                <a:buFont typeface="StarBats" charset="0"/>
                <a:buNone/>
              </a:pPr>
              <a:r>
                <a:rPr lang="en-GB" altLang="en-US" sz="1200">
                  <a:latin typeface="Helvetica" panose="020B0604020202020204" pitchFamily="34" charset="0"/>
                </a:rPr>
                <a:t>38</a:t>
              </a:r>
            </a:p>
          </p:txBody>
        </p:sp>
        <p:sp>
          <p:nvSpPr>
            <p:cNvPr id="33" name="Text Box 16">
              <a:extLst>
                <a:ext uri="{FF2B5EF4-FFF2-40B4-BE49-F238E27FC236}">
                  <a16:creationId xmlns:a16="http://schemas.microsoft.com/office/drawing/2014/main" id="{05B5E2FB-A73F-4F0E-9E21-B51C20EE55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57800" y="5181600"/>
              <a:ext cx="169863" cy="182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836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Clr>
                  <a:srgbClr val="000000"/>
                </a:buClr>
                <a:buSzPct val="90000"/>
                <a:buFont typeface="StarBats" charset="0"/>
                <a:buNone/>
              </a:pPr>
              <a:r>
                <a:rPr lang="en-GB" altLang="en-US" sz="1200">
                  <a:latin typeface="Helvetica" panose="020B0604020202020204" pitchFamily="34" charset="0"/>
                </a:rPr>
                <a:t>38</a:t>
              </a:r>
            </a:p>
          </p:txBody>
        </p:sp>
        <p:sp>
          <p:nvSpPr>
            <p:cNvPr id="34" name="Text Box 17">
              <a:extLst>
                <a:ext uri="{FF2B5EF4-FFF2-40B4-BE49-F238E27FC236}">
                  <a16:creationId xmlns:a16="http://schemas.microsoft.com/office/drawing/2014/main" id="{83147CC0-BBFA-4BF0-8CBE-86211DAC42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57800" y="5715000"/>
              <a:ext cx="254000" cy="182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836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Clr>
                  <a:srgbClr val="000000"/>
                </a:buClr>
                <a:buSzPct val="90000"/>
                <a:buFont typeface="StarBats" charset="0"/>
                <a:buNone/>
              </a:pPr>
              <a:r>
                <a:rPr lang="en-GB" altLang="en-US" sz="1200">
                  <a:latin typeface="Helvetica" panose="020B0604020202020204" pitchFamily="34" charset="0"/>
                </a:rPr>
                <a:t>308</a:t>
              </a:r>
            </a:p>
          </p:txBody>
        </p:sp>
        <p:sp>
          <p:nvSpPr>
            <p:cNvPr id="35" name="Text Box 18">
              <a:extLst>
                <a:ext uri="{FF2B5EF4-FFF2-40B4-BE49-F238E27FC236}">
                  <a16:creationId xmlns:a16="http://schemas.microsoft.com/office/drawing/2014/main" id="{D1EA9D17-73F5-4ECE-AB62-08348833E4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96200" y="5715000"/>
              <a:ext cx="254000" cy="182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836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Clr>
                  <a:srgbClr val="000000"/>
                </a:buClr>
                <a:buSzPct val="90000"/>
                <a:buFont typeface="StarBats" charset="0"/>
                <a:buNone/>
              </a:pPr>
              <a:r>
                <a:rPr lang="en-GB" altLang="en-US" sz="1200">
                  <a:latin typeface="Helvetica" panose="020B0604020202020204" pitchFamily="34" charset="0"/>
                </a:rPr>
                <a:t>308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697741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ye_tracker_presentation" id="{00ED1D97-A04B-46A0-BB71-88655A6B057F}" vid="{F36189FA-3966-4852-951E-5734674D1C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23776</TotalTime>
  <Words>1919</Words>
  <Application>Microsoft Office PowerPoint</Application>
  <PresentationFormat>Widescreen</PresentationFormat>
  <Paragraphs>423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Arial</vt:lpstr>
      <vt:lpstr>Calibri</vt:lpstr>
      <vt:lpstr>Calibri Light</vt:lpstr>
      <vt:lpstr>Courier</vt:lpstr>
      <vt:lpstr>Helvetica</vt:lpstr>
      <vt:lpstr>StarBats</vt:lpstr>
      <vt:lpstr>Times New Roman</vt:lpstr>
      <vt:lpstr>Office Theme</vt:lpstr>
      <vt:lpstr>Java Basics I – Variables, Expressions, and Operators</vt:lpstr>
      <vt:lpstr>Overview</vt:lpstr>
      <vt:lpstr>Comments</vt:lpstr>
      <vt:lpstr>JavaDoc Settings</vt:lpstr>
      <vt:lpstr>Variable Declarations</vt:lpstr>
      <vt:lpstr>Types</vt:lpstr>
      <vt:lpstr>Boolean Type</vt:lpstr>
      <vt:lpstr>Integral Types</vt:lpstr>
      <vt:lpstr>Floating-point Types</vt:lpstr>
      <vt:lpstr>Char Type</vt:lpstr>
      <vt:lpstr>Class Type</vt:lpstr>
      <vt:lpstr>Variable/Identifier names</vt:lpstr>
      <vt:lpstr>Reserved names</vt:lpstr>
      <vt:lpstr>Tips for good variable names</vt:lpstr>
      <vt:lpstr>Constants</vt:lpstr>
      <vt:lpstr>Special Characters</vt:lpstr>
      <vt:lpstr>Expressions (x = y)</vt:lpstr>
      <vt:lpstr>Operator Precedence</vt:lpstr>
      <vt:lpstr>Assignment Operators</vt:lpstr>
      <vt:lpstr>Increment and Decrement Operators</vt:lpstr>
      <vt:lpstr>Type Conversions</vt:lpstr>
      <vt:lpstr>Narrowing Conversion</vt:lpstr>
      <vt:lpstr>Widening Conversion</vt:lpstr>
      <vt:lpstr>Conversions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Eye-tracking for Neuroscience</dc:title>
  <dc:creator>Gregory</dc:creator>
  <cp:lastModifiedBy>greg-school</cp:lastModifiedBy>
  <cp:revision>198</cp:revision>
  <dcterms:created xsi:type="dcterms:W3CDTF">2016-10-21T00:49:29Z</dcterms:created>
  <dcterms:modified xsi:type="dcterms:W3CDTF">2022-01-18T20:48:41Z</dcterms:modified>
</cp:coreProperties>
</file>