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85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3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8" r:id="rId23"/>
    <p:sldId id="286" r:id="rId24"/>
    <p:sldId id="287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Java Basics II – Control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14</a:t>
            </a:r>
            <a:r>
              <a:rPr lang="en-CA" baseline="30000" dirty="0"/>
              <a:t>th</a:t>
            </a:r>
            <a:r>
              <a:rPr lang="en-CA" dirty="0"/>
              <a:t>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22567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D4192096-B13F-4703-A3B4-664B28F5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568" y="1215921"/>
            <a:ext cx="3852863" cy="4038600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FC6FC944-2978-4F07-8F8B-3E715B46E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918" y="1339746"/>
            <a:ext cx="35941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if (</a:t>
            </a:r>
            <a:r>
              <a:rPr lang="en-GB" altLang="en-US" sz="1600" dirty="0" err="1">
                <a:latin typeface="Courier" pitchFamily="64" charset="0"/>
              </a:rPr>
              <a:t>boolean</a:t>
            </a:r>
            <a:r>
              <a:rPr lang="en-GB" altLang="en-US" sz="1600" dirty="0">
                <a:latin typeface="Courier" pitchFamily="64" charset="0"/>
              </a:rPr>
              <a:t>-expression)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{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if (</a:t>
            </a:r>
            <a:r>
              <a:rPr lang="en-GB" altLang="en-US" sz="1600" dirty="0" err="1">
                <a:latin typeface="Courier" pitchFamily="64" charset="0"/>
              </a:rPr>
              <a:t>boolean</a:t>
            </a:r>
            <a:r>
              <a:rPr lang="en-GB" altLang="en-US" sz="1600" dirty="0">
                <a:latin typeface="Courier" pitchFamily="64" charset="0"/>
              </a:rPr>
              <a:t>-expression)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{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	statement1;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}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else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{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	statement2;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}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}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else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{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statement3;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250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Ternary Operator  -- ?: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2256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boolean</a:t>
            </a:r>
            <a:r>
              <a:rPr lang="en-US" dirty="0"/>
              <a:t> expression evaluates true, the whole expression evaluates to value1.  Otherwise, it is value2.</a:t>
            </a:r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DC9B8C-5A7E-41D8-9E10-91DD18E2C1CE}"/>
              </a:ext>
            </a:extLst>
          </p:cNvPr>
          <p:cNvGrpSpPr/>
          <p:nvPr/>
        </p:nvGrpSpPr>
        <p:grpSpPr>
          <a:xfrm>
            <a:off x="3418681" y="1596230"/>
            <a:ext cx="5354638" cy="2274888"/>
            <a:chOff x="2400300" y="1828800"/>
            <a:chExt cx="5354638" cy="2274888"/>
          </a:xfrm>
        </p:grpSpPr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EDC2F919-3AF7-4071-9C93-BBA3A50FB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28800"/>
              <a:ext cx="3608388" cy="1447800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FCC79278-4627-45CB-A834-A42B9E97B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1905000"/>
              <a:ext cx="3225800" cy="120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31800" indent="-2159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if (</a:t>
              </a:r>
              <a:r>
                <a:rPr lang="en-GB" altLang="en-US" sz="1800" dirty="0" err="1">
                  <a:latin typeface="Courier" pitchFamily="64" charset="0"/>
                </a:rPr>
                <a:t>boolean</a:t>
              </a:r>
              <a:r>
                <a:rPr lang="en-GB" altLang="en-US" sz="1800" dirty="0">
                  <a:latin typeface="Courier" pitchFamily="64" charset="0"/>
                </a:rPr>
                <a:t>-expression)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result = value1;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else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result = value2;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B63CC6-6DBB-446C-99E8-D0BCD9A65B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300" y="3571875"/>
              <a:ext cx="5354638" cy="531813"/>
              <a:chOff x="1512" y="2250"/>
              <a:chExt cx="3373" cy="335"/>
            </a:xfrm>
          </p:grpSpPr>
          <p:sp>
            <p:nvSpPr>
              <p:cNvPr id="14" name="AutoShape 13">
                <a:extLst>
                  <a:ext uri="{FF2B5EF4-FFF2-40B4-BE49-F238E27FC236}">
                    <a16:creationId xmlns:a16="http://schemas.microsoft.com/office/drawing/2014/main" id="{1DFE9275-20ED-431B-A1BD-6F34F1B32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" y="2250"/>
                <a:ext cx="3373" cy="335"/>
              </a:xfrm>
              <a:prstGeom prst="roundRect">
                <a:avLst>
                  <a:gd name="adj" fmla="val 296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Text Box 14">
                <a:extLst>
                  <a:ext uri="{FF2B5EF4-FFF2-40B4-BE49-F238E27FC236}">
                    <a16:creationId xmlns:a16="http://schemas.microsoft.com/office/drawing/2014/main" id="{70D2D90B-97C9-404E-AFF0-6B7AF4377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2328"/>
                <a:ext cx="325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105000"/>
                  <a:buFont typeface="Times New Roman" panose="02020603050405020304" pitchFamily="18" charset="0"/>
                  <a:buNone/>
                </a:pPr>
                <a:r>
                  <a:rPr lang="en-GB" altLang="en-US" sz="1800">
                    <a:latin typeface="Courier" pitchFamily="64" charset="0"/>
                  </a:rPr>
                  <a:t>(boolean-expression)? value1 : value2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470CD6-E95C-4607-9C15-FB38B64BB113}"/>
              </a:ext>
            </a:extLst>
          </p:cNvPr>
          <p:cNvGrpSpPr/>
          <p:nvPr/>
        </p:nvGrpSpPr>
        <p:grpSpPr>
          <a:xfrm>
            <a:off x="2364581" y="4973636"/>
            <a:ext cx="7239000" cy="1600200"/>
            <a:chOff x="1295400" y="5410200"/>
            <a:chExt cx="7239000" cy="1600200"/>
          </a:xfrm>
        </p:grpSpPr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id="{AFA6E190-C640-4143-B18E-EE16D57CD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5791200"/>
              <a:ext cx="2925763" cy="476250"/>
            </a:xfrm>
            <a:prstGeom prst="roundRect">
              <a:avLst>
                <a:gd name="adj" fmla="val 33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7A8D363D-9D8B-4ADB-A6B7-CF26417F5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4568" y="5867400"/>
              <a:ext cx="26396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z = (x &gt; y)? x : y;</a:t>
              </a:r>
            </a:p>
          </p:txBody>
        </p:sp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id="{BDDE082B-018F-4845-BFEE-ECFA7368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10200"/>
              <a:ext cx="2044700" cy="1600200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Text Box 17">
              <a:extLst>
                <a:ext uri="{FF2B5EF4-FFF2-40B4-BE49-F238E27FC236}">
                  <a16:creationId xmlns:a16="http://schemas.microsoft.com/office/drawing/2014/main" id="{DA290796-B503-4A1A-8536-CF5C435A3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5562600"/>
              <a:ext cx="1828800" cy="120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31800" indent="-2159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if (x &gt; y)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z = x;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else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z = y;</a:t>
              </a: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E67A3AFE-1890-4428-9CD7-22BE34091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4688" y="5835650"/>
              <a:ext cx="14112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is equivalent to: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6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2256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Code structures like this are difficult to read and maintain.</a:t>
            </a:r>
          </a:p>
          <a:p>
            <a:r>
              <a:rPr lang="en-US" dirty="0"/>
              <a:t>The switch statement is a better choice.</a:t>
            </a:r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D81AC499-BC0E-4D9D-B140-22EB0823DB1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168399"/>
            <a:ext cx="2590800" cy="2806700"/>
            <a:chOff x="2169" y="1312"/>
            <a:chExt cx="1632" cy="1546"/>
          </a:xfrm>
        </p:grpSpPr>
        <p:sp>
          <p:nvSpPr>
            <p:cNvPr id="26" name="AutoShape 5">
              <a:extLst>
                <a:ext uri="{FF2B5EF4-FFF2-40B4-BE49-F238E27FC236}">
                  <a16:creationId xmlns:a16="http://schemas.microsoft.com/office/drawing/2014/main" id="{5B0B2286-D9B8-45C9-9740-0461EA6FF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1312"/>
              <a:ext cx="1632" cy="1546"/>
            </a:xfrm>
            <a:prstGeom prst="roundRect">
              <a:avLst>
                <a:gd name="adj" fmla="val 60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A292EFE2-1389-4700-ACB8-245E28C39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" y="1420"/>
              <a:ext cx="1361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if (x == 1)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statement1;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else if (x == 2)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statement2;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else if (x == 3)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statement3;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else if (x == 4)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statement4;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endParaRPr lang="en-GB" altLang="en-US" sz="1600" dirty="0">
                <a:latin typeface="Courier" pitchFamily="64" charset="0"/>
              </a:endParaRP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[ ... 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51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2256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type of the Expression must be char, byte, short, int, Character, Byte, Short, Integer, String, or an </a:t>
            </a:r>
            <a:r>
              <a:rPr lang="en-US" dirty="0" err="1"/>
              <a:t>enum</a:t>
            </a:r>
            <a:r>
              <a:rPr lang="en-US" dirty="0"/>
              <a:t> type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5C7DAF-4D74-47E3-8D5C-7A37E03C0FF3}"/>
              </a:ext>
            </a:extLst>
          </p:cNvPr>
          <p:cNvGrpSpPr/>
          <p:nvPr/>
        </p:nvGrpSpPr>
        <p:grpSpPr>
          <a:xfrm>
            <a:off x="3867150" y="1054930"/>
            <a:ext cx="4457700" cy="3569375"/>
            <a:chOff x="3505200" y="1415578"/>
            <a:chExt cx="4457700" cy="3886200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64F121C7-9A47-49E4-BF03-B88F61C4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415578"/>
              <a:ext cx="4457700" cy="3886200"/>
            </a:xfrm>
            <a:prstGeom prst="roundRect">
              <a:avLst>
                <a:gd name="adj" fmla="val 4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4FEABC9E-3527-4E83-B48F-BF33DBA80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1567978"/>
              <a:ext cx="3894138" cy="3447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switch( expression )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{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case constant1:			statement1;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break;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case constant2:			statement2;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break;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case constant3: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statement3;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break;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default: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statement4;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43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 passes to the case whose integer constant matches the value of the expression.</a:t>
            </a:r>
          </a:p>
          <a:p>
            <a:r>
              <a:rPr lang="en-US" dirty="0"/>
              <a:t>If there is no match, control passes to the default case.  If no default case is present, control leaves the switch statement.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5C7DAF-4D74-47E3-8D5C-7A37E03C0FF3}"/>
              </a:ext>
            </a:extLst>
          </p:cNvPr>
          <p:cNvGrpSpPr/>
          <p:nvPr/>
        </p:nvGrpSpPr>
        <p:grpSpPr>
          <a:xfrm>
            <a:off x="3867150" y="1054930"/>
            <a:ext cx="4457700" cy="3569375"/>
            <a:chOff x="3505200" y="1415578"/>
            <a:chExt cx="4457700" cy="3886200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64F121C7-9A47-49E4-BF03-B88F61C4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415578"/>
              <a:ext cx="4457700" cy="3886200"/>
            </a:xfrm>
            <a:prstGeom prst="roundRect">
              <a:avLst>
                <a:gd name="adj" fmla="val 4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4FEABC9E-3527-4E83-B48F-BF33DBA80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1567978"/>
              <a:ext cx="3894138" cy="3447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switch( expression )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{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case constant1:			statement1;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break;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case constant2:			statement2;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break;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case constant3: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statement3;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break;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default: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statement4;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81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r>
              <a:rPr lang="en-US" dirty="0"/>
              <a:t>Loops are used to execute statements or blocks multiple times based on a looping condition.</a:t>
            </a:r>
          </a:p>
          <a:p>
            <a:r>
              <a:rPr lang="en-US" dirty="0"/>
              <a:t>Java has three types of loops: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do while loops</a:t>
            </a:r>
          </a:p>
          <a:p>
            <a:pPr lvl="1"/>
            <a:r>
              <a:rPr lang="en-US" dirty="0"/>
              <a:t>for loops</a:t>
            </a:r>
          </a:p>
          <a:p>
            <a:endParaRPr lang="en-US" dirty="0"/>
          </a:p>
          <a:p>
            <a:r>
              <a:rPr lang="en-US" dirty="0"/>
              <a:t>Care should be taken whenever a loop is used to avoid an endless loop.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886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while loop is the most basic loop in Java.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loop body will continue to execute as long as the looping condition is true.  The looping condition is tested upon entry and when the loop body is completed.</a:t>
            </a:r>
          </a:p>
          <a:p>
            <a:r>
              <a:rPr lang="en-US" dirty="0"/>
              <a:t>If the loop body consists of a single statement, the curly braces are not necessary.</a:t>
            </a:r>
          </a:p>
          <a:p>
            <a:r>
              <a:rPr lang="en-US" dirty="0"/>
              <a:t>If the looping condition is false upon entry, the loop body will not be executed.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025B8E-FE12-460C-BF72-A6C497252E33}"/>
              </a:ext>
            </a:extLst>
          </p:cNvPr>
          <p:cNvGrpSpPr/>
          <p:nvPr/>
        </p:nvGrpSpPr>
        <p:grpSpPr>
          <a:xfrm>
            <a:off x="4207081" y="1592263"/>
            <a:ext cx="3777838" cy="1836737"/>
            <a:chOff x="3054762" y="2027238"/>
            <a:chExt cx="3777838" cy="1836737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FB8656D6-2867-4BE7-8983-6A752E39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762" y="2027238"/>
              <a:ext cx="3767137" cy="1836737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03A48D61-4143-401C-82CA-B679375C2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700" y="2182813"/>
              <a:ext cx="3644900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while (</a:t>
              </a:r>
              <a:r>
                <a:rPr lang="en-GB" altLang="en-US" sz="1800" dirty="0" err="1">
                  <a:latin typeface="Courier" pitchFamily="64" charset="0"/>
                </a:rPr>
                <a:t>boolean</a:t>
              </a:r>
              <a:r>
                <a:rPr lang="en-GB" altLang="en-US" sz="1800" dirty="0">
                  <a:latin typeface="Courier" pitchFamily="64" charset="0"/>
                </a:rPr>
                <a:t>-expression)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...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34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r>
              <a:rPr lang="en-US" dirty="0"/>
              <a:t>The do-while loop is identical to the while loop except that the test is evaluated at the end of the loop.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Because the looping condition is evaluated at the end of the loop body, the loop body is guaranteed to execute at least once.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DC7789-3DC8-4C4A-816F-418ED3F87556}"/>
              </a:ext>
            </a:extLst>
          </p:cNvPr>
          <p:cNvGrpSpPr/>
          <p:nvPr/>
        </p:nvGrpSpPr>
        <p:grpSpPr>
          <a:xfrm>
            <a:off x="3991768" y="2254711"/>
            <a:ext cx="4208463" cy="1798637"/>
            <a:chOff x="2981325" y="2392363"/>
            <a:chExt cx="4208463" cy="1798637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5D8CA6B7-46F4-4FFF-A3B4-3AA9A18C2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325" y="2392363"/>
              <a:ext cx="4208463" cy="1798637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57C1D466-A9AA-4867-8ECB-6804A5800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088" y="2471738"/>
              <a:ext cx="4024312" cy="151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do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 while (</a:t>
              </a:r>
              <a:r>
                <a:rPr lang="en-GB" altLang="en-US" sz="1800" dirty="0" err="1">
                  <a:latin typeface="Courier" pitchFamily="64" charset="0"/>
                </a:rPr>
                <a:t>boolean</a:t>
              </a:r>
              <a:r>
                <a:rPr lang="en-GB" altLang="en-US" sz="1800" dirty="0">
                  <a:latin typeface="Courier" pitchFamily="64" charset="0"/>
                </a:rPr>
                <a:t>-expression);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744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978C83BA-B79B-4286-A9A4-5BEF64E11D6F}"/>
              </a:ext>
            </a:extLst>
          </p:cNvPr>
          <p:cNvGrpSpPr>
            <a:grpSpLocks/>
          </p:cNvGrpSpPr>
          <p:nvPr/>
        </p:nvGrpSpPr>
        <p:grpSpPr bwMode="auto">
          <a:xfrm>
            <a:off x="1651307" y="1558925"/>
            <a:ext cx="4208463" cy="1841500"/>
            <a:chOff x="458" y="1622"/>
            <a:chExt cx="2651" cy="940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4C30270F-6C16-42DA-9E4E-54BC1EF7C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" y="1622"/>
              <a:ext cx="2651" cy="940"/>
            </a:xfrm>
            <a:prstGeom prst="roundRect">
              <a:avLst>
                <a:gd name="adj" fmla="val 102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Text Box 6">
              <a:extLst>
                <a:ext uri="{FF2B5EF4-FFF2-40B4-BE49-F238E27FC236}">
                  <a16:creationId xmlns:a16="http://schemas.microsoft.com/office/drawing/2014/main" id="{21189694-F545-4356-90D3-D799FF340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" y="1688"/>
              <a:ext cx="2535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while(x&lt;10)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System.out.println(x++);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}</a:t>
              </a:r>
            </a:p>
          </p:txBody>
        </p:sp>
      </p:grpSp>
      <p:grpSp>
        <p:nvGrpSpPr>
          <p:cNvPr id="18" name="Group 7">
            <a:extLst>
              <a:ext uri="{FF2B5EF4-FFF2-40B4-BE49-F238E27FC236}">
                <a16:creationId xmlns:a16="http://schemas.microsoft.com/office/drawing/2014/main" id="{CCBA7667-E8BF-49CE-991B-98893CB17383}"/>
              </a:ext>
            </a:extLst>
          </p:cNvPr>
          <p:cNvGrpSpPr>
            <a:grpSpLocks/>
          </p:cNvGrpSpPr>
          <p:nvPr/>
        </p:nvGrpSpPr>
        <p:grpSpPr bwMode="auto">
          <a:xfrm>
            <a:off x="6170920" y="1558925"/>
            <a:ext cx="4208462" cy="1844675"/>
            <a:chOff x="3305" y="1622"/>
            <a:chExt cx="2651" cy="940"/>
          </a:xfrm>
        </p:grpSpPr>
        <p:sp>
          <p:nvSpPr>
            <p:cNvPr id="19" name="AutoShape 8">
              <a:extLst>
                <a:ext uri="{FF2B5EF4-FFF2-40B4-BE49-F238E27FC236}">
                  <a16:creationId xmlns:a16="http://schemas.microsoft.com/office/drawing/2014/main" id="{22C9D042-DD93-4474-935C-8C7868AF9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1622"/>
              <a:ext cx="2651" cy="940"/>
            </a:xfrm>
            <a:prstGeom prst="roundRect">
              <a:avLst>
                <a:gd name="adj" fmla="val 102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BE0E5578-19C4-423D-AD3C-2DB7262F3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1688"/>
              <a:ext cx="2535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while(x&lt;10)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System.out.println</a:t>
              </a:r>
              <a:r>
                <a:rPr lang="en-GB" altLang="en-US" sz="1800" dirty="0">
                  <a:latin typeface="Courier" pitchFamily="64" charset="0"/>
                </a:rPr>
                <a:t>(++x);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DD8BFF6-E2E0-48D3-9DEA-C9DE2B8A6526}"/>
              </a:ext>
            </a:extLst>
          </p:cNvPr>
          <p:cNvGrpSpPr>
            <a:grpSpLocks/>
          </p:cNvGrpSpPr>
          <p:nvPr/>
        </p:nvGrpSpPr>
        <p:grpSpPr bwMode="auto">
          <a:xfrm>
            <a:off x="3957945" y="3570288"/>
            <a:ext cx="4208462" cy="2119312"/>
            <a:chOff x="1911" y="2889"/>
            <a:chExt cx="2651" cy="1122"/>
          </a:xfrm>
        </p:grpSpPr>
        <p:sp>
          <p:nvSpPr>
            <p:cNvPr id="22" name="AutoShape 11">
              <a:extLst>
                <a:ext uri="{FF2B5EF4-FFF2-40B4-BE49-F238E27FC236}">
                  <a16:creationId xmlns:a16="http://schemas.microsoft.com/office/drawing/2014/main" id="{F69CA621-1A35-44B3-A066-F7CCD8D8F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2889"/>
              <a:ext cx="2651" cy="1122"/>
            </a:xfrm>
            <a:prstGeom prst="roundRect">
              <a:avLst>
                <a:gd name="adj" fmla="val 8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D57D7D21-04C0-49FE-9357-A69EFDDAF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2944"/>
              <a:ext cx="2535" cy="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do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System.out.println(x);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x = x+1;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} while(x&lt;10);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63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 - 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7597E030-F3F6-422E-9B2D-CE57286CE392}"/>
              </a:ext>
            </a:extLst>
          </p:cNvPr>
          <p:cNvGrpSpPr>
            <a:grpSpLocks/>
          </p:cNvGrpSpPr>
          <p:nvPr/>
        </p:nvGrpSpPr>
        <p:grpSpPr bwMode="auto">
          <a:xfrm>
            <a:off x="3991768" y="1397871"/>
            <a:ext cx="4208463" cy="1728787"/>
            <a:chOff x="1146" y="1599"/>
            <a:chExt cx="2651" cy="940"/>
          </a:xfrm>
        </p:grpSpPr>
        <p:sp>
          <p:nvSpPr>
            <p:cNvPr id="25" name="AutoShape 5">
              <a:extLst>
                <a:ext uri="{FF2B5EF4-FFF2-40B4-BE49-F238E27FC236}">
                  <a16:creationId xmlns:a16="http://schemas.microsoft.com/office/drawing/2014/main" id="{49F62BCC-8058-43A1-8C53-6C2EA48CB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1599"/>
              <a:ext cx="2651" cy="940"/>
            </a:xfrm>
            <a:prstGeom prst="roundRect">
              <a:avLst>
                <a:gd name="adj" fmla="val 102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Text Box 6">
              <a:extLst>
                <a:ext uri="{FF2B5EF4-FFF2-40B4-BE49-F238E27FC236}">
                  <a16:creationId xmlns:a16="http://schemas.microsoft.com/office/drawing/2014/main" id="{95B057B2-CAB6-4845-B7A8-132CBD580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1666"/>
              <a:ext cx="2535" cy="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while(x&lt;10);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System.out.println</a:t>
              </a:r>
              <a:r>
                <a:rPr lang="en-GB" altLang="en-US" sz="1800" dirty="0">
                  <a:latin typeface="Courier" pitchFamily="64" charset="0"/>
                </a:rPr>
                <a:t>(x++);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  <p:grpSp>
        <p:nvGrpSpPr>
          <p:cNvPr id="27" name="Group 7">
            <a:extLst>
              <a:ext uri="{FF2B5EF4-FFF2-40B4-BE49-F238E27FC236}">
                <a16:creationId xmlns:a16="http://schemas.microsoft.com/office/drawing/2014/main" id="{77DF62CC-2CBD-45ED-B55B-10D50E6A4ADC}"/>
              </a:ext>
            </a:extLst>
          </p:cNvPr>
          <p:cNvGrpSpPr>
            <a:grpSpLocks/>
          </p:cNvGrpSpPr>
          <p:nvPr/>
        </p:nvGrpSpPr>
        <p:grpSpPr bwMode="auto">
          <a:xfrm>
            <a:off x="3991768" y="3491783"/>
            <a:ext cx="4208463" cy="1844675"/>
            <a:chOff x="1146" y="2918"/>
            <a:chExt cx="2651" cy="911"/>
          </a:xfrm>
        </p:grpSpPr>
        <p:sp>
          <p:nvSpPr>
            <p:cNvPr id="28" name="AutoShape 8">
              <a:extLst>
                <a:ext uri="{FF2B5EF4-FFF2-40B4-BE49-F238E27FC236}">
                  <a16:creationId xmlns:a16="http://schemas.microsoft.com/office/drawing/2014/main" id="{454DB122-A964-4A11-8AFC-6C942065E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918"/>
              <a:ext cx="2651" cy="911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Text Box 9">
              <a:extLst>
                <a:ext uri="{FF2B5EF4-FFF2-40B4-BE49-F238E27FC236}">
                  <a16:creationId xmlns:a16="http://schemas.microsoft.com/office/drawing/2014/main" id="{08F5B04D-E152-415F-A688-B95F7EB26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2973"/>
              <a:ext cx="2535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do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System.out.println(x);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} while(x&lt;10);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34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Boolean expressions</a:t>
            </a:r>
          </a:p>
          <a:p>
            <a:r>
              <a:rPr lang="en-CA" dirty="0"/>
              <a:t>If/switch</a:t>
            </a:r>
          </a:p>
          <a:p>
            <a:r>
              <a:rPr lang="en-CA" dirty="0"/>
              <a:t>For/while/do while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96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grpSp>
        <p:nvGrpSpPr>
          <p:cNvPr id="29" name="Group 5">
            <a:extLst>
              <a:ext uri="{FF2B5EF4-FFF2-40B4-BE49-F238E27FC236}">
                <a16:creationId xmlns:a16="http://schemas.microsoft.com/office/drawing/2014/main" id="{30F900B1-3B04-4291-A050-59BB8563F65C}"/>
              </a:ext>
            </a:extLst>
          </p:cNvPr>
          <p:cNvGrpSpPr>
            <a:grpSpLocks/>
          </p:cNvGrpSpPr>
          <p:nvPr/>
        </p:nvGrpSpPr>
        <p:grpSpPr bwMode="auto">
          <a:xfrm>
            <a:off x="1035526" y="2258166"/>
            <a:ext cx="2944812" cy="2898775"/>
            <a:chOff x="317" y="1582"/>
            <a:chExt cx="1855" cy="1499"/>
          </a:xfrm>
        </p:grpSpPr>
        <p:sp>
          <p:nvSpPr>
            <p:cNvPr id="30" name="AutoShape 6">
              <a:extLst>
                <a:ext uri="{FF2B5EF4-FFF2-40B4-BE49-F238E27FC236}">
                  <a16:creationId xmlns:a16="http://schemas.microsoft.com/office/drawing/2014/main" id="{E051A2C3-BD29-4FC8-8DA8-008CA28C7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1582"/>
              <a:ext cx="1855" cy="1499"/>
            </a:xfrm>
            <a:prstGeom prst="roundRect">
              <a:avLst>
                <a:gd name="adj" fmla="val 65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315C01D3-12C7-4A43-B5C2-8F51F632D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1671"/>
              <a:ext cx="1484" cy="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while ( x &lt; 10)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statement1;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x = x + 1;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}</a:t>
              </a:r>
            </a:p>
          </p:txBody>
        </p:sp>
      </p:grpSp>
      <p:sp>
        <p:nvSpPr>
          <p:cNvPr id="32" name="Text Box 8">
            <a:extLst>
              <a:ext uri="{FF2B5EF4-FFF2-40B4-BE49-F238E27FC236}">
                <a16:creationId xmlns:a16="http://schemas.microsoft.com/office/drawing/2014/main" id="{96F40534-E0D5-4F50-92F9-B73710329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526" y="2448666"/>
            <a:ext cx="2168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Helvetica" panose="020B0604020202020204" pitchFamily="34" charset="0"/>
              </a:rPr>
              <a:t>1. Initialize loop variable</a:t>
            </a:r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E146195C-23FA-446D-AD00-00DABCAED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126" y="3086841"/>
            <a:ext cx="1830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Helvetica" panose="020B0604020202020204" pitchFamily="34" charset="0"/>
              </a:rPr>
              <a:t>2. Test loop variable</a:t>
            </a: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A487E980-1FBF-407A-A765-4CD2A797F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888" y="3709141"/>
            <a:ext cx="1196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Helvetica" panose="020B0604020202020204" pitchFamily="34" charset="0"/>
              </a:rPr>
              <a:t>3. Loop Body</a:t>
            </a:r>
          </a:p>
        </p:txBody>
      </p:sp>
      <p:sp>
        <p:nvSpPr>
          <p:cNvPr id="35" name="Text Box 11">
            <a:extLst>
              <a:ext uri="{FF2B5EF4-FFF2-40B4-BE49-F238E27FC236}">
                <a16:creationId xmlns:a16="http://schemas.microsoft.com/office/drawing/2014/main" id="{F7EB22D4-FFA0-4639-AD3E-C56E31E25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888" y="4242541"/>
            <a:ext cx="23383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Helvetica" panose="020B0604020202020204" pitchFamily="34" charset="0"/>
              </a:rPr>
              <a:t>4. Increment loop variable</a:t>
            </a:r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FF445004-33A2-40D1-A8C1-BA520B560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7463" y="2555029"/>
            <a:ext cx="119380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7" name="Line 13">
            <a:extLst>
              <a:ext uri="{FF2B5EF4-FFF2-40B4-BE49-F238E27FC236}">
                <a16:creationId xmlns:a16="http://schemas.microsoft.com/office/drawing/2014/main" id="{492AAE74-A287-4F7B-A9CA-25294ACEE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5488" y="3175741"/>
            <a:ext cx="468313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" name="Line 14">
            <a:extLst>
              <a:ext uri="{FF2B5EF4-FFF2-40B4-BE49-F238E27FC236}">
                <a16:creationId xmlns:a16="http://schemas.microsoft.com/office/drawing/2014/main" id="{79D93A70-9E86-432B-8616-3E0C4FAF0E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7888" y="3861541"/>
            <a:ext cx="333375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2273A45B-35EA-4593-A262-3EA5FE0B4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1688" y="4318741"/>
            <a:ext cx="40005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87B216-5502-48C2-B1A8-85A159DE7065}"/>
              </a:ext>
            </a:extLst>
          </p:cNvPr>
          <p:cNvGrpSpPr/>
          <p:nvPr/>
        </p:nvGrpSpPr>
        <p:grpSpPr>
          <a:xfrm>
            <a:off x="6710261" y="2570903"/>
            <a:ext cx="4958976" cy="2474913"/>
            <a:chOff x="4532208" y="3429000"/>
            <a:chExt cx="4958976" cy="2474913"/>
          </a:xfrm>
        </p:grpSpPr>
        <p:sp>
          <p:nvSpPr>
            <p:cNvPr id="40" name="AutoShape 16">
              <a:extLst>
                <a:ext uri="{FF2B5EF4-FFF2-40B4-BE49-F238E27FC236}">
                  <a16:creationId xmlns:a16="http://schemas.microsoft.com/office/drawing/2014/main" id="{59465248-E583-4A1D-9D3C-49A88804B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746" y="3429000"/>
              <a:ext cx="4214438" cy="2474913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D212AF2C-7FC8-4A6F-97CA-32DB0C2A2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5971" y="3650241"/>
              <a:ext cx="4047750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for (int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= 0;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&lt; 10;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++)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  <p:sp>
          <p:nvSpPr>
            <p:cNvPr id="42" name="Text Box 26">
              <a:extLst>
                <a:ext uri="{FF2B5EF4-FFF2-40B4-BE49-F238E27FC236}">
                  <a16:creationId xmlns:a16="http://schemas.microsoft.com/office/drawing/2014/main" id="{D6866285-FD01-45EB-9081-7E3C0A07E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208" y="5536873"/>
              <a:ext cx="6445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Helvetica" panose="020B0604020202020204" pitchFamily="34" charset="0"/>
                </a:rPr>
                <a:t>syntax: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597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about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r>
              <a:rPr lang="en-US" dirty="0"/>
              <a:t>The test condition on the for loop is the same as the while loop.  The loop body is executed while the condition is true.</a:t>
            </a:r>
          </a:p>
          <a:p>
            <a:r>
              <a:rPr lang="en-US" dirty="0"/>
              <a:t>The initialization and increment portions of the for loop are optional.  However, the semicolons must be present.</a:t>
            </a:r>
          </a:p>
          <a:p>
            <a:r>
              <a:rPr lang="en-US" dirty="0"/>
              <a:t>If the test condition is omitted, the test is always true.</a:t>
            </a:r>
          </a:p>
          <a:p>
            <a:r>
              <a:rPr lang="en-US" dirty="0"/>
              <a:t>for loops are generally used when the number of times the loop is to be executed is known.</a:t>
            </a:r>
          </a:p>
          <a:p>
            <a:pPr lvl="1"/>
            <a:r>
              <a:rPr lang="en-US" dirty="0"/>
              <a:t>Do not adjust the looping variable within the loop</a:t>
            </a:r>
          </a:p>
          <a:p>
            <a:r>
              <a:rPr lang="en-US" dirty="0"/>
              <a:t>while and do-while loops are used when the number of times the loop is to be executed is not known.</a:t>
            </a:r>
          </a:p>
          <a:p>
            <a:pPr lvl="1"/>
            <a:r>
              <a:rPr lang="en-US" dirty="0"/>
              <a:t>The focus is "while" this condition is true.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6343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about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51DE64B8-3227-48DF-9EF4-CF236DF8F7D6}"/>
              </a:ext>
            </a:extLst>
          </p:cNvPr>
          <p:cNvGrpSpPr>
            <a:grpSpLocks/>
          </p:cNvGrpSpPr>
          <p:nvPr/>
        </p:nvGrpSpPr>
        <p:grpSpPr bwMode="auto">
          <a:xfrm>
            <a:off x="1035526" y="1166816"/>
            <a:ext cx="10119667" cy="4920876"/>
            <a:chOff x="1535" y="1451"/>
            <a:chExt cx="3296" cy="589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9B1CD34F-2668-4016-A29D-183F2B86D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457"/>
              <a:ext cx="3131" cy="583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C3A07951-3EBC-492B-B291-1EC43CB5C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1451"/>
              <a:ext cx="3215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for (long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= 0;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!= -1;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+=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+ 2) 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	if (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== -2) break;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	</a:t>
              </a:r>
              <a:r>
                <a:rPr lang="en-GB" altLang="en-US" sz="1800" dirty="0" err="1">
                  <a:latin typeface="Courier" pitchFamily="64" charset="0"/>
                </a:rPr>
                <a:t>System.out.println</a:t>
              </a:r>
              <a:r>
                <a:rPr lang="en-GB" altLang="en-US" sz="1800" dirty="0">
                  <a:latin typeface="Courier" pitchFamily="64" charset="0"/>
                </a:rPr>
                <a:t>(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for (;;) 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	</a:t>
              </a:r>
              <a:r>
                <a:rPr lang="en-GB" altLang="en-US" sz="1800" dirty="0" err="1">
                  <a:latin typeface="Courier" pitchFamily="64" charset="0"/>
                </a:rPr>
                <a:t>System.out.println</a:t>
              </a:r>
              <a:r>
                <a:rPr lang="en-GB" altLang="en-US" sz="1800" dirty="0">
                  <a:latin typeface="Courier" pitchFamily="64" charset="0"/>
                </a:rPr>
                <a:t>("hello");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	break;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for (char c = (char) 0; c != 'B'; c = (char) ((int) c + 1)) 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	</a:t>
              </a:r>
              <a:r>
                <a:rPr lang="en-GB" altLang="en-US" sz="1800" dirty="0" err="1">
                  <a:latin typeface="Courier" pitchFamily="64" charset="0"/>
                </a:rPr>
                <a:t>System.out.println</a:t>
              </a:r>
              <a:r>
                <a:rPr lang="en-GB" altLang="en-US" sz="1800" dirty="0">
                  <a:latin typeface="Courier" pitchFamily="64" charset="0"/>
                </a:rPr>
                <a:t>(c);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14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about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18E27E1A-199F-4334-AA51-F475084E3469}"/>
              </a:ext>
            </a:extLst>
          </p:cNvPr>
          <p:cNvGrpSpPr>
            <a:grpSpLocks/>
          </p:cNvGrpSpPr>
          <p:nvPr/>
        </p:nvGrpSpPr>
        <p:grpSpPr bwMode="auto">
          <a:xfrm>
            <a:off x="2025445" y="1700982"/>
            <a:ext cx="7952520" cy="3502334"/>
            <a:chOff x="1535" y="1457"/>
            <a:chExt cx="2871" cy="466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2040C86-4377-4580-969F-F4F5EE47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457"/>
              <a:ext cx="2858" cy="466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76563393-1B95-4089-ABE6-075271BB4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1546"/>
              <a:ext cx="265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while (resultIsBad) 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resultIsBad = do_stuff();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415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about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Useful when your while loop has the potential for an infinite loop</a:t>
            </a:r>
          </a:p>
          <a:p>
            <a:pPr lvl="1"/>
            <a:r>
              <a:rPr lang="en-US" dirty="0"/>
              <a:t>e.g. network requests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18E27E1A-199F-4334-AA51-F475084E3469}"/>
              </a:ext>
            </a:extLst>
          </p:cNvPr>
          <p:cNvGrpSpPr>
            <a:grpSpLocks/>
          </p:cNvGrpSpPr>
          <p:nvPr/>
        </p:nvGrpSpPr>
        <p:grpSpPr bwMode="auto">
          <a:xfrm>
            <a:off x="2025444" y="1229034"/>
            <a:ext cx="10126220" cy="3502334"/>
            <a:chOff x="1535" y="1457"/>
            <a:chExt cx="3052" cy="466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2040C86-4377-4580-969F-F4F5EE47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457"/>
              <a:ext cx="2359" cy="466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76563393-1B95-4089-ABE6-075271BB4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1500"/>
              <a:ext cx="285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int timeout = 5000; // 5 seconds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long start = System.currentTimeMillis();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while (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resultIsBad &amp;&amp;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System.currentTimeMillis() – start &lt; timeout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){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resultIsBad = do_stuff();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65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r>
              <a:rPr lang="en-US" dirty="0"/>
              <a:t>We previously saw the break statement used in switch statements.</a:t>
            </a:r>
          </a:p>
          <a:p>
            <a:r>
              <a:rPr lang="en-US" dirty="0"/>
              <a:t>break can also be used with loops.</a:t>
            </a:r>
          </a:p>
          <a:p>
            <a:r>
              <a:rPr lang="en-US" dirty="0"/>
              <a:t>The break statement will cause the flow of execution to break out of the current loop.</a:t>
            </a:r>
          </a:p>
          <a:p>
            <a:r>
              <a:rPr lang="en-US" dirty="0"/>
              <a:t>If loops are nested, break will cause control to leave the inner-most loop.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9CE5AE-3136-4B87-81D6-D51AADDF9E72}"/>
              </a:ext>
            </a:extLst>
          </p:cNvPr>
          <p:cNvGrpSpPr/>
          <p:nvPr/>
        </p:nvGrpSpPr>
        <p:grpSpPr>
          <a:xfrm>
            <a:off x="4312761" y="3564193"/>
            <a:ext cx="3171825" cy="3082925"/>
            <a:chOff x="3200400" y="3810000"/>
            <a:chExt cx="3171825" cy="3082925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A6DC4EE4-719A-45D3-B805-592871CB2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810000"/>
              <a:ext cx="3171825" cy="3082925"/>
            </a:xfrm>
            <a:prstGeom prst="roundRect">
              <a:avLst>
                <a:gd name="adj" fmla="val 5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6C336A38-8942-4CEE-A8B1-A52CE34BF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425" y="3979863"/>
              <a:ext cx="2855913" cy="275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while ( x &lt; 10)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if (y &gt; 100)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	break;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x = x + 1;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2505367C-AB8E-47EE-9185-52A980969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785" y="5451936"/>
            <a:ext cx="667073" cy="119518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50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r>
              <a:rPr lang="en-US" dirty="0"/>
              <a:t>continue is similar to break. </a:t>
            </a:r>
          </a:p>
          <a:p>
            <a:r>
              <a:rPr lang="en-US" dirty="0"/>
              <a:t>continue causes execution to go back to the loop test condition.  If the test condition is true, the loop will be executed again.  If not, the loop body is exited.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053A48B6-8812-44E1-A4F1-932101B8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7" y="2932471"/>
            <a:ext cx="3171825" cy="3435350"/>
          </a:xfrm>
          <a:prstGeom prst="roundRect">
            <a:avLst>
              <a:gd name="adj" fmla="val 5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B3661866-AED4-4A83-BE4A-35E111F38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112" y="3100746"/>
            <a:ext cx="2855913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int x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endParaRPr lang="en-GB" altLang="en-US" sz="1800">
              <a:latin typeface="Courier" pitchFamily="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while ( x &lt; 10)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	if (y &gt; 100)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		continue;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	x = x + 1;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}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52B393F0-2C52-4842-B0D8-773EE96C88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8581" y="3903404"/>
            <a:ext cx="914401" cy="8947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330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on 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r>
              <a:rPr lang="en-US" dirty="0"/>
              <a:t>Do not overuse break and continue.</a:t>
            </a:r>
          </a:p>
          <a:p>
            <a:r>
              <a:rPr lang="en-US" dirty="0"/>
              <a:t>break and continue are structured </a:t>
            </a:r>
            <a:r>
              <a:rPr lang="en-US" dirty="0" err="1"/>
              <a:t>goto</a:t>
            </a:r>
            <a:r>
              <a:rPr lang="en-US" dirty="0"/>
              <a:t> statements.</a:t>
            </a:r>
          </a:p>
          <a:p>
            <a:pPr lvl="1"/>
            <a:r>
              <a:rPr lang="en-US" dirty="0"/>
              <a:t>The overuse of break and continue usually indicates a poor design.  </a:t>
            </a:r>
          </a:p>
          <a:p>
            <a:pPr lvl="1"/>
            <a:r>
              <a:rPr lang="en-US" dirty="0"/>
              <a:t>Re-design and re-write is usually the best solution.</a:t>
            </a:r>
          </a:p>
          <a:p>
            <a:r>
              <a:rPr lang="en-US" dirty="0"/>
              <a:t>Overuse of if and switch statements generally indicates a procedural solution.  </a:t>
            </a:r>
          </a:p>
          <a:p>
            <a:pPr lvl="1"/>
            <a:r>
              <a:rPr lang="en-US" dirty="0"/>
              <a:t>Refactoring is often a good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326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expressions are those expressions which return either true or false.</a:t>
            </a:r>
          </a:p>
          <a:p>
            <a:r>
              <a:rPr lang="en-US" dirty="0"/>
              <a:t>The return type of a </a:t>
            </a:r>
            <a:r>
              <a:rPr lang="en-US" dirty="0" err="1"/>
              <a:t>boolean</a:t>
            </a:r>
            <a:r>
              <a:rPr lang="en-US" dirty="0"/>
              <a:t> expression is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r>
              <a:rPr lang="en-US" dirty="0"/>
              <a:t>Boolean expressions use the relational and equality operators as well as logical AND </a:t>
            </a:r>
            <a:r>
              <a:rPr lang="en-US" dirty="0" err="1"/>
              <a:t>and</a:t>
            </a:r>
            <a:r>
              <a:rPr lang="en-US" dirty="0"/>
              <a:t> OR.</a:t>
            </a:r>
          </a:p>
          <a:p>
            <a:pPr lvl="1"/>
            <a:r>
              <a:rPr lang="en-US" dirty="0"/>
              <a:t>&gt;, &gt;=, &lt;, &lt;=</a:t>
            </a:r>
          </a:p>
          <a:p>
            <a:pPr lvl="1"/>
            <a:r>
              <a:rPr lang="en-US" dirty="0"/>
              <a:t>!=, ==</a:t>
            </a:r>
          </a:p>
          <a:p>
            <a:pPr lvl="1"/>
            <a:r>
              <a:rPr lang="en-US" dirty="0"/>
              <a:t>&amp;&amp;, ||</a:t>
            </a:r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80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algebra is based on Truth Tables</a:t>
            </a:r>
          </a:p>
          <a:p>
            <a:pPr lvl="1"/>
            <a:r>
              <a:rPr lang="en-US" dirty="0"/>
              <a:t>For A and B, both A and B must be true for the expression to evaluate to true.</a:t>
            </a:r>
          </a:p>
          <a:p>
            <a:pPr lvl="1"/>
            <a:r>
              <a:rPr lang="en-US" dirty="0"/>
              <a:t>For A or B, either A or B can be true and the expression will evaluate to true.</a:t>
            </a:r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A993B2-BBB4-4269-A0EB-190C0120E284}"/>
              </a:ext>
            </a:extLst>
          </p:cNvPr>
          <p:cNvGrpSpPr/>
          <p:nvPr/>
        </p:nvGrpSpPr>
        <p:grpSpPr>
          <a:xfrm>
            <a:off x="2517775" y="3102743"/>
            <a:ext cx="7156450" cy="2211387"/>
            <a:chOff x="1093788" y="3840163"/>
            <a:chExt cx="7156450" cy="2211387"/>
          </a:xfrm>
        </p:grpSpPr>
        <p:grpSp>
          <p:nvGrpSpPr>
            <p:cNvPr id="8" name="Group 39">
              <a:extLst>
                <a:ext uri="{FF2B5EF4-FFF2-40B4-BE49-F238E27FC236}">
                  <a16:creationId xmlns:a16="http://schemas.microsoft.com/office/drawing/2014/main" id="{ACAD01B0-EA01-4665-B8C8-55E3D56229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3788" y="3840163"/>
              <a:ext cx="3246437" cy="2192337"/>
              <a:chOff x="689" y="2419"/>
              <a:chExt cx="2045" cy="1381"/>
            </a:xfrm>
          </p:grpSpPr>
          <p:sp>
            <p:nvSpPr>
              <p:cNvPr id="28" name="Text Box 5">
                <a:extLst>
                  <a:ext uri="{FF2B5EF4-FFF2-40B4-BE49-F238E27FC236}">
                    <a16:creationId xmlns:a16="http://schemas.microsoft.com/office/drawing/2014/main" id="{899BC957-3D5E-4821-BCF8-40DD5499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2419"/>
                <a:ext cx="56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AND</a:t>
                </a:r>
              </a:p>
            </p:txBody>
          </p:sp>
          <p:sp>
            <p:nvSpPr>
              <p:cNvPr id="29" name="Text Box 6">
                <a:extLst>
                  <a:ext uri="{FF2B5EF4-FFF2-40B4-BE49-F238E27FC236}">
                    <a16:creationId xmlns:a16="http://schemas.microsoft.com/office/drawing/2014/main" id="{E662ADCA-09A9-4D5D-AA92-61EEEE3364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2728"/>
                <a:ext cx="16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30" name="Text Box 7">
                <a:extLst>
                  <a:ext uri="{FF2B5EF4-FFF2-40B4-BE49-F238E27FC236}">
                    <a16:creationId xmlns:a16="http://schemas.microsoft.com/office/drawing/2014/main" id="{0464035C-8B56-4ECB-9C96-0B2F9BD53B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1" y="2882"/>
                <a:ext cx="16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31" name="Line 8">
                <a:extLst>
                  <a:ext uri="{FF2B5EF4-FFF2-40B4-BE49-F238E27FC236}">
                    <a16:creationId xmlns:a16="http://schemas.microsoft.com/office/drawing/2014/main" id="{C3A0CCC0-8A5D-4781-8423-AA616EBA3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0" y="3019"/>
                <a:ext cx="1554" cy="0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" name="Line 9">
                <a:extLst>
                  <a:ext uri="{FF2B5EF4-FFF2-40B4-BE49-F238E27FC236}">
                    <a16:creationId xmlns:a16="http://schemas.microsoft.com/office/drawing/2014/main" id="{FA9E1E04-C3E4-49E1-9591-03016A452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0" y="3019"/>
                <a:ext cx="0" cy="781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" name="Line 10">
                <a:extLst>
                  <a:ext uri="{FF2B5EF4-FFF2-40B4-BE49-F238E27FC236}">
                    <a16:creationId xmlns:a16="http://schemas.microsoft.com/office/drawing/2014/main" id="{286FC885-26A4-4CAC-9F8D-C6DBE1FB7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" y="3019"/>
                <a:ext cx="0" cy="781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" name="Line 11">
                <a:extLst>
                  <a:ext uri="{FF2B5EF4-FFF2-40B4-BE49-F238E27FC236}">
                    <a16:creationId xmlns:a16="http://schemas.microsoft.com/office/drawing/2014/main" id="{CA35466C-9ED5-42E6-B1D5-27B652C9B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17" y="2825"/>
                <a:ext cx="169" cy="194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1C318CE4-6B9E-47EF-BF80-8DEDCFD57C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2" y="2774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 dirty="0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36" name="Text Box 13">
                <a:extLst>
                  <a:ext uri="{FF2B5EF4-FFF2-40B4-BE49-F238E27FC236}">
                    <a16:creationId xmlns:a16="http://schemas.microsoft.com/office/drawing/2014/main" id="{8A072440-2135-46A5-B032-1DC98E3DA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8" y="2774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  <p:sp>
            <p:nvSpPr>
              <p:cNvPr id="37" name="Text Box 14">
                <a:extLst>
                  <a:ext uri="{FF2B5EF4-FFF2-40B4-BE49-F238E27FC236}">
                    <a16:creationId xmlns:a16="http://schemas.microsoft.com/office/drawing/2014/main" id="{8BD0200A-B1F8-4AF6-B062-C3F774B21D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9" y="3145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FC12D28D-C64F-4BF6-892A-E5B9F5E524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9" y="3453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F0B0594B-6E34-42FE-83CD-BAA95E04B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0" y="3429"/>
                <a:ext cx="1554" cy="0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3E2152BD-483F-41B9-8AC5-02814B52B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9" y="3116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0F3FCF0E-1C40-46DF-A52D-BEC6193BB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" y="3116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 dirty="0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42" name="Text Box 19">
                <a:extLst>
                  <a:ext uri="{FF2B5EF4-FFF2-40B4-BE49-F238E27FC236}">
                    <a16:creationId xmlns:a16="http://schemas.microsoft.com/office/drawing/2014/main" id="{97D86274-1528-4E69-80B3-8826A8C929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9" y="3510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43" name="Text Box 20">
                <a:extLst>
                  <a:ext uri="{FF2B5EF4-FFF2-40B4-BE49-F238E27FC236}">
                    <a16:creationId xmlns:a16="http://schemas.microsoft.com/office/drawing/2014/main" id="{3DD02460-B5D8-4203-9F1F-46B1652B91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" y="3510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</p:grpSp>
        <p:grpSp>
          <p:nvGrpSpPr>
            <p:cNvPr id="9" name="Group 21">
              <a:extLst>
                <a:ext uri="{FF2B5EF4-FFF2-40B4-BE49-F238E27FC236}">
                  <a16:creationId xmlns:a16="http://schemas.microsoft.com/office/drawing/2014/main" id="{7D2EC8B5-4DF4-40DE-B3A5-04A2EA75C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3800" y="3840163"/>
              <a:ext cx="3246438" cy="2211387"/>
              <a:chOff x="3152" y="2419"/>
              <a:chExt cx="2045" cy="1393"/>
            </a:xfrm>
          </p:grpSpPr>
          <p:sp>
            <p:nvSpPr>
              <p:cNvPr id="11" name="Text Box 22">
                <a:extLst>
                  <a:ext uri="{FF2B5EF4-FFF2-40B4-BE49-F238E27FC236}">
                    <a16:creationId xmlns:a16="http://schemas.microsoft.com/office/drawing/2014/main" id="{475B58DE-5533-4292-AD56-B343CA6630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4" y="2419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OR</a:t>
                </a:r>
              </a:p>
            </p:txBody>
          </p:sp>
          <p:sp>
            <p:nvSpPr>
              <p:cNvPr id="13" name="Text Box 23">
                <a:extLst>
                  <a:ext uri="{FF2B5EF4-FFF2-40B4-BE49-F238E27FC236}">
                    <a16:creationId xmlns:a16="http://schemas.microsoft.com/office/drawing/2014/main" id="{AB369829-C711-4A36-99A8-7FDF0ECC0F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2" y="2739"/>
                <a:ext cx="16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14" name="Text Box 24">
                <a:extLst>
                  <a:ext uri="{FF2B5EF4-FFF2-40B4-BE49-F238E27FC236}">
                    <a16:creationId xmlns:a16="http://schemas.microsoft.com/office/drawing/2014/main" id="{AB913D90-11A4-4B26-893B-6A7730E76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2893"/>
                <a:ext cx="16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15" name="Line 25">
                <a:extLst>
                  <a:ext uri="{FF2B5EF4-FFF2-40B4-BE49-F238E27FC236}">
                    <a16:creationId xmlns:a16="http://schemas.microsoft.com/office/drawing/2014/main" id="{755E7514-0A09-413A-8904-109264F80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3030"/>
                <a:ext cx="1553" cy="0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" name="Line 26">
                <a:extLst>
                  <a:ext uri="{FF2B5EF4-FFF2-40B4-BE49-F238E27FC236}">
                    <a16:creationId xmlns:a16="http://schemas.microsoft.com/office/drawing/2014/main" id="{C28D57A5-055A-4479-946A-5327E0D8A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3030"/>
                <a:ext cx="0" cy="782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7" name="Line 27">
                <a:extLst>
                  <a:ext uri="{FF2B5EF4-FFF2-40B4-BE49-F238E27FC236}">
                    <a16:creationId xmlns:a16="http://schemas.microsoft.com/office/drawing/2014/main" id="{8ED13B81-AA04-49F8-BB02-A08E1B4FA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3" y="3030"/>
                <a:ext cx="0" cy="782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8" name="Line 28">
                <a:extLst>
                  <a:ext uri="{FF2B5EF4-FFF2-40B4-BE49-F238E27FC236}">
                    <a16:creationId xmlns:a16="http://schemas.microsoft.com/office/drawing/2014/main" id="{B09910BF-9721-40D0-A643-A8F29226B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80" y="2836"/>
                <a:ext cx="169" cy="194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" name="Text Box 29">
                <a:extLst>
                  <a:ext uri="{FF2B5EF4-FFF2-40B4-BE49-F238E27FC236}">
                    <a16:creationId xmlns:a16="http://schemas.microsoft.com/office/drawing/2014/main" id="{86569F64-3078-48EC-84FE-7FCE14001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5" y="2785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20" name="Text Box 30">
                <a:extLst>
                  <a:ext uri="{FF2B5EF4-FFF2-40B4-BE49-F238E27FC236}">
                    <a16:creationId xmlns:a16="http://schemas.microsoft.com/office/drawing/2014/main" id="{78124C2A-CAEC-4DC8-996C-E47F7B9BD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1" y="2785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  <p:sp>
            <p:nvSpPr>
              <p:cNvPr id="21" name="Text Box 31">
                <a:extLst>
                  <a:ext uri="{FF2B5EF4-FFF2-40B4-BE49-F238E27FC236}">
                    <a16:creationId xmlns:a16="http://schemas.microsoft.com/office/drawing/2014/main" id="{05DF19F3-CF77-4C1D-9FA3-C54D63734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3156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22" name="Text Box 32">
                <a:extLst>
                  <a:ext uri="{FF2B5EF4-FFF2-40B4-BE49-F238E27FC236}">
                    <a16:creationId xmlns:a16="http://schemas.microsoft.com/office/drawing/2014/main" id="{A6C053B4-43C1-4BD3-A3ED-CC9B8FBD7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3464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  <p:sp>
            <p:nvSpPr>
              <p:cNvPr id="23" name="Line 33">
                <a:extLst>
                  <a:ext uri="{FF2B5EF4-FFF2-40B4-BE49-F238E27FC236}">
                    <a16:creationId xmlns:a16="http://schemas.microsoft.com/office/drawing/2014/main" id="{726EC2EC-C62D-43CB-9ED9-2F2523847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3441"/>
                <a:ext cx="1553" cy="0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" name="Text Box 34">
                <a:extLst>
                  <a:ext uri="{FF2B5EF4-FFF2-40B4-BE49-F238E27FC236}">
                    <a16:creationId xmlns:a16="http://schemas.microsoft.com/office/drawing/2014/main" id="{967777A7-9185-4F77-872C-948EEDD56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3" y="3128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 dirty="0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25" name="Text Box 35">
                <a:extLst>
                  <a:ext uri="{FF2B5EF4-FFF2-40B4-BE49-F238E27FC236}">
                    <a16:creationId xmlns:a16="http://schemas.microsoft.com/office/drawing/2014/main" id="{2EBEAAEE-87D5-4497-AFFC-153B307321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8" y="3128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  <p:sp>
            <p:nvSpPr>
              <p:cNvPr id="26" name="Text Box 36">
                <a:extLst>
                  <a:ext uri="{FF2B5EF4-FFF2-40B4-BE49-F238E27FC236}">
                    <a16:creationId xmlns:a16="http://schemas.microsoft.com/office/drawing/2014/main" id="{20408FD9-CFC8-443C-951F-72BB18F539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3" y="3521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  <p:sp>
            <p:nvSpPr>
              <p:cNvPr id="27" name="Text Box 37">
                <a:extLst>
                  <a:ext uri="{FF2B5EF4-FFF2-40B4-BE49-F238E27FC236}">
                    <a16:creationId xmlns:a16="http://schemas.microsoft.com/office/drawing/2014/main" id="{03154FC5-F135-4835-859F-8DA0493D5B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8" y="3521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751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also has an operator for logical NOT  (!). </a:t>
            </a:r>
          </a:p>
          <a:p>
            <a:pPr lvl="1"/>
            <a:r>
              <a:rPr lang="en-US" dirty="0"/>
              <a:t>Use parentheses to aid readability </a:t>
            </a:r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87349454-B52B-4B3F-A0A3-856C5FB2C4A6}"/>
              </a:ext>
            </a:extLst>
          </p:cNvPr>
          <p:cNvGrpSpPr>
            <a:grpSpLocks/>
          </p:cNvGrpSpPr>
          <p:nvPr/>
        </p:nvGrpSpPr>
        <p:grpSpPr bwMode="auto">
          <a:xfrm>
            <a:off x="3734671" y="2283491"/>
            <a:ext cx="4557712" cy="739775"/>
            <a:chOff x="1535" y="1457"/>
            <a:chExt cx="2871" cy="466"/>
          </a:xfrm>
        </p:grpSpPr>
        <p:sp>
          <p:nvSpPr>
            <p:cNvPr id="45" name="AutoShape 5">
              <a:extLst>
                <a:ext uri="{FF2B5EF4-FFF2-40B4-BE49-F238E27FC236}">
                  <a16:creationId xmlns:a16="http://schemas.microsoft.com/office/drawing/2014/main" id="{B3B84E9A-784C-4DDD-AC28-9533666A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457"/>
              <a:ext cx="2858" cy="466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Text Box 6">
              <a:extLst>
                <a:ext uri="{FF2B5EF4-FFF2-40B4-BE49-F238E27FC236}">
                  <a16:creationId xmlns:a16="http://schemas.microsoft.com/office/drawing/2014/main" id="{187AC673-99AF-40B0-8D04-1B582ACD1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1546"/>
              <a:ext cx="265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if ((x == 5) &amp;&amp; !(y &gt; 50))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statement1;</a:t>
              </a:r>
            </a:p>
          </p:txBody>
        </p:sp>
      </p:grpSp>
      <p:grpSp>
        <p:nvGrpSpPr>
          <p:cNvPr id="47" name="Group 7">
            <a:extLst>
              <a:ext uri="{FF2B5EF4-FFF2-40B4-BE49-F238E27FC236}">
                <a16:creationId xmlns:a16="http://schemas.microsoft.com/office/drawing/2014/main" id="{253279C8-7E1D-45EA-A46F-593E5DDAB377}"/>
              </a:ext>
            </a:extLst>
          </p:cNvPr>
          <p:cNvGrpSpPr>
            <a:grpSpLocks/>
          </p:cNvGrpSpPr>
          <p:nvPr/>
        </p:nvGrpSpPr>
        <p:grpSpPr bwMode="auto">
          <a:xfrm>
            <a:off x="4963396" y="3502742"/>
            <a:ext cx="2055812" cy="2119313"/>
            <a:chOff x="2309" y="2448"/>
            <a:chExt cx="1295" cy="1335"/>
          </a:xfrm>
        </p:grpSpPr>
        <p:sp>
          <p:nvSpPr>
            <p:cNvPr id="48" name="Text Box 8">
              <a:extLst>
                <a:ext uri="{FF2B5EF4-FFF2-40B4-BE49-F238E27FC236}">
                  <a16:creationId xmlns:a16="http://schemas.microsoft.com/office/drawing/2014/main" id="{2C166908-201D-4E81-BE95-418DAA86D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2448"/>
              <a:ext cx="4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NOT</a:t>
              </a:r>
            </a:p>
          </p:txBody>
        </p:sp>
        <p:sp>
          <p:nvSpPr>
            <p:cNvPr id="49" name="Text Box 9">
              <a:extLst>
                <a:ext uri="{FF2B5EF4-FFF2-40B4-BE49-F238E27FC236}">
                  <a16:creationId xmlns:a16="http://schemas.microsoft.com/office/drawing/2014/main" id="{8F17707C-5C0C-47DC-B6A5-C609A1A3B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" y="2842"/>
              <a:ext cx="1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id="{CFED9A5B-5BD4-49C5-B6DF-7AD7B2EFA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002"/>
              <a:ext cx="799" cy="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id="{1CFE5B61-1B2B-4B29-AFC2-654FDE7E8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002"/>
              <a:ext cx="0" cy="78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id="{234820F2-8AC5-4090-A35B-4C1B96FC1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2" y="2808"/>
              <a:ext cx="169" cy="194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" name="Text Box 13">
              <a:extLst>
                <a:ext uri="{FF2B5EF4-FFF2-40B4-BE49-F238E27FC236}">
                  <a16:creationId xmlns:a16="http://schemas.microsoft.com/office/drawing/2014/main" id="{FD0B744F-4FD3-4557-838D-4650FF2F2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" y="3110"/>
              <a:ext cx="4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false</a:t>
              </a:r>
            </a:p>
          </p:txBody>
        </p:sp>
        <p:sp>
          <p:nvSpPr>
            <p:cNvPr id="54" name="Text Box 14">
              <a:extLst>
                <a:ext uri="{FF2B5EF4-FFF2-40B4-BE49-F238E27FC236}">
                  <a16:creationId xmlns:a16="http://schemas.microsoft.com/office/drawing/2014/main" id="{55D57EDD-7400-488F-A247-9C5EC2441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" y="3453"/>
              <a:ext cx="4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true</a:t>
              </a:r>
            </a:p>
          </p:txBody>
        </p:sp>
        <p:sp>
          <p:nvSpPr>
            <p:cNvPr id="55" name="Text Box 15">
              <a:extLst>
                <a:ext uri="{FF2B5EF4-FFF2-40B4-BE49-F238E27FC236}">
                  <a16:creationId xmlns:a16="http://schemas.microsoft.com/office/drawing/2014/main" id="{0DB36212-B6D0-4944-A13E-017A204A6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" y="3453"/>
              <a:ext cx="4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false</a:t>
              </a:r>
            </a:p>
          </p:txBody>
        </p:sp>
        <p:sp>
          <p:nvSpPr>
            <p:cNvPr id="56" name="Text Box 16">
              <a:extLst>
                <a:ext uri="{FF2B5EF4-FFF2-40B4-BE49-F238E27FC236}">
                  <a16:creationId xmlns:a16="http://schemas.microsoft.com/office/drawing/2014/main" id="{0662EB88-D407-463D-B7FF-AA59B8904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" y="3110"/>
              <a:ext cx="4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true</a:t>
              </a:r>
            </a:p>
          </p:txBody>
        </p:sp>
        <p:sp>
          <p:nvSpPr>
            <p:cNvPr id="57" name="Line 17">
              <a:extLst>
                <a:ext uri="{FF2B5EF4-FFF2-40B4-BE49-F238E27FC236}">
                  <a16:creationId xmlns:a16="http://schemas.microsoft.com/office/drawing/2014/main" id="{F2ABFC42-2524-44CA-A9F3-81CB89439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401"/>
              <a:ext cx="799" cy="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0093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Expression "Short Circuiting"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expressions are "Short Circuited"</a:t>
            </a:r>
          </a:p>
          <a:p>
            <a:r>
              <a:rPr lang="en-US" dirty="0"/>
              <a:t>Because of the nature of the truth table for AND, if any of the operands are false, the whole expression evaluates to false.</a:t>
            </a:r>
          </a:p>
          <a:p>
            <a:pPr lvl="1"/>
            <a:r>
              <a:rPr lang="en-US" dirty="0"/>
              <a:t>Sub expressions need not be evaluated</a:t>
            </a:r>
          </a:p>
          <a:p>
            <a:r>
              <a:rPr lang="en-US" dirty="0"/>
              <a:t>A similar case exists with OR.  If any of the operands are true, the whole expression evaluates to true.</a:t>
            </a:r>
          </a:p>
          <a:p>
            <a:pPr lvl="1"/>
            <a:r>
              <a:rPr lang="en-US" dirty="0"/>
              <a:t>In this example, if x is not equal to 5 the second expression (y&gt;50) will not be evaluated because the first operand to &amp;&amp; is false.</a:t>
            </a:r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22A0CD05-8717-439B-9EA3-06ACEC4EE93C}"/>
              </a:ext>
            </a:extLst>
          </p:cNvPr>
          <p:cNvGrpSpPr>
            <a:grpSpLocks/>
          </p:cNvGrpSpPr>
          <p:nvPr/>
        </p:nvGrpSpPr>
        <p:grpSpPr bwMode="auto">
          <a:xfrm>
            <a:off x="1340962" y="5031866"/>
            <a:ext cx="4557712" cy="739775"/>
            <a:chOff x="1535" y="1457"/>
            <a:chExt cx="2871" cy="466"/>
          </a:xfrm>
        </p:grpSpPr>
        <p:sp>
          <p:nvSpPr>
            <p:cNvPr id="22" name="AutoShape 5">
              <a:extLst>
                <a:ext uri="{FF2B5EF4-FFF2-40B4-BE49-F238E27FC236}">
                  <a16:creationId xmlns:a16="http://schemas.microsoft.com/office/drawing/2014/main" id="{0DA0EABF-22B6-414F-B2B0-19CF6977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457"/>
              <a:ext cx="2858" cy="466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3A295A84-D476-47EB-ADC3-B8F68B420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1546"/>
              <a:ext cx="265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if ((x == 5) &amp;&amp; !(y &gt; 50))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statement1;</a:t>
              </a:r>
            </a:p>
          </p:txBody>
        </p:sp>
      </p:grpSp>
      <p:grpSp>
        <p:nvGrpSpPr>
          <p:cNvPr id="14" name="Group 4">
            <a:extLst>
              <a:ext uri="{FF2B5EF4-FFF2-40B4-BE49-F238E27FC236}">
                <a16:creationId xmlns:a16="http://schemas.microsoft.com/office/drawing/2014/main" id="{D68E829A-65BD-44BB-AF57-557AAAF4A421}"/>
              </a:ext>
            </a:extLst>
          </p:cNvPr>
          <p:cNvGrpSpPr>
            <a:grpSpLocks/>
          </p:cNvGrpSpPr>
          <p:nvPr/>
        </p:nvGrpSpPr>
        <p:grpSpPr bwMode="auto">
          <a:xfrm>
            <a:off x="6171970" y="5031866"/>
            <a:ext cx="4810125" cy="739775"/>
            <a:chOff x="1535" y="1457"/>
            <a:chExt cx="3030" cy="466"/>
          </a:xfrm>
        </p:grpSpPr>
        <p:sp>
          <p:nvSpPr>
            <p:cNvPr id="15" name="AutoShape 5">
              <a:extLst>
                <a:ext uri="{FF2B5EF4-FFF2-40B4-BE49-F238E27FC236}">
                  <a16:creationId xmlns:a16="http://schemas.microsoft.com/office/drawing/2014/main" id="{90E53C98-3964-4119-B4D9-C21E3C10C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457"/>
              <a:ext cx="3030" cy="466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3D801C56-D5DB-4455-88B2-417ACF241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1546"/>
              <a:ext cx="2645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if Object and </a:t>
              </a:r>
              <a:r>
                <a:rPr lang="en-GB" altLang="en-US" sz="1800" dirty="0" err="1">
                  <a:latin typeface="Courier" pitchFamily="64" charset="0"/>
                </a:rPr>
                <a:t>Object.property</a:t>
              </a:r>
              <a:r>
                <a:rPr lang="en-GB" altLang="en-US" sz="1800" dirty="0">
                  <a:latin typeface="Courier" pitchFamily="64" charset="0"/>
                </a:rPr>
                <a:t>: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Object.run</a:t>
              </a:r>
              <a:r>
                <a:rPr lang="en-GB" altLang="en-US" sz="1800" dirty="0">
                  <a:latin typeface="Courier" pitchFamily="6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2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 for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mistakes is using the assignment operator instead of testing equality.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Although logical AND (&amp;&amp;) has a higher precedence than logical OR (||), it is a good idea to use parentheses to aid readability.</a:t>
            </a:r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916029A-7AEF-45FA-B4E7-84D7E7692BE6}"/>
              </a:ext>
            </a:extLst>
          </p:cNvPr>
          <p:cNvGrpSpPr>
            <a:grpSpLocks/>
          </p:cNvGrpSpPr>
          <p:nvPr/>
        </p:nvGrpSpPr>
        <p:grpSpPr bwMode="auto">
          <a:xfrm>
            <a:off x="3017837" y="4776787"/>
            <a:ext cx="6156325" cy="739775"/>
            <a:chOff x="970" y="3208"/>
            <a:chExt cx="3878" cy="466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0D5B9FBA-7CC1-4D31-950E-249D6671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3208"/>
              <a:ext cx="3861" cy="466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4A5E377-3010-4C81-86F1-9005B4992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" y="3298"/>
              <a:ext cx="359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if ( ((x == 5) &amp;&amp; (y &gt; 50)) || (x&gt;50))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statement1;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3115E7-3E05-4378-A71F-870C3A90C7CC}"/>
              </a:ext>
            </a:extLst>
          </p:cNvPr>
          <p:cNvGrpSpPr/>
          <p:nvPr/>
        </p:nvGrpSpPr>
        <p:grpSpPr>
          <a:xfrm>
            <a:off x="2691606" y="2262235"/>
            <a:ext cx="6808788" cy="995362"/>
            <a:chOff x="1441450" y="2255838"/>
            <a:chExt cx="6808788" cy="995362"/>
          </a:xfrm>
        </p:grpSpPr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8FCB64E0-D52E-4174-9CAF-427BC8D4B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450" y="2501900"/>
              <a:ext cx="2773363" cy="749300"/>
              <a:chOff x="908" y="1576"/>
              <a:chExt cx="1747" cy="472"/>
            </a:xfrm>
          </p:grpSpPr>
          <p:sp>
            <p:nvSpPr>
              <p:cNvPr id="25" name="AutoShape 5">
                <a:extLst>
                  <a:ext uri="{FF2B5EF4-FFF2-40B4-BE49-F238E27FC236}">
                    <a16:creationId xmlns:a16="http://schemas.microsoft.com/office/drawing/2014/main" id="{0255000B-2246-4C51-A98E-65D443CB8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" y="1576"/>
                <a:ext cx="1747" cy="472"/>
              </a:xfrm>
              <a:prstGeom prst="roundRect">
                <a:avLst>
                  <a:gd name="adj" fmla="val 208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Text Box 6">
                <a:extLst>
                  <a:ext uri="{FF2B5EF4-FFF2-40B4-BE49-F238E27FC236}">
                    <a16:creationId xmlns:a16="http://schemas.microsoft.com/office/drawing/2014/main" id="{16B8D746-0166-4581-80CC-5A2F4B19BB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2" y="1648"/>
                <a:ext cx="156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105000"/>
                  <a:buFont typeface="Times New Roman" panose="02020603050405020304" pitchFamily="18" charset="0"/>
                  <a:buNone/>
                </a:pPr>
                <a:r>
                  <a:rPr lang="en-GB" altLang="en-US" sz="1800" dirty="0">
                    <a:latin typeface="Courier" pitchFamily="64" charset="0"/>
                  </a:rPr>
                  <a:t>if (x = 5)</a:t>
                </a:r>
              </a:p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105000"/>
                  <a:buFont typeface="Times New Roman" panose="02020603050405020304" pitchFamily="18" charset="0"/>
                  <a:buNone/>
                </a:pPr>
                <a:r>
                  <a:rPr lang="en-GB" altLang="en-US" sz="1800" dirty="0">
                    <a:latin typeface="Courier" pitchFamily="64" charset="0"/>
                  </a:rPr>
                  <a:t>	statement1;</a:t>
                </a:r>
              </a:p>
            </p:txBody>
          </p:sp>
        </p:grpSp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68DD1731-0C79-4C5D-A40E-DE2FF1331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6875" y="2501900"/>
              <a:ext cx="2773363" cy="749300"/>
              <a:chOff x="3450" y="1576"/>
              <a:chExt cx="1747" cy="472"/>
            </a:xfrm>
          </p:grpSpPr>
          <p:sp>
            <p:nvSpPr>
              <p:cNvPr id="20" name="AutoShape 8">
                <a:extLst>
                  <a:ext uri="{FF2B5EF4-FFF2-40B4-BE49-F238E27FC236}">
                    <a16:creationId xmlns:a16="http://schemas.microsoft.com/office/drawing/2014/main" id="{1F7C77F6-3531-4540-B854-48B7F5A3F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1576"/>
                <a:ext cx="1747" cy="472"/>
              </a:xfrm>
              <a:prstGeom prst="roundRect">
                <a:avLst>
                  <a:gd name="adj" fmla="val 208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Text Box 9">
                <a:extLst>
                  <a:ext uri="{FF2B5EF4-FFF2-40B4-BE49-F238E27FC236}">
                    <a16:creationId xmlns:a16="http://schemas.microsoft.com/office/drawing/2014/main" id="{3BA3BDD2-372D-44E1-A061-F49B45D29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5" y="1648"/>
                <a:ext cx="156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105000"/>
                  <a:buFont typeface="Times New Roman" panose="02020603050405020304" pitchFamily="18" charset="0"/>
                  <a:buNone/>
                </a:pPr>
                <a:r>
                  <a:rPr lang="en-GB" altLang="en-US" sz="1800" dirty="0">
                    <a:latin typeface="Courier" pitchFamily="64" charset="0"/>
                  </a:rPr>
                  <a:t>if (x == 5)</a:t>
                </a:r>
              </a:p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105000"/>
                  <a:buFont typeface="Times New Roman" panose="02020603050405020304" pitchFamily="18" charset="0"/>
                  <a:buNone/>
                </a:pPr>
                <a:r>
                  <a:rPr lang="en-GB" altLang="en-US" sz="1800" dirty="0">
                    <a:latin typeface="Courier" pitchFamily="64" charset="0"/>
                  </a:rPr>
                  <a:t>	statement1;</a:t>
                </a:r>
              </a:p>
            </p:txBody>
          </p:sp>
        </p:grp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D57AE7DC-558D-437A-9C27-2C2F3D288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3725" y="2744788"/>
              <a:ext cx="8810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instead of</a:t>
              </a:r>
            </a:p>
          </p:txBody>
        </p:sp>
        <p:sp>
          <p:nvSpPr>
            <p:cNvPr id="19" name="Text Box 14">
              <a:extLst>
                <a:ext uri="{FF2B5EF4-FFF2-40B4-BE49-F238E27FC236}">
                  <a16:creationId xmlns:a16="http://schemas.microsoft.com/office/drawing/2014/main" id="{E81E4C57-0926-4B65-A1AC-1B031C5FE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4625" y="2255838"/>
              <a:ext cx="7572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Helvetica" panose="020B0604020202020204" pitchFamily="34" charset="0"/>
                </a:rPr>
                <a:t>mistake: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062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US" dirty="0"/>
              <a:t>If the </a:t>
            </a:r>
            <a:r>
              <a:rPr lang="en-US" dirty="0" err="1"/>
              <a:t>boolean</a:t>
            </a:r>
            <a:r>
              <a:rPr lang="en-US" dirty="0"/>
              <a:t> expression evaluates to true, statement1 is executed.  If false, statement2 is executed.</a:t>
            </a:r>
          </a:p>
          <a:p>
            <a:r>
              <a:rPr lang="en-US" dirty="0"/>
              <a:t>The else clause is optional.</a:t>
            </a:r>
          </a:p>
          <a:p>
            <a:r>
              <a:rPr lang="en-US" dirty="0"/>
              <a:t>If more than one statement is to be executed, the statements must be grouped in a block.</a:t>
            </a:r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E5D4A2A2-3970-418C-A667-5A3C26B955F7}"/>
              </a:ext>
            </a:extLst>
          </p:cNvPr>
          <p:cNvGrpSpPr>
            <a:grpSpLocks/>
          </p:cNvGrpSpPr>
          <p:nvPr/>
        </p:nvGrpSpPr>
        <p:grpSpPr bwMode="auto">
          <a:xfrm>
            <a:off x="4291806" y="1338261"/>
            <a:ext cx="3608387" cy="1719262"/>
            <a:chOff x="1975" y="1319"/>
            <a:chExt cx="2273" cy="1083"/>
          </a:xfrm>
        </p:grpSpPr>
        <p:sp>
          <p:nvSpPr>
            <p:cNvPr id="22" name="AutoShape 5">
              <a:extLst>
                <a:ext uri="{FF2B5EF4-FFF2-40B4-BE49-F238E27FC236}">
                  <a16:creationId xmlns:a16="http://schemas.microsoft.com/office/drawing/2014/main" id="{551831DA-C254-4B3A-ADDF-F0316F03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1319"/>
              <a:ext cx="2273" cy="912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2B23E4CC-4392-477D-AAC6-B7F310A92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1449"/>
              <a:ext cx="2032" cy="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31800" indent="-2159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if (boolean-expression)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statement1;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else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statement2;</a:t>
              </a:r>
            </a:p>
            <a:p>
              <a:pPr lvl="1"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>
                <a:latin typeface="Courier" pitchFamily="6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31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statements using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22567"/>
          </a:xfrm>
        </p:spPr>
        <p:txBody>
          <a:bodyPr>
            <a:normAutofit/>
          </a:bodyPr>
          <a:lstStyle/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r>
              <a:rPr lang="en-GB" altLang="en-US" dirty="0">
                <a:latin typeface="Helvetica" panose="020B0604020202020204" pitchFamily="34" charset="0"/>
              </a:rPr>
              <a:t>Statement indentation and placement of curly braces should enhance readability.</a:t>
            </a:r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A35136-8957-4C30-90B9-D59DDDCBCAC2}"/>
              </a:ext>
            </a:extLst>
          </p:cNvPr>
          <p:cNvGrpSpPr/>
          <p:nvPr/>
        </p:nvGrpSpPr>
        <p:grpSpPr>
          <a:xfrm>
            <a:off x="4291806" y="1061679"/>
            <a:ext cx="3608388" cy="4006850"/>
            <a:chOff x="3095625" y="1936750"/>
            <a:chExt cx="3608388" cy="4006850"/>
          </a:xfrm>
        </p:grpSpPr>
        <p:sp>
          <p:nvSpPr>
            <p:cNvPr id="13" name="AutoShape 4">
              <a:extLst>
                <a:ext uri="{FF2B5EF4-FFF2-40B4-BE49-F238E27FC236}">
                  <a16:creationId xmlns:a16="http://schemas.microsoft.com/office/drawing/2014/main" id="{85C4A7C4-0A1F-4ACC-97E1-B88529A1E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625" y="1936750"/>
              <a:ext cx="3608388" cy="4006850"/>
            </a:xfrm>
            <a:prstGeom prst="roundRect">
              <a:avLst>
                <a:gd name="adj" fmla="val 4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5AFE01F4-034B-40E0-8896-D8C1EC89A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050" y="2133600"/>
              <a:ext cx="3225800" cy="367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if (</a:t>
              </a:r>
              <a:r>
                <a:rPr lang="en-GB" altLang="en-US" sz="1800" dirty="0" err="1">
                  <a:latin typeface="Courier" pitchFamily="64" charset="0"/>
                </a:rPr>
                <a:t>boolean</a:t>
              </a:r>
              <a:r>
                <a:rPr lang="en-GB" altLang="en-US" sz="1800" dirty="0">
                  <a:latin typeface="Courier" pitchFamily="64" charset="0"/>
                </a:rPr>
                <a:t>-expression)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statement2;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statement3;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else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statement4;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statement5;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statement6;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95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21281</TotalTime>
  <Words>1989</Words>
  <Application>Microsoft Office PowerPoint</Application>
  <PresentationFormat>Widescreen</PresentationFormat>
  <Paragraphs>475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Helvetica</vt:lpstr>
      <vt:lpstr>Times New Roman</vt:lpstr>
      <vt:lpstr>Office Theme</vt:lpstr>
      <vt:lpstr>Java Basics II – Control Statements</vt:lpstr>
      <vt:lpstr>Overview</vt:lpstr>
      <vt:lpstr>Boolean Expressions</vt:lpstr>
      <vt:lpstr>Truth Tables</vt:lpstr>
      <vt:lpstr>Truth Tables</vt:lpstr>
      <vt:lpstr>Expression "Short Circuiting"</vt:lpstr>
      <vt:lpstr>Tips for Boolean Expressions</vt:lpstr>
      <vt:lpstr>If statements</vt:lpstr>
      <vt:lpstr>If statements using blocks</vt:lpstr>
      <vt:lpstr>Nested if statements</vt:lpstr>
      <vt:lpstr>Ternary Operator  -- ?:</vt:lpstr>
      <vt:lpstr>Switch Statement</vt:lpstr>
      <vt:lpstr>Switch Statement</vt:lpstr>
      <vt:lpstr>Switch Statement</vt:lpstr>
      <vt:lpstr>Loops</vt:lpstr>
      <vt:lpstr>while Loops</vt:lpstr>
      <vt:lpstr>do while Loops</vt:lpstr>
      <vt:lpstr>Loops - Examples</vt:lpstr>
      <vt:lpstr>Loops - Common Errors</vt:lpstr>
      <vt:lpstr>for Loops</vt:lpstr>
      <vt:lpstr>Notes about loops</vt:lpstr>
      <vt:lpstr>Notes about loops</vt:lpstr>
      <vt:lpstr>Notes about loops</vt:lpstr>
      <vt:lpstr>Notes about loops</vt:lpstr>
      <vt:lpstr>break</vt:lpstr>
      <vt:lpstr>continue</vt:lpstr>
      <vt:lpstr>Notes on break and 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198</cp:revision>
  <dcterms:created xsi:type="dcterms:W3CDTF">2016-10-21T00:49:29Z</dcterms:created>
  <dcterms:modified xsi:type="dcterms:W3CDTF">2022-01-21T01:49:05Z</dcterms:modified>
</cp:coreProperties>
</file>